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73" r:id="rId5"/>
    <p:sldId id="274" r:id="rId6"/>
    <p:sldId id="260" r:id="rId7"/>
    <p:sldId id="272" r:id="rId8"/>
    <p:sldId id="275" r:id="rId9"/>
    <p:sldId id="267" r:id="rId10"/>
    <p:sldId id="269" r:id="rId11"/>
    <p:sldId id="270" r:id="rId12"/>
    <p:sldId id="276" r:id="rId13"/>
    <p:sldId id="27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028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4DFB-C137-49A4-84D6-73525445A436}" type="datetimeFigureOut">
              <a:rPr lang="en-US" smtClean="0"/>
              <a:pPr/>
              <a:t>10/26/2016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91D5C-C5F0-4842-A33E-EC3C3B27A6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0783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3559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80389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659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4659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119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1374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83606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428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67-1D8D-4FFB-A411-E6DEDD3D8878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768D-5579-4B47-8E14-ED42115CACBA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5161-A0EA-4086-8926-E6FC19EF0C39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7881-41B0-48FE-AA98-9AD4E2BC6985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5866-BE46-4794-B7BA-4FFFFF52F6D4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D1AC-BE3B-48A4-8E37-E0A08172DE81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AF91-0302-4BBA-B177-F556BCD180AA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FF5B-64D8-44EB-8E15-197821937AD9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752A-8A11-41F4-A00C-C4AD869AC36C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456-130E-47FD-9E2C-5A77F0FDF4A1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D69-44A9-4AEF-94B2-E085529731E7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680A-99B1-4275-8540-636C9CEBE916}" type="datetime1">
              <a:rPr lang="en-US" smtClean="0"/>
              <a:pPr/>
              <a:t>10/26/2016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E8320-EFC3-43A6-8AC9-0B58F89B37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>
                <a:solidFill>
                  <a:schemeClr val="tx1"/>
                </a:solidFill>
              </a:rPr>
              <a:t>9.3 Assessing internationalisation</a:t>
            </a:r>
            <a:br>
              <a:rPr lang="en-GB" sz="4800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Reasons and factors influencing operating in international markets and off-shoring and re-shoring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694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Offshore:</a:t>
            </a:r>
            <a:endParaRPr lang="en-GB" dirty="0"/>
          </a:p>
          <a:p>
            <a:r>
              <a:rPr lang="en-GB" dirty="0" smtClean="0"/>
              <a:t>When a business moves its productions overseas – or ‘off’ shore.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Reshoring</a:t>
            </a:r>
            <a:r>
              <a:rPr lang="en-GB" dirty="0" smtClean="0"/>
              <a:t>:</a:t>
            </a:r>
            <a:endParaRPr lang="en-GB" dirty="0"/>
          </a:p>
          <a:p>
            <a:r>
              <a:rPr lang="en-GB" dirty="0" smtClean="0"/>
              <a:t>When a business returns its production to the original country.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16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Offshoring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Offshoring can reduce costs dramatically due to:</a:t>
            </a:r>
            <a:endParaRPr lang="en-GB" dirty="0"/>
          </a:p>
          <a:p>
            <a:r>
              <a:rPr lang="en-GB" dirty="0" smtClean="0"/>
              <a:t>Lower wages</a:t>
            </a:r>
          </a:p>
          <a:p>
            <a:r>
              <a:rPr lang="en-GB" dirty="0" smtClean="0"/>
              <a:t>Less regulation</a:t>
            </a:r>
          </a:p>
          <a:p>
            <a:r>
              <a:rPr lang="en-GB" dirty="0" smtClean="0"/>
              <a:t>Less concern over methods of production and impact on the environment</a:t>
            </a:r>
          </a:p>
          <a:p>
            <a:r>
              <a:rPr lang="en-GB" dirty="0" smtClean="0"/>
              <a:t>Lower or fewer taxes.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However, some British companies face problems in the press when they have been using manufacturing businesses (especially in Asia) with very poor H&amp;S records and customers are becoming more aware of the issues.</a:t>
            </a:r>
          </a:p>
          <a:p>
            <a:r>
              <a:rPr lang="en-GB" dirty="0"/>
              <a:t>This does not mean we have lost all production from the UK – what has remained has been the high value-added activities like design, R&amp;D or crafting premium products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797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off-shoring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Lower costs</a:t>
            </a:r>
          </a:p>
          <a:p>
            <a:r>
              <a:rPr lang="en-GB" dirty="0" smtClean="0"/>
              <a:t>Lack of investment in machinery in the UK</a:t>
            </a:r>
          </a:p>
          <a:p>
            <a:r>
              <a:rPr lang="en-GB" dirty="0" smtClean="0"/>
              <a:t>Skilled, but low-paid workers</a:t>
            </a:r>
          </a:p>
          <a:p>
            <a:r>
              <a:rPr lang="en-GB" dirty="0" smtClean="0"/>
              <a:t>MNCs may already have capacity and capability abroad</a:t>
            </a:r>
          </a:p>
          <a:p>
            <a:r>
              <a:rPr lang="en-GB" dirty="0" smtClean="0"/>
              <a:t>Easier to establish manufacturing operations</a:t>
            </a:r>
          </a:p>
          <a:p>
            <a:r>
              <a:rPr lang="en-GB" dirty="0" smtClean="0"/>
              <a:t>Resources may be easier to source</a:t>
            </a:r>
          </a:p>
          <a:p>
            <a:r>
              <a:rPr lang="en-GB" dirty="0" smtClean="0"/>
              <a:t>Free-trade areas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off-shoring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Additional risks – political instability and natural disasters</a:t>
            </a:r>
          </a:p>
          <a:p>
            <a:r>
              <a:rPr lang="en-GB" dirty="0" smtClean="0"/>
              <a:t>Increased costs </a:t>
            </a:r>
          </a:p>
          <a:p>
            <a:r>
              <a:rPr lang="en-GB" dirty="0" smtClean="0"/>
              <a:t>Impact on company image</a:t>
            </a:r>
          </a:p>
          <a:p>
            <a:r>
              <a:rPr lang="en-GB" dirty="0" smtClean="0"/>
              <a:t>Currency fluctuations</a:t>
            </a:r>
          </a:p>
          <a:p>
            <a:r>
              <a:rPr lang="en-GB" dirty="0" smtClean="0"/>
              <a:t>Quality issues</a:t>
            </a:r>
          </a:p>
          <a:p>
            <a:r>
              <a:rPr lang="en-GB" dirty="0" smtClean="0"/>
              <a:t>Communication barriers</a:t>
            </a:r>
          </a:p>
          <a:p>
            <a:r>
              <a:rPr lang="en-GB" dirty="0" smtClean="0"/>
              <a:t>Logistical issues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Reshoring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Businesses have been considering </a:t>
            </a:r>
            <a:r>
              <a:rPr lang="en-GB" dirty="0" err="1" smtClean="0"/>
              <a:t>reshoring</a:t>
            </a:r>
            <a:r>
              <a:rPr lang="en-GB" dirty="0" smtClean="0"/>
              <a:t> – returning manufacturing to its original country because of ethical issues – not only in poor working conditions aboard but also in job creation in the UK.</a:t>
            </a:r>
            <a:endParaRPr lang="en-GB" dirty="0"/>
          </a:p>
          <a:p>
            <a:r>
              <a:rPr lang="en-GB" dirty="0" smtClean="0"/>
              <a:t>Businesses have been considering the ‘real’ costs of offshoring which could include: product recalls because of quality issues (and reputational issues that follow), volatile raw material prices and exchange rate </a:t>
            </a:r>
            <a:r>
              <a:rPr lang="en-GB" dirty="0" smtClean="0"/>
              <a:t>fluctuations, added value of ‘Made in the UK’, reduction in the wage gap in emerging economies, international transport costs, reduced inventory to improve cash-flow and solid legal frameworks and predictable regulatory systems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89072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should be able to understand:</a:t>
            </a:r>
          </a:p>
          <a:p>
            <a:r>
              <a:rPr lang="en-GB" dirty="0" smtClean="0"/>
              <a:t>Why businesses trade internationally and the factors influencing their choices and how they can enter those markets</a:t>
            </a:r>
          </a:p>
          <a:p>
            <a:r>
              <a:rPr lang="en-GB" dirty="0" smtClean="0"/>
              <a:t>Why businesses may produce or source products internationally and their influences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6565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key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Growing a business by entering international countries can give a business access to new customers and new markets.</a:t>
            </a:r>
          </a:p>
          <a:p>
            <a:r>
              <a:rPr lang="en-GB" dirty="0" smtClean="0"/>
              <a:t>However, an international business is fraught with risks, both in terms of reputation and finance.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7691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499" t="36429" r="52233" b="48571"/>
          <a:stretch>
            <a:fillRect/>
          </a:stretch>
        </p:blipFill>
        <p:spPr bwMode="auto">
          <a:xfrm>
            <a:off x="357158" y="1071546"/>
            <a:ext cx="833103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88" y="142852"/>
            <a:ext cx="8208912" cy="96987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become an international business?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643578"/>
          </a:xfrm>
        </p:spPr>
        <p:txBody>
          <a:bodyPr>
            <a:normAutofit fontScale="85000" lnSpcReduction="10000"/>
          </a:bodyPr>
          <a:lstStyle/>
          <a:p>
            <a:r>
              <a:rPr lang="en-GB" sz="2800" b="1" dirty="0" smtClean="0"/>
              <a:t>Achieving growth </a:t>
            </a:r>
            <a:r>
              <a:rPr lang="en-GB" sz="2800" dirty="0" smtClean="0"/>
              <a:t>– it may be difficult to continue growing in a domestic market because of competition saturation or a limited customer base, so businesses look to grow and expand into different markets aboard</a:t>
            </a:r>
            <a:r>
              <a:rPr lang="en-GB" sz="2800" dirty="0" smtClean="0"/>
              <a:t>. This can also help increase market share</a:t>
            </a:r>
            <a:endParaRPr lang="en-GB" sz="2800" dirty="0"/>
          </a:p>
          <a:p>
            <a:r>
              <a:rPr lang="en-GB" sz="2800" b="1" dirty="0" smtClean="0"/>
              <a:t>Boosting profitability </a:t>
            </a:r>
            <a:r>
              <a:rPr lang="en-GB" sz="2800" dirty="0" smtClean="0"/>
              <a:t>– along with growth should be an increase in profitability, e.g. higher prices may be able to be </a:t>
            </a:r>
            <a:r>
              <a:rPr lang="en-GB" sz="2800" dirty="0" smtClean="0"/>
              <a:t>charged</a:t>
            </a:r>
            <a:r>
              <a:rPr lang="en-GB" sz="2800" dirty="0" smtClean="0"/>
              <a:t>, because of operational advantages, exploiting marketing advantages, exploit patents</a:t>
            </a:r>
            <a:endParaRPr lang="en-GB" sz="2800" dirty="0" smtClean="0"/>
          </a:p>
          <a:p>
            <a:r>
              <a:rPr lang="en-GB" sz="2800" b="1" dirty="0" smtClean="0"/>
              <a:t>Spreading risk </a:t>
            </a:r>
            <a:r>
              <a:rPr lang="en-GB" sz="2800" dirty="0" smtClean="0"/>
              <a:t>– become an international business has its own risks, but is can reduce the business dependency on a single market or customer base.</a:t>
            </a:r>
          </a:p>
          <a:p>
            <a:r>
              <a:rPr lang="en-GB" sz="2800" b="1" dirty="0" smtClean="0"/>
              <a:t>Helping competitiveness </a:t>
            </a:r>
            <a:r>
              <a:rPr lang="en-GB" sz="2800" dirty="0" smtClean="0"/>
              <a:t>– markets like China and India with populations of over 1b people mean that businesses can gain greater economies of scale if operating there – this could reduce their unit costs even for the domestic market</a:t>
            </a:r>
            <a:r>
              <a:rPr lang="en-GB" sz="2800" dirty="0" smtClean="0"/>
              <a:t>. This also helps with the experience curve</a:t>
            </a:r>
            <a:endParaRPr lang="en-GB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27198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88" y="142852"/>
            <a:ext cx="8208912" cy="96987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become an international business?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643578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/>
              <a:t>Improving </a:t>
            </a:r>
            <a:r>
              <a:rPr lang="en-GB" sz="2800" b="1" dirty="0" smtClean="0"/>
              <a:t>understanding </a:t>
            </a:r>
            <a:r>
              <a:rPr lang="en-GB" sz="2800" dirty="0" smtClean="0"/>
              <a:t>– the innovation, creativity and ideas from new emerging markets can be brought into the business.</a:t>
            </a:r>
          </a:p>
          <a:p>
            <a:r>
              <a:rPr lang="en-GB" sz="2800" b="1" dirty="0" smtClean="0"/>
              <a:t>Taking advantage of government incentives </a:t>
            </a:r>
            <a:r>
              <a:rPr lang="en-GB" sz="2800" dirty="0" smtClean="0"/>
              <a:t>– UK government provides a range of incentives to UK firms trading in international markets i.e. Help and support</a:t>
            </a:r>
          </a:p>
          <a:p>
            <a:r>
              <a:rPr lang="en-GB" sz="2800" b="1" dirty="0" smtClean="0"/>
              <a:t>Making a competitive move </a:t>
            </a:r>
            <a:r>
              <a:rPr lang="en-GB" sz="2800" dirty="0" smtClean="0"/>
              <a:t>– a competitor may have already done it so a business will also do it to stop the other’s competitive advantage</a:t>
            </a:r>
          </a:p>
          <a:p>
            <a:r>
              <a:rPr lang="en-GB" sz="2800" b="1" dirty="0" smtClean="0"/>
              <a:t>Better serving key customers abroad </a:t>
            </a:r>
            <a:r>
              <a:rPr lang="en-GB" sz="2800" dirty="0" smtClean="0"/>
              <a:t>– customers and buyers want their suppliers to have international presence abroad so that they can contribute in most of the markets where the buyer is operating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427198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influencing the attractiveness of international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/>
          </a:bodyPr>
          <a:lstStyle/>
          <a:p>
            <a:r>
              <a:rPr lang="en-GB" dirty="0" smtClean="0"/>
              <a:t>The size of a potential market and its expected growth</a:t>
            </a:r>
          </a:p>
          <a:p>
            <a:r>
              <a:rPr lang="en-GB" dirty="0" smtClean="0"/>
              <a:t>Accessibility of the international market (geographical, political, legal, technological and social barriers)</a:t>
            </a:r>
          </a:p>
          <a:p>
            <a:r>
              <a:rPr lang="en-GB" dirty="0" smtClean="0"/>
              <a:t>Compatibility or alignment of the market</a:t>
            </a:r>
          </a:p>
          <a:p>
            <a:r>
              <a:rPr lang="en-GB" dirty="0" smtClean="0"/>
              <a:t>Availability of financial and other resources</a:t>
            </a:r>
          </a:p>
          <a:p>
            <a:r>
              <a:rPr lang="en-GB" dirty="0" smtClean="0"/>
              <a:t>Competitive environment</a:t>
            </a:r>
          </a:p>
          <a:p>
            <a:r>
              <a:rPr lang="en-GB" dirty="0" smtClean="0"/>
              <a:t>External environment - PESTLE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a PESTLE analysis for TESCO and their expansion into Turkey.</a:t>
            </a:r>
          </a:p>
          <a:p>
            <a:endParaRPr lang="en-GB" dirty="0" smtClean="0"/>
          </a:p>
          <a:p>
            <a:r>
              <a:rPr lang="en-GB" dirty="0" smtClean="0"/>
              <a:t>Research each of the 6 factors and come to a judgment on whether they should choose to expand there.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produce abroad?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Increasing globalisation and the internet means that more and more businesses are sourcing their products from abroad.</a:t>
            </a:r>
            <a:endParaRPr lang="en-GB" dirty="0"/>
          </a:p>
          <a:p>
            <a:r>
              <a:rPr lang="en-GB" dirty="0" smtClean="0"/>
              <a:t>Higher wage and production costs in the UK have forced businesses to look abroad for the manufacture of their products so that they can maintain their competitive advantages.</a:t>
            </a:r>
            <a:endParaRPr lang="en-GB" dirty="0"/>
          </a:p>
          <a:p>
            <a:r>
              <a:rPr lang="en-GB" dirty="0" smtClean="0"/>
              <a:t>However, off-shoring can produce its own set of problems, e.g. maintaining quality and as well as ethic issues, such as paying workers a living wage.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426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830</Words>
  <Application>Microsoft Office PowerPoint</Application>
  <PresentationFormat>On-screen Show (4:3)</PresentationFormat>
  <Paragraphs>76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9.3 Assessing internationalisation </vt:lpstr>
      <vt:lpstr>Learning outcomes</vt:lpstr>
      <vt:lpstr>Overview of key concepts</vt:lpstr>
      <vt:lpstr>Slide 4</vt:lpstr>
      <vt:lpstr>Why become an international business?</vt:lpstr>
      <vt:lpstr>Why become an international business?</vt:lpstr>
      <vt:lpstr>Factors influencing the attractiveness of international markets</vt:lpstr>
      <vt:lpstr>Activity</vt:lpstr>
      <vt:lpstr>Why produce abroad?</vt:lpstr>
      <vt:lpstr>Definitions</vt:lpstr>
      <vt:lpstr>Offshoring</vt:lpstr>
      <vt:lpstr>Reasons for off-shoring</vt:lpstr>
      <vt:lpstr>Problems with off-shoring</vt:lpstr>
      <vt:lpstr>Reshoring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 Assessing internationalisation</dc:title>
  <dc:creator>user</dc:creator>
  <cp:lastModifiedBy>user</cp:lastModifiedBy>
  <cp:revision>11</cp:revision>
  <dcterms:created xsi:type="dcterms:W3CDTF">2016-10-26T21:36:41Z</dcterms:created>
  <dcterms:modified xsi:type="dcterms:W3CDTF">2016-10-26T23:04:58Z</dcterms:modified>
</cp:coreProperties>
</file>