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9" r:id="rId2"/>
    <p:sldId id="362" r:id="rId3"/>
    <p:sldId id="329" r:id="rId4"/>
    <p:sldId id="313" r:id="rId5"/>
    <p:sldId id="351" r:id="rId6"/>
    <p:sldId id="353" r:id="rId7"/>
    <p:sldId id="355" r:id="rId8"/>
    <p:sldId id="357" r:id="rId9"/>
    <p:sldId id="359" r:id="rId10"/>
    <p:sldId id="361" r:id="rId11"/>
    <p:sldId id="327" r:id="rId12"/>
  </p:sldIdLst>
  <p:sldSz cx="9144000" cy="6858000" type="screen4x3"/>
  <p:notesSz cx="6797675" cy="9928225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23/09/2018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530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84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137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800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144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731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1.1 Enterprise and entrepreneurship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1.1.2 Risk and reward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and reward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dirty="0"/>
              <a:t>Striking balance between risk and reward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5620836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Businesses need to weigh up the chances of success or failure.</a:t>
            </a:r>
          </a:p>
          <a:p>
            <a:r>
              <a:rPr lang="en-GB" dirty="0"/>
              <a:t>Businesses need to think about the costs of success or failure.</a:t>
            </a:r>
          </a:p>
        </p:txBody>
      </p:sp>
    </p:spTree>
    <p:extLst>
      <p:ext uri="{BB962C8B-B14F-4D97-AF65-F5344CB8AC3E}">
        <p14:creationId xmlns:p14="http://schemas.microsoft.com/office/powerpoint/2010/main" xmlns="" val="27056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46341" cy="46959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down </a:t>
            </a:r>
            <a:r>
              <a:rPr lang="en-GB" dirty="0" smtClean="0"/>
              <a:t>the </a:t>
            </a:r>
            <a:r>
              <a:rPr lang="en-GB" dirty="0"/>
              <a:t>answers to these </a:t>
            </a:r>
            <a:r>
              <a:rPr lang="en-GB" dirty="0" smtClean="0"/>
              <a:t>questions on lined paper.</a:t>
            </a:r>
            <a:endParaRPr lang="en-GB" dirty="0"/>
          </a:p>
          <a:p>
            <a:pPr lvl="0"/>
            <a:r>
              <a:rPr lang="en-GB" b="1" dirty="0"/>
              <a:t>Name one risk a new business may face.</a:t>
            </a:r>
          </a:p>
          <a:p>
            <a:pPr lvl="0"/>
            <a:r>
              <a:rPr lang="en-GB" b="1" dirty="0"/>
              <a:t>Name one reward an owner of a business may benefit from by taking risks.</a:t>
            </a:r>
          </a:p>
          <a:p>
            <a:pPr lvl="0"/>
            <a:r>
              <a:rPr lang="en-GB" b="1" dirty="0"/>
              <a:t>What are the potential rewards of starting a new business?</a:t>
            </a:r>
          </a:p>
          <a:p>
            <a:r>
              <a:rPr lang="en-GB" b="1" dirty="0"/>
              <a:t>What are the risks if a business expands quickly?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and reward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r>
              <a:rPr lang="en-GB" dirty="0"/>
              <a:t>What is meant by </a:t>
            </a:r>
            <a:r>
              <a:rPr lang="en-GB" b="1" dirty="0">
                <a:solidFill>
                  <a:srgbClr val="C0504D"/>
                </a:solidFill>
              </a:rPr>
              <a:t>risk</a:t>
            </a:r>
          </a:p>
          <a:p>
            <a:r>
              <a:rPr lang="en-GB" dirty="0"/>
              <a:t>What is meant by </a:t>
            </a:r>
            <a:r>
              <a:rPr lang="en-GB" b="1" dirty="0">
                <a:solidFill>
                  <a:srgbClr val="C0504D"/>
                </a:solidFill>
              </a:rPr>
              <a:t>reward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C0504D"/>
                </a:solidFill>
              </a:rPr>
              <a:t>benefits</a:t>
            </a:r>
            <a:r>
              <a:rPr lang="en-GB" dirty="0"/>
              <a:t> of taking </a:t>
            </a:r>
            <a:r>
              <a:rPr lang="en-GB" b="1" dirty="0">
                <a:solidFill>
                  <a:srgbClr val="C0504D"/>
                </a:solidFill>
              </a:rPr>
              <a:t>business risks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C0504D"/>
                </a:solidFill>
              </a:rPr>
              <a:t>drawbacks</a:t>
            </a:r>
            <a:r>
              <a:rPr lang="en-GB" dirty="0"/>
              <a:t> of taking </a:t>
            </a:r>
            <a:r>
              <a:rPr lang="en-GB" b="1" dirty="0">
                <a:solidFill>
                  <a:srgbClr val="C0504D"/>
                </a:solidFill>
              </a:rPr>
              <a:t>business risks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6924535" cy="4695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Risk and reward</a:t>
            </a:r>
          </a:p>
          <a:p>
            <a:r>
              <a:rPr lang="en-GB" dirty="0"/>
              <a:t>The balance between the worst that can happen and the best that can happen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Independence</a:t>
            </a:r>
          </a:p>
          <a:p>
            <a:r>
              <a:rPr lang="en-GB" dirty="0"/>
              <a:t>The need of many business owners to make their own decisions and be their own boss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Lack of financial security</a:t>
            </a:r>
          </a:p>
          <a:p>
            <a:r>
              <a:rPr lang="en-GB" dirty="0"/>
              <a:t>Uncertainty for a business owner about day-to-day family income and assets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risk and reward?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054585" cy="4702804"/>
          </a:xfrm>
        </p:spPr>
        <p:txBody>
          <a:bodyPr/>
          <a:lstStyle/>
          <a:p>
            <a:pPr lvl="0"/>
            <a:r>
              <a:rPr lang="en-GB" dirty="0"/>
              <a:t>Risk is about taking a chance, e.g. only 1 in 5 new products are a success.</a:t>
            </a:r>
          </a:p>
          <a:p>
            <a:pPr lvl="0"/>
            <a:r>
              <a:rPr lang="en-GB" dirty="0"/>
              <a:t>Products must make enough profit to cover failures.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5208" y="1475643"/>
            <a:ext cx="3805854" cy="3961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3481" y="5450060"/>
            <a:ext cx="436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What were the risks and rewards of founding Facebook for Mark Zuckerberg?</a:t>
            </a:r>
          </a:p>
        </p:txBody>
      </p:sp>
    </p:spTree>
    <p:extLst>
      <p:ext uri="{BB962C8B-B14F-4D97-AF65-F5344CB8AC3E}">
        <p14:creationId xmlns:p14="http://schemas.microsoft.com/office/powerpoint/2010/main" xmlns="" val="2577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risks of staring a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Identifying a </a:t>
            </a:r>
            <a:r>
              <a:rPr lang="en-GB" b="1" dirty="0">
                <a:solidFill>
                  <a:srgbClr val="C0504D"/>
                </a:solidFill>
              </a:rPr>
              <a:t>market gap </a:t>
            </a:r>
            <a:r>
              <a:rPr lang="en-GB" dirty="0"/>
              <a:t>that is big enough to be profitable</a:t>
            </a:r>
          </a:p>
          <a:p>
            <a:pPr lvl="0"/>
            <a:r>
              <a:rPr lang="en-GB" dirty="0"/>
              <a:t>Raising enough </a:t>
            </a:r>
            <a:r>
              <a:rPr lang="en-GB" b="1" dirty="0">
                <a:solidFill>
                  <a:srgbClr val="C0504D"/>
                </a:solidFill>
              </a:rPr>
              <a:t>capital</a:t>
            </a:r>
            <a:r>
              <a:rPr lang="en-GB" dirty="0"/>
              <a:t> (money)</a:t>
            </a:r>
          </a:p>
          <a:p>
            <a:pPr lvl="0"/>
            <a:r>
              <a:rPr lang="en-GB" dirty="0"/>
              <a:t>Getting the right </a:t>
            </a:r>
            <a:r>
              <a:rPr lang="en-GB" b="1" dirty="0">
                <a:solidFill>
                  <a:srgbClr val="C0504D"/>
                </a:solidFill>
              </a:rPr>
              <a:t>people</a:t>
            </a:r>
            <a:r>
              <a:rPr lang="en-GB" dirty="0"/>
              <a:t> working the right way</a:t>
            </a:r>
          </a:p>
          <a:p>
            <a:r>
              <a:rPr lang="en-GB" dirty="0"/>
              <a:t>Building a base of </a:t>
            </a:r>
            <a:r>
              <a:rPr lang="en-GB" b="1" dirty="0">
                <a:solidFill>
                  <a:srgbClr val="C0504D"/>
                </a:solidFill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in the early days of a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Making sure customers come back for more (</a:t>
            </a:r>
            <a:r>
              <a:rPr lang="en-GB" b="1" dirty="0">
                <a:solidFill>
                  <a:srgbClr val="C0504D"/>
                </a:solidFill>
              </a:rPr>
              <a:t>repeat purchase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Running out of </a:t>
            </a:r>
            <a:r>
              <a:rPr lang="en-GB" b="1" dirty="0">
                <a:solidFill>
                  <a:srgbClr val="C0504D"/>
                </a:solidFill>
              </a:rPr>
              <a:t>cash</a:t>
            </a:r>
            <a:r>
              <a:rPr lang="en-GB" dirty="0"/>
              <a:t>, e.g. a hotel with few guests in the winter</a:t>
            </a:r>
          </a:p>
          <a:p>
            <a:pPr lvl="0"/>
            <a:r>
              <a:rPr lang="en-GB" dirty="0"/>
              <a:t>Running out of </a:t>
            </a:r>
            <a:r>
              <a:rPr lang="en-GB" b="1" dirty="0">
                <a:solidFill>
                  <a:srgbClr val="C0504D"/>
                </a:solidFill>
              </a:rPr>
              <a:t>self-belief </a:t>
            </a:r>
            <a:r>
              <a:rPr lang="en-GB" dirty="0"/>
              <a:t>and </a:t>
            </a:r>
            <a:r>
              <a:rPr lang="en-GB" b="1" dirty="0">
                <a:solidFill>
                  <a:srgbClr val="C0504D"/>
                </a:solidFill>
              </a:rPr>
              <a:t>motivation</a:t>
            </a:r>
            <a:r>
              <a:rPr lang="en-GB" dirty="0"/>
              <a:t> when times are tough</a:t>
            </a:r>
          </a:p>
          <a:p>
            <a:r>
              <a:rPr lang="en-GB" dirty="0"/>
              <a:t>Dealing with </a:t>
            </a:r>
            <a:r>
              <a:rPr lang="en-GB" b="1" dirty="0">
                <a:solidFill>
                  <a:srgbClr val="C0504D"/>
                </a:solidFill>
              </a:rPr>
              <a:t>new 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20670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of rapid growth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C0504D"/>
                </a:solidFill>
              </a:rPr>
              <a:t>Overtrading</a:t>
            </a:r>
            <a:r>
              <a:rPr lang="en-GB" dirty="0"/>
              <a:t> – where sales grow faster than the business can cope with</a:t>
            </a:r>
          </a:p>
          <a:p>
            <a:pPr lvl="0"/>
            <a:r>
              <a:rPr lang="en-GB" dirty="0"/>
              <a:t>Struggle to cope with </a:t>
            </a:r>
            <a:r>
              <a:rPr lang="en-GB" b="1" dirty="0">
                <a:solidFill>
                  <a:srgbClr val="C0504D"/>
                </a:solidFill>
              </a:rPr>
              <a:t>rapid increases in staff</a:t>
            </a:r>
          </a:p>
          <a:p>
            <a:pPr lvl="0"/>
            <a:r>
              <a:rPr lang="en-GB" dirty="0"/>
              <a:t>Struggle for owner to be a </a:t>
            </a:r>
            <a:r>
              <a:rPr lang="en-GB" b="1" dirty="0">
                <a:solidFill>
                  <a:srgbClr val="C0504D"/>
                </a:solidFill>
              </a:rPr>
              <a:t>good manager </a:t>
            </a:r>
            <a:r>
              <a:rPr lang="en-GB" dirty="0"/>
              <a:t>of staff</a:t>
            </a:r>
          </a:p>
          <a:p>
            <a:r>
              <a:rPr lang="en-GB" b="1" dirty="0">
                <a:solidFill>
                  <a:srgbClr val="C0504D"/>
                </a:solidFill>
              </a:rPr>
              <a:t>Complacency</a:t>
            </a:r>
            <a:r>
              <a:rPr lang="en-GB" dirty="0"/>
              <a:t> – success that leads to the owner making errors</a:t>
            </a:r>
          </a:p>
        </p:txBody>
      </p:sp>
    </p:spTree>
    <p:extLst>
      <p:ext uri="{BB962C8B-B14F-4D97-AF65-F5344CB8AC3E}">
        <p14:creationId xmlns:p14="http://schemas.microsoft.com/office/powerpoint/2010/main" xmlns="" val="37242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consequences of risks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718270" cy="4702804"/>
          </a:xfrm>
        </p:spPr>
        <p:txBody>
          <a:bodyPr/>
          <a:lstStyle/>
          <a:p>
            <a:r>
              <a:rPr lang="en-GB" sz="2400" b="1" dirty="0">
                <a:solidFill>
                  <a:srgbClr val="C0504D"/>
                </a:solidFill>
              </a:rPr>
              <a:t>Business failure </a:t>
            </a:r>
            <a:r>
              <a:rPr lang="en-GB" sz="2400" dirty="0"/>
              <a:t>– the owner and/or family lose their savings leading  family breakdown</a:t>
            </a:r>
          </a:p>
          <a:p>
            <a:r>
              <a:rPr lang="en-GB" sz="2400" b="1" dirty="0">
                <a:solidFill>
                  <a:srgbClr val="C0504D"/>
                </a:solidFill>
              </a:rPr>
              <a:t>Financial loss </a:t>
            </a:r>
            <a:r>
              <a:rPr lang="en-GB" sz="2400" dirty="0"/>
              <a:t>– unlimited liability where the sole trader has to pay for any debts the business has</a:t>
            </a:r>
          </a:p>
          <a:p>
            <a:r>
              <a:rPr lang="en-GB" sz="2400" b="1" dirty="0">
                <a:solidFill>
                  <a:srgbClr val="C0504D"/>
                </a:solidFill>
              </a:rPr>
              <a:t>Lack of financial security </a:t>
            </a:r>
            <a:r>
              <a:rPr lang="en-GB" sz="2400" dirty="0"/>
              <a:t>– working for yourself means an income that varies a lot but responsibilities often stay the same, e.g. credit card debts or mortgage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3546" y="1532771"/>
            <a:ext cx="3962681" cy="3962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271" y="3451184"/>
            <a:ext cx="2373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524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 of starting a new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C0504D"/>
                </a:solidFill>
              </a:rPr>
              <a:t>Profit and wealth</a:t>
            </a:r>
            <a:endParaRPr lang="en-GB" dirty="0"/>
          </a:p>
          <a:p>
            <a:pPr lvl="1"/>
            <a:r>
              <a:rPr lang="en-GB" dirty="0"/>
              <a:t>e.g. once the business is established it can be sold for a large amount of money</a:t>
            </a:r>
          </a:p>
          <a:p>
            <a:r>
              <a:rPr lang="en-GB" b="1" dirty="0">
                <a:solidFill>
                  <a:srgbClr val="C0504D"/>
                </a:solidFill>
              </a:rPr>
              <a:t>Independence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e.g. owner can make own decisions, employ others and set standards of care for 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25412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5351</TotalTime>
  <Words>468</Words>
  <Application>Microsoft Office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Risk and reward</vt:lpstr>
      <vt:lpstr>Risk and reward</vt:lpstr>
      <vt:lpstr>Key words</vt:lpstr>
      <vt:lpstr>What is risk and reward?</vt:lpstr>
      <vt:lpstr>Main risks of staring a business</vt:lpstr>
      <vt:lpstr>Risks in the early days of a business</vt:lpstr>
      <vt:lpstr>Risks of rapid growth</vt:lpstr>
      <vt:lpstr>Possible consequences of risks</vt:lpstr>
      <vt:lpstr>Rewards of starting a new business</vt:lpstr>
      <vt:lpstr>Striking balance between risk and reward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373</cp:revision>
  <dcterms:created xsi:type="dcterms:W3CDTF">2012-02-07T12:53:50Z</dcterms:created>
  <dcterms:modified xsi:type="dcterms:W3CDTF">2018-09-23T11:03:12Z</dcterms:modified>
</cp:coreProperties>
</file>