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70" r:id="rId4"/>
    <p:sldId id="271" r:id="rId5"/>
    <p:sldId id="272" r:id="rId6"/>
    <p:sldId id="273"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DAD42-E0B9-4BFD-88F9-7B725397B0F4}" type="datetimeFigureOut">
              <a:rPr lang="en-US" smtClean="0"/>
              <a:t>10/2/2016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753AA-04D8-4766-BCD6-D12B858F12E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1011EB-DF6A-41D0-9118-8EF2A6930329}" type="slidenum">
              <a:rPr lang="en-GB" smtClean="0"/>
              <a:pPr/>
              <a:t>1</a:t>
            </a:fld>
            <a:endParaRPr lang="en-GB"/>
          </a:p>
        </p:txBody>
      </p:sp>
    </p:spTree>
    <p:extLst>
      <p:ext uri="{BB962C8B-B14F-4D97-AF65-F5344CB8AC3E}">
        <p14:creationId xmlns:p14="http://schemas.microsoft.com/office/powerpoint/2010/main" xmlns="" val="134249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06EB84-AB05-41BA-B98E-2F6A13A34F26}"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54AD1A-13B0-47EA-9F12-A7DDDB49FA7E}"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FB1560-B962-4192-9464-315851DD0523}"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AE2843-A86C-4931-AF09-1335C0B2FEBE}"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19B92-B452-49A4-A3C5-F254CD9273B4}" type="datetime1">
              <a:rPr lang="en-US" smtClean="0"/>
              <a:t>10/2/2016</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75D5A4-05E1-4B59-BFD1-329708B5A1DB}"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EB0B32-58CE-4369-B70A-F7A57468ADB1}" type="datetime1">
              <a:rPr lang="en-US" smtClean="0"/>
              <a:t>10/2/2016</a:t>
            </a:fld>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90070C-F982-4931-BC98-070D39A10EF5}" type="datetime1">
              <a:rPr lang="en-US" smtClean="0"/>
              <a:t>10/2/2016</a:t>
            </a:fld>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5F387-FAE2-450C-8507-BA189DA64598}" type="datetime1">
              <a:rPr lang="en-US" smtClean="0"/>
              <a:t>10/2/2016</a:t>
            </a:fld>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A592F-4741-4035-A9CC-DFCF5E65E470}"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3ACA3-54A0-44DE-87E4-B6FB652F33A7}" type="datetime1">
              <a:rPr lang="en-US" smtClean="0"/>
              <a:t>10/2/2016</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A81B0D5F-074D-46FC-B094-532D27EA0A3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275DD-146B-4BA9-A4D9-EBA0BC80313D}" type="datetime1">
              <a:rPr lang="en-US" smtClean="0"/>
              <a:t>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B0D5F-074D-46FC-B094-532D27EA0A3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1.2  Understanding different business forms</a:t>
            </a:r>
            <a:br>
              <a:rPr lang="en-GB" dirty="0" smtClean="0"/>
            </a:br>
            <a:endParaRPr lang="en-GB" dirty="0"/>
          </a:p>
        </p:txBody>
      </p:sp>
      <p:sp>
        <p:nvSpPr>
          <p:cNvPr id="3" name="Subtitle 2"/>
          <p:cNvSpPr>
            <a:spLocks noGrp="1"/>
          </p:cNvSpPr>
          <p:nvPr>
            <p:ph type="subTitle" idx="1"/>
          </p:nvPr>
        </p:nvSpPr>
        <p:spPr/>
        <p:txBody>
          <a:bodyPr>
            <a:normAutofit/>
          </a:bodyPr>
          <a:lstStyle/>
          <a:p>
            <a:pPr>
              <a:spcBef>
                <a:spcPct val="0"/>
              </a:spcBef>
            </a:pPr>
            <a:r>
              <a:rPr lang="en-GB" dirty="0" smtClean="0"/>
              <a:t>The role of shareholders</a:t>
            </a:r>
            <a:endParaRPr lang="en-GB" dirty="0"/>
          </a:p>
          <a:p>
            <a:endParaRPr lang="en-GB" sz="5400" b="1" dirty="0">
              <a:solidFill>
                <a:srgbClr val="7030A0"/>
              </a:solidFill>
            </a:endParaRPr>
          </a:p>
        </p:txBody>
      </p:sp>
      <p:sp>
        <p:nvSpPr>
          <p:cNvPr id="5"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Learning outcomes</a:t>
            </a:r>
            <a:endParaRPr lang="en-GB" dirty="0">
              <a:solidFill>
                <a:srgbClr val="C00000"/>
              </a:solidFill>
            </a:endParaRPr>
          </a:p>
        </p:txBody>
      </p:sp>
      <p:sp>
        <p:nvSpPr>
          <p:cNvPr id="3" name="Content Placeholder 2"/>
          <p:cNvSpPr>
            <a:spLocks noGrp="1"/>
          </p:cNvSpPr>
          <p:nvPr>
            <p:ph idx="1"/>
          </p:nvPr>
        </p:nvSpPr>
        <p:spPr/>
        <p:txBody>
          <a:bodyPr>
            <a:noAutofit/>
          </a:bodyPr>
          <a:lstStyle/>
          <a:p>
            <a:pPr marL="0" indent="0">
              <a:buNone/>
            </a:pPr>
            <a:r>
              <a:rPr lang="en-GB" sz="2400" dirty="0" smtClean="0">
                <a:solidFill>
                  <a:schemeClr val="tx1"/>
                </a:solidFill>
              </a:rPr>
              <a:t>Understanding the nature and purpose of business </a:t>
            </a:r>
          </a:p>
          <a:p>
            <a:pPr marL="0" indent="0">
              <a:buNone/>
            </a:pPr>
            <a:endParaRPr lang="en-GB" sz="1200" dirty="0" smtClean="0">
              <a:solidFill>
                <a:schemeClr val="tx1"/>
              </a:solidFill>
            </a:endParaRPr>
          </a:p>
          <a:p>
            <a:pPr marL="0" indent="0">
              <a:buNone/>
            </a:pPr>
            <a:r>
              <a:rPr lang="en-GB" sz="2400" dirty="0" smtClean="0">
                <a:solidFill>
                  <a:schemeClr val="tx1"/>
                </a:solidFill>
              </a:rPr>
              <a:t>What you need to know:</a:t>
            </a:r>
          </a:p>
          <a:p>
            <a:pPr lvl="1">
              <a:buClr>
                <a:srgbClr val="C00000"/>
              </a:buClr>
              <a:buFont typeface="Arial" pitchFamily="34" charset="0"/>
              <a:buChar char="•"/>
            </a:pPr>
            <a:r>
              <a:rPr lang="en-GB" sz="2400" dirty="0" smtClean="0">
                <a:solidFill>
                  <a:schemeClr val="tx1"/>
                </a:solidFill>
              </a:rPr>
              <a:t>The </a:t>
            </a:r>
            <a:r>
              <a:rPr lang="en-GB" sz="2400" dirty="0" smtClean="0">
                <a:solidFill>
                  <a:schemeClr val="tx1"/>
                </a:solidFill>
              </a:rPr>
              <a:t>role of shareholders and why they invest</a:t>
            </a:r>
          </a:p>
          <a:p>
            <a:pPr lvl="1">
              <a:buClr>
                <a:srgbClr val="C00000"/>
              </a:buClr>
              <a:buFont typeface="Arial" pitchFamily="34" charset="0"/>
              <a:buChar char="•"/>
            </a:pPr>
            <a:r>
              <a:rPr lang="en-GB" sz="2400" dirty="0" smtClean="0">
                <a:solidFill>
                  <a:schemeClr val="tx1"/>
                </a:solidFill>
              </a:rPr>
              <a:t>Influences on share price and the significance of share price </a:t>
            </a:r>
            <a:r>
              <a:rPr lang="en-GB" sz="2400" dirty="0" smtClean="0">
                <a:solidFill>
                  <a:schemeClr val="tx1"/>
                </a:solidFill>
              </a:rPr>
              <a:t>changes</a:t>
            </a:r>
            <a:endParaRPr lang="en-GB" sz="2400" dirty="0" smtClean="0">
              <a:solidFill>
                <a:schemeClr val="tx1"/>
              </a:solidFill>
            </a:endParaRPr>
          </a:p>
        </p:txBody>
      </p:sp>
      <p:sp>
        <p:nvSpPr>
          <p:cNvPr id="5"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2865659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7"/>
            <a:ext cx="8208912" cy="864096"/>
          </a:xfrm>
        </p:spPr>
        <p:txBody>
          <a:bodyPr>
            <a:normAutofit/>
          </a:bodyPr>
          <a:lstStyle/>
          <a:p>
            <a:r>
              <a:rPr lang="en-GB" sz="3200" dirty="0" smtClean="0">
                <a:solidFill>
                  <a:srgbClr val="C00000"/>
                </a:solidFill>
              </a:rPr>
              <a:t>The role of shareholders and why they invest</a:t>
            </a:r>
            <a:endParaRPr lang="en-GB" sz="3200" dirty="0">
              <a:solidFill>
                <a:srgbClr val="C00000"/>
              </a:solidFill>
            </a:endParaRPr>
          </a:p>
        </p:txBody>
      </p:sp>
      <p:sp>
        <p:nvSpPr>
          <p:cNvPr id="3" name="Content Placeholder 2"/>
          <p:cNvSpPr>
            <a:spLocks noGrp="1"/>
          </p:cNvSpPr>
          <p:nvPr>
            <p:ph idx="1"/>
          </p:nvPr>
        </p:nvSpPr>
        <p:spPr>
          <a:xfrm>
            <a:off x="179512" y="1916832"/>
            <a:ext cx="8712968" cy="4209331"/>
          </a:xfrm>
        </p:spPr>
        <p:txBody>
          <a:bodyPr>
            <a:noAutofit/>
          </a:bodyPr>
          <a:lstStyle/>
          <a:p>
            <a:pPr marL="457200" lvl="1" indent="0">
              <a:spcBef>
                <a:spcPts val="0"/>
              </a:spcBef>
              <a:spcAft>
                <a:spcPts val="600"/>
              </a:spcAft>
              <a:buClr>
                <a:srgbClr val="7030A0"/>
              </a:buClr>
              <a:buNone/>
            </a:pPr>
            <a:r>
              <a:rPr lang="en-GB" sz="2000" dirty="0" smtClean="0">
                <a:solidFill>
                  <a:schemeClr val="tx1"/>
                </a:solidFill>
              </a:rPr>
              <a:t>A </a:t>
            </a:r>
            <a:r>
              <a:rPr lang="en-GB" sz="2000" b="1" dirty="0">
                <a:solidFill>
                  <a:schemeClr val="tx1"/>
                </a:solidFill>
              </a:rPr>
              <a:t>shareholder </a:t>
            </a:r>
            <a:r>
              <a:rPr lang="en-GB" sz="2000" dirty="0">
                <a:solidFill>
                  <a:schemeClr val="tx1"/>
                </a:solidFill>
              </a:rPr>
              <a:t>owns a share in the organisation in which they have </a:t>
            </a:r>
            <a:r>
              <a:rPr lang="en-GB" sz="2000" dirty="0" smtClean="0">
                <a:solidFill>
                  <a:schemeClr val="tx1"/>
                </a:solidFill>
              </a:rPr>
              <a:t>invested.</a:t>
            </a:r>
            <a:endParaRPr lang="en-GB" sz="2000" dirty="0">
              <a:solidFill>
                <a:schemeClr val="tx1"/>
              </a:solidFill>
            </a:endParaRPr>
          </a:p>
          <a:p>
            <a:pPr lvl="1">
              <a:spcBef>
                <a:spcPts val="0"/>
              </a:spcBef>
              <a:spcAft>
                <a:spcPts val="600"/>
              </a:spcAft>
              <a:buClr>
                <a:srgbClr val="C00000"/>
              </a:buClr>
              <a:buFont typeface="Arial" pitchFamily="34" charset="0"/>
              <a:buChar char="•"/>
            </a:pPr>
            <a:r>
              <a:rPr lang="en-GB" sz="2000" dirty="0">
                <a:solidFill>
                  <a:schemeClr val="tx1"/>
                </a:solidFill>
              </a:rPr>
              <a:t>They may have a say in how the business is run by voting on some key </a:t>
            </a:r>
            <a:r>
              <a:rPr lang="en-GB" sz="2000" dirty="0" smtClean="0">
                <a:solidFill>
                  <a:schemeClr val="tx1"/>
                </a:solidFill>
              </a:rPr>
              <a:t>issues, </a:t>
            </a:r>
            <a:r>
              <a:rPr lang="en-GB" sz="2000" dirty="0">
                <a:solidFill>
                  <a:schemeClr val="tx1"/>
                </a:solidFill>
              </a:rPr>
              <a:t>at the </a:t>
            </a:r>
            <a:r>
              <a:rPr lang="en-GB" sz="2000" dirty="0" smtClean="0">
                <a:solidFill>
                  <a:schemeClr val="tx1"/>
                </a:solidFill>
              </a:rPr>
              <a:t>annual general meeting </a:t>
            </a:r>
            <a:r>
              <a:rPr lang="en-GB" sz="2000" dirty="0">
                <a:solidFill>
                  <a:schemeClr val="tx1"/>
                </a:solidFill>
              </a:rPr>
              <a:t>(AGM), or by </a:t>
            </a:r>
            <a:r>
              <a:rPr lang="en-GB" sz="2000" dirty="0" smtClean="0">
                <a:solidFill>
                  <a:schemeClr val="tx1"/>
                </a:solidFill>
              </a:rPr>
              <a:t>post. This includes </a:t>
            </a:r>
            <a:r>
              <a:rPr lang="en-GB" sz="2000" dirty="0">
                <a:solidFill>
                  <a:schemeClr val="tx1"/>
                </a:solidFill>
              </a:rPr>
              <a:t>issues such as the election or removal of members of the </a:t>
            </a:r>
            <a:r>
              <a:rPr lang="en-GB" sz="2000" dirty="0" smtClean="0">
                <a:solidFill>
                  <a:schemeClr val="tx1"/>
                </a:solidFill>
              </a:rPr>
              <a:t>board of directors </a:t>
            </a:r>
            <a:r>
              <a:rPr lang="en-GB" sz="2000" dirty="0">
                <a:solidFill>
                  <a:schemeClr val="tx1"/>
                </a:solidFill>
              </a:rPr>
              <a:t>or putting pressure on executives to ensure pay and bonuses are </a:t>
            </a:r>
            <a:r>
              <a:rPr lang="en-GB" sz="2000" dirty="0" smtClean="0">
                <a:solidFill>
                  <a:schemeClr val="tx1"/>
                </a:solidFill>
              </a:rPr>
              <a:t>in line </a:t>
            </a:r>
            <a:r>
              <a:rPr lang="en-GB" sz="2000" dirty="0">
                <a:solidFill>
                  <a:schemeClr val="tx1"/>
                </a:solidFill>
              </a:rPr>
              <a:t>with the </a:t>
            </a:r>
            <a:r>
              <a:rPr lang="en-GB" sz="2000" dirty="0" smtClean="0">
                <a:solidFill>
                  <a:schemeClr val="tx1"/>
                </a:solidFill>
              </a:rPr>
              <a:t>company’s </a:t>
            </a:r>
            <a:r>
              <a:rPr lang="en-GB" sz="2000" dirty="0">
                <a:solidFill>
                  <a:schemeClr val="tx1"/>
                </a:solidFill>
              </a:rPr>
              <a:t>performance.</a:t>
            </a:r>
          </a:p>
          <a:p>
            <a:pPr lvl="1">
              <a:spcBef>
                <a:spcPts val="0"/>
              </a:spcBef>
              <a:spcAft>
                <a:spcPts val="600"/>
              </a:spcAft>
              <a:buClr>
                <a:srgbClr val="C00000"/>
              </a:buClr>
              <a:buFont typeface="Arial" pitchFamily="34" charset="0"/>
              <a:buChar char="•"/>
            </a:pPr>
            <a:r>
              <a:rPr lang="en-GB" sz="2000" dirty="0">
                <a:solidFill>
                  <a:schemeClr val="tx1"/>
                </a:solidFill>
              </a:rPr>
              <a:t>The amount of dividends paid is decided by </a:t>
            </a:r>
            <a:r>
              <a:rPr lang="en-GB" sz="2000" dirty="0" smtClean="0">
                <a:solidFill>
                  <a:schemeClr val="tx1"/>
                </a:solidFill>
              </a:rPr>
              <a:t>the board of directors.</a:t>
            </a:r>
            <a:endParaRPr lang="en-GB" sz="2000" dirty="0">
              <a:solidFill>
                <a:schemeClr val="tx1"/>
              </a:solidFill>
            </a:endParaRPr>
          </a:p>
          <a:p>
            <a:pPr lvl="1">
              <a:spcBef>
                <a:spcPts val="0"/>
              </a:spcBef>
              <a:spcAft>
                <a:spcPts val="600"/>
              </a:spcAft>
              <a:buClr>
                <a:srgbClr val="C00000"/>
              </a:buClr>
              <a:buFont typeface="Arial" pitchFamily="34" charset="0"/>
              <a:buChar char="•"/>
            </a:pPr>
            <a:r>
              <a:rPr lang="en-GB" sz="2000" dirty="0">
                <a:solidFill>
                  <a:schemeClr val="tx1"/>
                </a:solidFill>
              </a:rPr>
              <a:t>The </a:t>
            </a:r>
            <a:r>
              <a:rPr lang="en-GB" sz="2000" dirty="0" smtClean="0">
                <a:solidFill>
                  <a:schemeClr val="tx1"/>
                </a:solidFill>
              </a:rPr>
              <a:t>board of directors are </a:t>
            </a:r>
            <a:r>
              <a:rPr lang="en-GB" sz="2000" dirty="0">
                <a:solidFill>
                  <a:schemeClr val="tx1"/>
                </a:solidFill>
              </a:rPr>
              <a:t>the highest level of management in a listed company and are appointed to get the best return on investment for the </a:t>
            </a:r>
            <a:r>
              <a:rPr lang="en-GB" sz="2000" dirty="0" smtClean="0">
                <a:solidFill>
                  <a:schemeClr val="tx1"/>
                </a:solidFill>
              </a:rPr>
              <a:t>shareholders.</a:t>
            </a:r>
            <a:endParaRPr lang="en-GB" sz="20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3428534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7"/>
            <a:ext cx="8208912" cy="864096"/>
          </a:xfrm>
        </p:spPr>
        <p:txBody>
          <a:bodyPr>
            <a:normAutofit/>
          </a:bodyPr>
          <a:lstStyle/>
          <a:p>
            <a:r>
              <a:rPr lang="en-GB" sz="3200" dirty="0" smtClean="0">
                <a:solidFill>
                  <a:srgbClr val="C00000"/>
                </a:solidFill>
              </a:rPr>
              <a:t>The role of shareholders and why they invest</a:t>
            </a:r>
            <a:endParaRPr lang="en-GB" sz="3200" dirty="0">
              <a:solidFill>
                <a:srgbClr val="C00000"/>
              </a:solidFill>
            </a:endParaRPr>
          </a:p>
        </p:txBody>
      </p:sp>
      <p:sp>
        <p:nvSpPr>
          <p:cNvPr id="3" name="Content Placeholder 2"/>
          <p:cNvSpPr>
            <a:spLocks noGrp="1"/>
          </p:cNvSpPr>
          <p:nvPr>
            <p:ph idx="1"/>
          </p:nvPr>
        </p:nvSpPr>
        <p:spPr>
          <a:xfrm>
            <a:off x="179512" y="1916832"/>
            <a:ext cx="8712968" cy="4209331"/>
          </a:xfrm>
        </p:spPr>
        <p:txBody>
          <a:bodyPr>
            <a:noAutofit/>
          </a:bodyPr>
          <a:lstStyle/>
          <a:p>
            <a:pPr lvl="1">
              <a:spcBef>
                <a:spcPts val="0"/>
              </a:spcBef>
              <a:spcAft>
                <a:spcPts val="600"/>
              </a:spcAft>
              <a:buClr>
                <a:srgbClr val="C00000"/>
              </a:buClr>
              <a:buFont typeface="Arial" pitchFamily="34" charset="0"/>
              <a:buChar char="•"/>
            </a:pPr>
            <a:r>
              <a:rPr lang="en-GB" sz="2000" dirty="0" smtClean="0">
                <a:solidFill>
                  <a:schemeClr val="tx1"/>
                </a:solidFill>
              </a:rPr>
              <a:t>Board </a:t>
            </a:r>
            <a:r>
              <a:rPr lang="en-GB" sz="2000" dirty="0">
                <a:solidFill>
                  <a:schemeClr val="tx1"/>
                </a:solidFill>
              </a:rPr>
              <a:t>members are either </a:t>
            </a:r>
            <a:r>
              <a:rPr lang="en-GB" sz="2000" dirty="0" smtClean="0">
                <a:solidFill>
                  <a:schemeClr val="tx1"/>
                </a:solidFill>
              </a:rPr>
              <a:t>executive </a:t>
            </a:r>
            <a:r>
              <a:rPr lang="en-GB" sz="2000" dirty="0">
                <a:solidFill>
                  <a:schemeClr val="tx1"/>
                </a:solidFill>
              </a:rPr>
              <a:t>(regularly working in/running the business) </a:t>
            </a:r>
            <a:r>
              <a:rPr lang="en-GB" sz="2000" dirty="0" smtClean="0">
                <a:solidFill>
                  <a:schemeClr val="tx1"/>
                </a:solidFill>
              </a:rPr>
              <a:t>or </a:t>
            </a:r>
            <a:r>
              <a:rPr lang="en-GB" sz="2000" dirty="0">
                <a:solidFill>
                  <a:schemeClr val="tx1"/>
                </a:solidFill>
              </a:rPr>
              <a:t>no-executive members (not regularly working but appointed to ensure the company is run in the </a:t>
            </a:r>
            <a:r>
              <a:rPr lang="en-GB" sz="2000" dirty="0" smtClean="0">
                <a:solidFill>
                  <a:schemeClr val="tx1"/>
                </a:solidFill>
              </a:rPr>
              <a:t>shareholders’ </a:t>
            </a:r>
            <a:r>
              <a:rPr lang="en-GB" sz="2000" dirty="0">
                <a:solidFill>
                  <a:schemeClr val="tx1"/>
                </a:solidFill>
              </a:rPr>
              <a:t>interest and ethically</a:t>
            </a:r>
            <a:r>
              <a:rPr lang="en-GB" sz="2000" dirty="0" smtClean="0">
                <a:solidFill>
                  <a:schemeClr val="tx1"/>
                </a:solidFill>
              </a:rPr>
              <a:t>).</a:t>
            </a:r>
            <a:endParaRPr lang="en-GB" sz="2000" dirty="0">
              <a:solidFill>
                <a:schemeClr val="tx1"/>
              </a:solidFill>
            </a:endParaRPr>
          </a:p>
          <a:p>
            <a:pPr lvl="1">
              <a:spcBef>
                <a:spcPts val="0"/>
              </a:spcBef>
              <a:spcAft>
                <a:spcPts val="600"/>
              </a:spcAft>
              <a:buClr>
                <a:srgbClr val="C00000"/>
              </a:buClr>
              <a:buFont typeface="Arial" pitchFamily="34" charset="0"/>
              <a:buChar char="•"/>
            </a:pPr>
            <a:r>
              <a:rPr lang="en-GB" sz="2000" dirty="0">
                <a:solidFill>
                  <a:schemeClr val="tx1"/>
                </a:solidFill>
              </a:rPr>
              <a:t>Shareholders purchase shares so they may receive dividends and </a:t>
            </a:r>
            <a:r>
              <a:rPr lang="en-GB" sz="2000" dirty="0" smtClean="0">
                <a:solidFill>
                  <a:schemeClr val="tx1"/>
                </a:solidFill>
              </a:rPr>
              <a:t>to potentially sell the shares at a profit later on, if the company is successful and the shares increase in value. </a:t>
            </a:r>
          </a:p>
          <a:p>
            <a:pPr lvl="1">
              <a:spcBef>
                <a:spcPts val="0"/>
              </a:spcBef>
              <a:spcAft>
                <a:spcPts val="600"/>
              </a:spcAft>
              <a:buClr>
                <a:srgbClr val="C00000"/>
              </a:buClr>
              <a:buFont typeface="Arial" pitchFamily="34" charset="0"/>
              <a:buChar char="•"/>
            </a:pPr>
            <a:r>
              <a:rPr lang="en-GB" sz="2000" dirty="0" smtClean="0">
                <a:solidFill>
                  <a:schemeClr val="tx1"/>
                </a:solidFill>
              </a:rPr>
              <a:t>Some </a:t>
            </a:r>
            <a:r>
              <a:rPr lang="en-GB" sz="2000" dirty="0">
                <a:solidFill>
                  <a:schemeClr val="tx1"/>
                </a:solidFill>
              </a:rPr>
              <a:t>investors will buy shares to gain overall control of a </a:t>
            </a:r>
            <a:r>
              <a:rPr lang="en-GB" sz="2000" dirty="0" smtClean="0">
                <a:solidFill>
                  <a:schemeClr val="tx1"/>
                </a:solidFill>
              </a:rPr>
              <a:t>business, </a:t>
            </a:r>
            <a:r>
              <a:rPr lang="en-GB" sz="2000" dirty="0">
                <a:solidFill>
                  <a:schemeClr val="tx1"/>
                </a:solidFill>
              </a:rPr>
              <a:t>to become the majority </a:t>
            </a:r>
            <a:r>
              <a:rPr lang="en-GB" sz="2000" dirty="0" smtClean="0">
                <a:solidFill>
                  <a:schemeClr val="tx1"/>
                </a:solidFill>
              </a:rPr>
              <a:t>shareholder, </a:t>
            </a:r>
            <a:r>
              <a:rPr lang="en-GB" sz="2000" dirty="0">
                <a:solidFill>
                  <a:schemeClr val="tx1"/>
                </a:solidFill>
              </a:rPr>
              <a:t>which </a:t>
            </a:r>
            <a:r>
              <a:rPr lang="en-GB" sz="2000" dirty="0" smtClean="0">
                <a:solidFill>
                  <a:schemeClr val="tx1"/>
                </a:solidFill>
              </a:rPr>
              <a:t>occurs when 51 per cent </a:t>
            </a:r>
            <a:r>
              <a:rPr lang="en-GB" sz="2000" dirty="0">
                <a:solidFill>
                  <a:schemeClr val="tx1"/>
                </a:solidFill>
              </a:rPr>
              <a:t>of the available shares of a company are owned by one individual or organisation.</a:t>
            </a:r>
          </a:p>
          <a:p>
            <a:pPr marL="457200" lvl="1" indent="0">
              <a:spcBef>
                <a:spcPts val="0"/>
              </a:spcBef>
              <a:spcAft>
                <a:spcPts val="600"/>
              </a:spcAft>
              <a:buClr>
                <a:srgbClr val="7030A0"/>
              </a:buClr>
              <a:buNone/>
            </a:pPr>
            <a:r>
              <a:rPr lang="en-GB" sz="2000" b="1" dirty="0">
                <a:solidFill>
                  <a:schemeClr val="tx1"/>
                </a:solidFill>
              </a:rPr>
              <a:t>Example: </a:t>
            </a:r>
            <a:r>
              <a:rPr lang="en-GB" sz="2000" dirty="0">
                <a:solidFill>
                  <a:schemeClr val="tx1"/>
                </a:solidFill>
              </a:rPr>
              <a:t>The Glazer family’s hostile takeover of Manchester United Football Club</a:t>
            </a:r>
          </a:p>
          <a:p>
            <a:pPr lvl="1">
              <a:spcBef>
                <a:spcPts val="0"/>
              </a:spcBef>
              <a:spcAft>
                <a:spcPts val="600"/>
              </a:spcAft>
              <a:buClr>
                <a:srgbClr val="7030A0"/>
              </a:buClr>
              <a:buFont typeface="Arial" pitchFamily="34" charset="0"/>
              <a:buChar char="•"/>
            </a:pPr>
            <a:endParaRPr lang="en-US" sz="19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3861881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7"/>
            <a:ext cx="7128792" cy="864096"/>
          </a:xfrm>
        </p:spPr>
        <p:txBody>
          <a:bodyPr>
            <a:normAutofit fontScale="90000"/>
          </a:bodyPr>
          <a:lstStyle/>
          <a:p>
            <a:r>
              <a:rPr lang="en-GB" sz="3200" dirty="0" smtClean="0">
                <a:solidFill>
                  <a:srgbClr val="C00000"/>
                </a:solidFill>
              </a:rPr>
              <a:t>Influences on share price and the significance of share price changes</a:t>
            </a:r>
            <a:endParaRPr lang="en-GB" sz="3200" dirty="0">
              <a:solidFill>
                <a:srgbClr val="C00000"/>
              </a:solidFill>
            </a:endParaRPr>
          </a:p>
        </p:txBody>
      </p:sp>
      <p:sp>
        <p:nvSpPr>
          <p:cNvPr id="3" name="Content Placeholder 2"/>
          <p:cNvSpPr>
            <a:spLocks noGrp="1"/>
          </p:cNvSpPr>
          <p:nvPr>
            <p:ph idx="1"/>
          </p:nvPr>
        </p:nvSpPr>
        <p:spPr>
          <a:xfrm>
            <a:off x="179512" y="1916832"/>
            <a:ext cx="8712968" cy="4209331"/>
          </a:xfrm>
        </p:spPr>
        <p:txBody>
          <a:bodyPr>
            <a:noAutofit/>
          </a:bodyPr>
          <a:lstStyle/>
          <a:p>
            <a:pPr lvl="1">
              <a:spcBef>
                <a:spcPts val="0"/>
              </a:spcBef>
              <a:buClr>
                <a:srgbClr val="C00000"/>
              </a:buClr>
              <a:buFont typeface="Arial" pitchFamily="34" charset="0"/>
              <a:buChar char="•"/>
            </a:pPr>
            <a:r>
              <a:rPr lang="en-GB" sz="1750" dirty="0" smtClean="0">
                <a:solidFill>
                  <a:schemeClr val="tx1"/>
                </a:solidFill>
              </a:rPr>
              <a:t>A </a:t>
            </a:r>
            <a:r>
              <a:rPr lang="en-GB" sz="1750" dirty="0">
                <a:solidFill>
                  <a:schemeClr val="tx1"/>
                </a:solidFill>
              </a:rPr>
              <a:t>share price is the price of a single share in </a:t>
            </a:r>
            <a:r>
              <a:rPr lang="en-GB" sz="1750" dirty="0" smtClean="0">
                <a:solidFill>
                  <a:schemeClr val="tx1"/>
                </a:solidFill>
              </a:rPr>
              <a:t>a company </a:t>
            </a:r>
            <a:r>
              <a:rPr lang="en-GB" sz="1750" dirty="0">
                <a:solidFill>
                  <a:schemeClr val="tx1"/>
                </a:solidFill>
              </a:rPr>
              <a:t>listed on the stock exchange. In the UK it is quoted in </a:t>
            </a:r>
            <a:r>
              <a:rPr lang="en-GB" sz="1750" dirty="0" smtClean="0">
                <a:solidFill>
                  <a:schemeClr val="tx1"/>
                </a:solidFill>
              </a:rPr>
              <a:t>pence (for example, </a:t>
            </a:r>
            <a:r>
              <a:rPr lang="en-GB" sz="1750" dirty="0">
                <a:solidFill>
                  <a:schemeClr val="tx1"/>
                </a:solidFill>
              </a:rPr>
              <a:t>a share in Tesco plc. could be bought for 253.95p in August </a:t>
            </a:r>
            <a:r>
              <a:rPr lang="en-GB" sz="1750" dirty="0" smtClean="0">
                <a:solidFill>
                  <a:schemeClr val="tx1"/>
                </a:solidFill>
              </a:rPr>
              <a:t>2014).</a:t>
            </a:r>
            <a:endParaRPr lang="en-GB" sz="1750" dirty="0">
              <a:solidFill>
                <a:schemeClr val="tx1"/>
              </a:solidFill>
            </a:endParaRPr>
          </a:p>
          <a:p>
            <a:pPr lvl="1">
              <a:spcBef>
                <a:spcPts val="0"/>
              </a:spcBef>
              <a:buClr>
                <a:srgbClr val="C00000"/>
              </a:buClr>
              <a:buFont typeface="Arial" pitchFamily="34" charset="0"/>
              <a:buChar char="•"/>
            </a:pPr>
            <a:r>
              <a:rPr lang="en-GB" sz="1750" dirty="0">
                <a:solidFill>
                  <a:schemeClr val="tx1"/>
                </a:solidFill>
              </a:rPr>
              <a:t>W</a:t>
            </a:r>
            <a:r>
              <a:rPr lang="en-GB" sz="1750" dirty="0" smtClean="0">
                <a:solidFill>
                  <a:schemeClr val="tx1"/>
                </a:solidFill>
              </a:rPr>
              <a:t>hen </a:t>
            </a:r>
            <a:r>
              <a:rPr lang="en-GB" sz="1750" dirty="0">
                <a:solidFill>
                  <a:schemeClr val="tx1"/>
                </a:solidFill>
              </a:rPr>
              <a:t>a company does </a:t>
            </a:r>
            <a:r>
              <a:rPr lang="en-GB" sz="1750" dirty="0" smtClean="0">
                <a:solidFill>
                  <a:schemeClr val="tx1"/>
                </a:solidFill>
              </a:rPr>
              <a:t>well, </a:t>
            </a:r>
            <a:r>
              <a:rPr lang="en-GB" sz="1750" dirty="0">
                <a:solidFill>
                  <a:schemeClr val="tx1"/>
                </a:solidFill>
              </a:rPr>
              <a:t>it may pay out an equal share of a percentage of the </a:t>
            </a:r>
            <a:r>
              <a:rPr lang="en-GB" sz="1750" dirty="0" smtClean="0">
                <a:solidFill>
                  <a:schemeClr val="tx1"/>
                </a:solidFill>
              </a:rPr>
              <a:t>company’s </a:t>
            </a:r>
            <a:r>
              <a:rPr lang="en-GB" sz="1750" dirty="0">
                <a:solidFill>
                  <a:schemeClr val="tx1"/>
                </a:solidFill>
              </a:rPr>
              <a:t>total </a:t>
            </a:r>
            <a:r>
              <a:rPr lang="en-GB" sz="1750" dirty="0" smtClean="0">
                <a:solidFill>
                  <a:schemeClr val="tx1"/>
                </a:solidFill>
              </a:rPr>
              <a:t>profit (known </a:t>
            </a:r>
            <a:r>
              <a:rPr lang="en-GB" sz="1750" dirty="0">
                <a:solidFill>
                  <a:schemeClr val="tx1"/>
                </a:solidFill>
              </a:rPr>
              <a:t>as </a:t>
            </a:r>
            <a:r>
              <a:rPr lang="en-GB" sz="1750" dirty="0" smtClean="0">
                <a:solidFill>
                  <a:schemeClr val="tx1"/>
                </a:solidFill>
              </a:rPr>
              <a:t>dividends) to each shareholder.</a:t>
            </a:r>
            <a:endParaRPr lang="en-GB" sz="1750" dirty="0">
              <a:solidFill>
                <a:schemeClr val="tx1"/>
              </a:solidFill>
            </a:endParaRPr>
          </a:p>
          <a:p>
            <a:pPr lvl="1">
              <a:spcBef>
                <a:spcPts val="0"/>
              </a:spcBef>
              <a:buClr>
                <a:srgbClr val="C00000"/>
              </a:buClr>
              <a:buFont typeface="Arial" pitchFamily="34" charset="0"/>
              <a:buChar char="•"/>
            </a:pPr>
            <a:r>
              <a:rPr lang="en-GB" sz="1750" dirty="0">
                <a:solidFill>
                  <a:schemeClr val="tx1"/>
                </a:solidFill>
              </a:rPr>
              <a:t>Most shares offer income in the form of dividends, which are typically paid twice a year. Dividends can be seen as a reward for shareholders. They are paid when a company is profitable and has cash in the bank after it has satisfied all necessary costs and debts.</a:t>
            </a:r>
          </a:p>
          <a:p>
            <a:pPr lvl="1">
              <a:spcBef>
                <a:spcPts val="0"/>
              </a:spcBef>
              <a:buClr>
                <a:srgbClr val="C00000"/>
              </a:buClr>
              <a:buFont typeface="Arial"/>
              <a:buChar char="•"/>
            </a:pPr>
            <a:r>
              <a:rPr lang="en-GB" sz="1750" dirty="0" smtClean="0">
                <a:solidFill>
                  <a:schemeClr val="tx1"/>
                </a:solidFill>
              </a:rPr>
              <a:t>Share </a:t>
            </a:r>
            <a:r>
              <a:rPr lang="en-GB" sz="1750" dirty="0">
                <a:solidFill>
                  <a:schemeClr val="tx1"/>
                </a:solidFill>
              </a:rPr>
              <a:t>prices are affected by two main factors:</a:t>
            </a:r>
          </a:p>
          <a:p>
            <a:pPr lvl="2">
              <a:spcBef>
                <a:spcPts val="0"/>
              </a:spcBef>
              <a:buFont typeface="Lucida Grande"/>
              <a:buChar char="-"/>
            </a:pPr>
            <a:r>
              <a:rPr lang="en-GB" sz="1750" dirty="0">
                <a:solidFill>
                  <a:schemeClr val="tx1"/>
                </a:solidFill>
              </a:rPr>
              <a:t>The performance of the company that has issued the shares</a:t>
            </a:r>
          </a:p>
          <a:p>
            <a:pPr lvl="2">
              <a:spcBef>
                <a:spcPts val="0"/>
              </a:spcBef>
              <a:buFont typeface="Lucida Grande"/>
              <a:buChar char="-"/>
            </a:pPr>
            <a:r>
              <a:rPr lang="en-GB" sz="1750" dirty="0">
                <a:solidFill>
                  <a:schemeClr val="tx1"/>
                </a:solidFill>
              </a:rPr>
              <a:t>The wider business environment (external factors</a:t>
            </a:r>
            <a:r>
              <a:rPr lang="en-GB" sz="1750" dirty="0" smtClean="0">
                <a:solidFill>
                  <a:schemeClr val="tx1"/>
                </a:solidFill>
              </a:rPr>
              <a:t>).</a:t>
            </a:r>
          </a:p>
          <a:p>
            <a:pPr lvl="1">
              <a:spcBef>
                <a:spcPts val="0"/>
              </a:spcBef>
              <a:buClr>
                <a:srgbClr val="C00000"/>
              </a:buClr>
              <a:buFont typeface="Arial"/>
              <a:buChar char="•"/>
            </a:pPr>
            <a:r>
              <a:rPr lang="en-GB" sz="1750" dirty="0">
                <a:solidFill>
                  <a:schemeClr val="tx1"/>
                </a:solidFill>
              </a:rPr>
              <a:t>Listed companies announce their results twice a year and provide performance updates twice a year to give the investment community an insight into how they are </a:t>
            </a:r>
            <a:r>
              <a:rPr lang="en-GB" sz="1750" dirty="0" smtClean="0">
                <a:solidFill>
                  <a:schemeClr val="tx1"/>
                </a:solidFill>
              </a:rPr>
              <a:t>performing.</a:t>
            </a:r>
            <a:endParaRPr lang="en-GB" sz="1750" dirty="0">
              <a:solidFill>
                <a:schemeClr val="tx1"/>
              </a:solidFill>
            </a:endParaRPr>
          </a:p>
          <a:p>
            <a:pPr marL="914400" lvl="2" indent="0">
              <a:spcBef>
                <a:spcPts val="0"/>
              </a:spcBef>
              <a:spcAft>
                <a:spcPts val="600"/>
              </a:spcAft>
              <a:buClr>
                <a:srgbClr val="7030A0"/>
              </a:buClr>
              <a:buNone/>
            </a:pPr>
            <a:endParaRPr lang="en-GB" sz="18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5330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7"/>
            <a:ext cx="7128792" cy="864096"/>
          </a:xfrm>
        </p:spPr>
        <p:txBody>
          <a:bodyPr>
            <a:normAutofit fontScale="90000"/>
          </a:bodyPr>
          <a:lstStyle/>
          <a:p>
            <a:r>
              <a:rPr lang="en-GB" sz="3200" dirty="0" smtClean="0">
                <a:solidFill>
                  <a:srgbClr val="C00000"/>
                </a:solidFill>
              </a:rPr>
              <a:t>Influences on share price and the significance of share price changes</a:t>
            </a:r>
            <a:endParaRPr lang="en-GB" sz="3200" dirty="0">
              <a:solidFill>
                <a:srgbClr val="C00000"/>
              </a:solidFill>
            </a:endParaRPr>
          </a:p>
        </p:txBody>
      </p:sp>
      <p:sp>
        <p:nvSpPr>
          <p:cNvPr id="3" name="Content Placeholder 2"/>
          <p:cNvSpPr>
            <a:spLocks noGrp="1"/>
          </p:cNvSpPr>
          <p:nvPr>
            <p:ph idx="1"/>
          </p:nvPr>
        </p:nvSpPr>
        <p:spPr>
          <a:xfrm>
            <a:off x="179512" y="1988840"/>
            <a:ext cx="8712968" cy="4209331"/>
          </a:xfrm>
        </p:spPr>
        <p:txBody>
          <a:bodyPr>
            <a:noAutofit/>
          </a:bodyPr>
          <a:lstStyle/>
          <a:p>
            <a:pPr lvl="1">
              <a:spcBef>
                <a:spcPts val="0"/>
              </a:spcBef>
              <a:buClr>
                <a:srgbClr val="C00000"/>
              </a:buClr>
              <a:buFont typeface="Arial" pitchFamily="34" charset="0"/>
              <a:buChar char="•"/>
            </a:pPr>
            <a:r>
              <a:rPr lang="en-GB" sz="1800" dirty="0" smtClean="0">
                <a:solidFill>
                  <a:schemeClr val="tx1"/>
                </a:solidFill>
              </a:rPr>
              <a:t>The </a:t>
            </a:r>
            <a:r>
              <a:rPr lang="en-GB" sz="1800" dirty="0">
                <a:solidFill>
                  <a:schemeClr val="tx1"/>
                </a:solidFill>
              </a:rPr>
              <a:t>company must make regulatory announcements about any events which may influence their share </a:t>
            </a:r>
            <a:r>
              <a:rPr lang="en-GB" sz="1800" dirty="0" smtClean="0">
                <a:solidFill>
                  <a:schemeClr val="tx1"/>
                </a:solidFill>
              </a:rPr>
              <a:t>price, </a:t>
            </a:r>
            <a:r>
              <a:rPr lang="en-GB" sz="1800" dirty="0">
                <a:solidFill>
                  <a:schemeClr val="tx1"/>
                </a:solidFill>
              </a:rPr>
              <a:t>such as the launch of new products or takeover </a:t>
            </a:r>
            <a:r>
              <a:rPr lang="en-GB" sz="1800" dirty="0" smtClean="0">
                <a:solidFill>
                  <a:schemeClr val="tx1"/>
                </a:solidFill>
              </a:rPr>
              <a:t>bids.</a:t>
            </a:r>
            <a:endParaRPr lang="en-GB" sz="1800" dirty="0">
              <a:solidFill>
                <a:schemeClr val="tx1"/>
              </a:solidFill>
            </a:endParaRPr>
          </a:p>
          <a:p>
            <a:pPr lvl="1">
              <a:spcBef>
                <a:spcPts val="0"/>
              </a:spcBef>
              <a:buClr>
                <a:srgbClr val="C00000"/>
              </a:buClr>
              <a:buFont typeface="Arial" pitchFamily="34" charset="0"/>
              <a:buChar char="•"/>
            </a:pPr>
            <a:r>
              <a:rPr lang="en-GB" sz="1800" dirty="0">
                <a:solidFill>
                  <a:schemeClr val="tx1"/>
                </a:solidFill>
              </a:rPr>
              <a:t>Share prices will rise and fall depending on a company’s </a:t>
            </a:r>
            <a:r>
              <a:rPr lang="en-GB" sz="1800" dirty="0" smtClean="0">
                <a:solidFill>
                  <a:schemeClr val="tx1"/>
                </a:solidFill>
              </a:rPr>
              <a:t>performance, </a:t>
            </a:r>
            <a:r>
              <a:rPr lang="en-GB" sz="1800" dirty="0">
                <a:solidFill>
                  <a:schemeClr val="tx1"/>
                </a:solidFill>
              </a:rPr>
              <a:t>due to the demand for the shares. Investors will want to invest in high performing shares or those that are expected to perform </a:t>
            </a:r>
            <a:r>
              <a:rPr lang="en-GB" sz="1800" dirty="0" smtClean="0">
                <a:solidFill>
                  <a:schemeClr val="tx1"/>
                </a:solidFill>
              </a:rPr>
              <a:t>well so, </a:t>
            </a:r>
            <a:r>
              <a:rPr lang="en-GB" sz="1800" dirty="0">
                <a:solidFill>
                  <a:schemeClr val="tx1"/>
                </a:solidFill>
              </a:rPr>
              <a:t>as with any good/service where demand is higher than the supply and there are not enough to go </a:t>
            </a:r>
            <a:r>
              <a:rPr lang="en-GB" sz="1800" dirty="0" smtClean="0">
                <a:solidFill>
                  <a:schemeClr val="tx1"/>
                </a:solidFill>
              </a:rPr>
              <a:t>around, </a:t>
            </a:r>
            <a:r>
              <a:rPr lang="en-GB" sz="1800" dirty="0">
                <a:solidFill>
                  <a:schemeClr val="tx1"/>
                </a:solidFill>
              </a:rPr>
              <a:t>this will push the price up.</a:t>
            </a:r>
          </a:p>
          <a:p>
            <a:pPr lvl="1">
              <a:spcBef>
                <a:spcPts val="0"/>
              </a:spcBef>
              <a:buClr>
                <a:srgbClr val="C00000"/>
              </a:buClr>
              <a:buFont typeface="Arial" pitchFamily="34" charset="0"/>
              <a:buChar char="•"/>
            </a:pPr>
            <a:r>
              <a:rPr lang="en-GB" sz="1800" dirty="0">
                <a:solidFill>
                  <a:schemeClr val="tx1"/>
                </a:solidFill>
              </a:rPr>
              <a:t>If the company is not performing well the demand for the shares will decline and it will be harder to sell the shares so the price will fall.</a:t>
            </a:r>
          </a:p>
          <a:p>
            <a:pPr lvl="1">
              <a:spcBef>
                <a:spcPts val="0"/>
              </a:spcBef>
              <a:buClr>
                <a:srgbClr val="C00000"/>
              </a:buClr>
              <a:buFont typeface="Arial" pitchFamily="34" charset="0"/>
              <a:buChar char="•"/>
            </a:pPr>
            <a:r>
              <a:rPr lang="en-GB" sz="1800" dirty="0">
                <a:solidFill>
                  <a:schemeClr val="tx1"/>
                </a:solidFill>
              </a:rPr>
              <a:t>Share prices reflect expected future company performance. If a company is performing well and investors expect it to continue to do well then </a:t>
            </a:r>
            <a:r>
              <a:rPr lang="en-GB" sz="1800" dirty="0" smtClean="0">
                <a:solidFill>
                  <a:schemeClr val="tx1"/>
                </a:solidFill>
              </a:rPr>
              <a:t>the share price </a:t>
            </a:r>
            <a:r>
              <a:rPr lang="en-GB" sz="1800" dirty="0">
                <a:solidFill>
                  <a:schemeClr val="tx1"/>
                </a:solidFill>
              </a:rPr>
              <a:t>will rise. If the outlook is poor then </a:t>
            </a:r>
            <a:r>
              <a:rPr lang="en-GB" sz="1800" dirty="0" smtClean="0">
                <a:solidFill>
                  <a:schemeClr val="tx1"/>
                </a:solidFill>
              </a:rPr>
              <a:t>the share price </a:t>
            </a:r>
            <a:r>
              <a:rPr lang="en-GB" sz="1800" dirty="0">
                <a:solidFill>
                  <a:schemeClr val="tx1"/>
                </a:solidFill>
              </a:rPr>
              <a:t>will fall.</a:t>
            </a:r>
          </a:p>
          <a:p>
            <a:pPr lvl="1">
              <a:spcBef>
                <a:spcPts val="0"/>
              </a:spcBef>
              <a:buClr>
                <a:srgbClr val="C00000"/>
              </a:buClr>
              <a:buFont typeface="Arial" pitchFamily="34" charset="0"/>
              <a:buChar char="•"/>
            </a:pPr>
            <a:r>
              <a:rPr lang="en-GB" sz="1800" dirty="0">
                <a:solidFill>
                  <a:schemeClr val="tx1"/>
                </a:solidFill>
              </a:rPr>
              <a:t>External sources such as the press, specialist magazines, stockbroker reports and websites </a:t>
            </a:r>
            <a:r>
              <a:rPr lang="en-GB" sz="1800" dirty="0" smtClean="0">
                <a:solidFill>
                  <a:schemeClr val="tx1"/>
                </a:solidFill>
              </a:rPr>
              <a:t>can </a:t>
            </a:r>
            <a:r>
              <a:rPr lang="en-GB" sz="1800" dirty="0">
                <a:solidFill>
                  <a:schemeClr val="tx1"/>
                </a:solidFill>
              </a:rPr>
              <a:t>all influence share prices based on what they write about firms.</a:t>
            </a:r>
          </a:p>
          <a:p>
            <a:pPr lvl="1">
              <a:lnSpc>
                <a:spcPct val="120000"/>
              </a:lnSpc>
              <a:spcBef>
                <a:spcPts val="0"/>
              </a:spcBef>
              <a:spcAft>
                <a:spcPts val="600"/>
              </a:spcAft>
              <a:buClr>
                <a:srgbClr val="7030A0"/>
              </a:buClr>
              <a:buFont typeface="Arial" pitchFamily="34" charset="0"/>
              <a:buChar char="•"/>
            </a:pPr>
            <a:endParaRPr lang="en-US" sz="20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1725992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7"/>
            <a:ext cx="7128792" cy="864096"/>
          </a:xfrm>
        </p:spPr>
        <p:txBody>
          <a:bodyPr>
            <a:normAutofit fontScale="90000"/>
          </a:bodyPr>
          <a:lstStyle/>
          <a:p>
            <a:r>
              <a:rPr lang="en-GB" sz="3200" dirty="0" smtClean="0">
                <a:solidFill>
                  <a:srgbClr val="C00000"/>
                </a:solidFill>
              </a:rPr>
              <a:t>Influences on share price and the significance of share price changes</a:t>
            </a:r>
            <a:endParaRPr lang="en-GB" sz="3200" dirty="0">
              <a:solidFill>
                <a:srgbClr val="C00000"/>
              </a:solidFill>
            </a:endParaRPr>
          </a:p>
        </p:txBody>
      </p:sp>
      <p:sp>
        <p:nvSpPr>
          <p:cNvPr id="3" name="Content Placeholder 2"/>
          <p:cNvSpPr>
            <a:spLocks noGrp="1"/>
          </p:cNvSpPr>
          <p:nvPr>
            <p:ph idx="1"/>
          </p:nvPr>
        </p:nvSpPr>
        <p:spPr>
          <a:xfrm>
            <a:off x="179512" y="1988840"/>
            <a:ext cx="8712968" cy="4209331"/>
          </a:xfrm>
        </p:spPr>
        <p:txBody>
          <a:bodyPr>
            <a:noAutofit/>
          </a:bodyPr>
          <a:lstStyle/>
          <a:p>
            <a:pPr lvl="1">
              <a:spcBef>
                <a:spcPts val="0"/>
              </a:spcBef>
              <a:buClr>
                <a:srgbClr val="C00000"/>
              </a:buClr>
              <a:buFont typeface="Arial" pitchFamily="34" charset="0"/>
              <a:buChar char="•"/>
            </a:pPr>
            <a:r>
              <a:rPr lang="en-GB" sz="1700" dirty="0" smtClean="0">
                <a:solidFill>
                  <a:schemeClr val="tx1"/>
                </a:solidFill>
              </a:rPr>
              <a:t>Share </a:t>
            </a:r>
            <a:r>
              <a:rPr lang="en-GB" sz="1700" dirty="0">
                <a:solidFill>
                  <a:schemeClr val="tx1"/>
                </a:solidFill>
              </a:rPr>
              <a:t>prices are also affected by the wider economic environment.</a:t>
            </a:r>
          </a:p>
          <a:p>
            <a:pPr lvl="1">
              <a:spcBef>
                <a:spcPts val="0"/>
              </a:spcBef>
              <a:buClr>
                <a:srgbClr val="C00000"/>
              </a:buClr>
              <a:buFont typeface="Arial" pitchFamily="34" charset="0"/>
              <a:buChar char="•"/>
            </a:pPr>
            <a:r>
              <a:rPr lang="en-GB" sz="1700" dirty="0">
                <a:solidFill>
                  <a:schemeClr val="tx1"/>
                </a:solidFill>
              </a:rPr>
              <a:t>If economic conditions are good and expected to continue that way, investors tend to feel confident. Companies are more likely to perform well and deliver strong profits when the economic climate is </a:t>
            </a:r>
            <a:r>
              <a:rPr lang="en-GB" sz="1700" dirty="0" smtClean="0">
                <a:solidFill>
                  <a:schemeClr val="tx1"/>
                </a:solidFill>
              </a:rPr>
              <a:t>favourable, </a:t>
            </a:r>
            <a:r>
              <a:rPr lang="en-GB" sz="1700" dirty="0">
                <a:solidFill>
                  <a:schemeClr val="tx1"/>
                </a:solidFill>
              </a:rPr>
              <a:t>so they are more likely to pay increasing dividends. Under such circumstances, demand for shares tends to rise and therefore prices will </a:t>
            </a:r>
            <a:r>
              <a:rPr lang="en-GB" sz="1700" dirty="0" smtClean="0">
                <a:solidFill>
                  <a:schemeClr val="tx1"/>
                </a:solidFill>
              </a:rPr>
              <a:t>rise.</a:t>
            </a:r>
            <a:endParaRPr lang="en-GB" sz="1700" dirty="0">
              <a:solidFill>
                <a:schemeClr val="tx1"/>
              </a:solidFill>
            </a:endParaRPr>
          </a:p>
          <a:p>
            <a:pPr lvl="1">
              <a:spcBef>
                <a:spcPts val="0"/>
              </a:spcBef>
              <a:buClr>
                <a:srgbClr val="C00000"/>
              </a:buClr>
              <a:buFont typeface="Arial" pitchFamily="34" charset="0"/>
              <a:buChar char="•"/>
            </a:pPr>
            <a:r>
              <a:rPr lang="en-GB" sz="1700" dirty="0">
                <a:solidFill>
                  <a:schemeClr val="tx1"/>
                </a:solidFill>
              </a:rPr>
              <a:t>If the economic climate is difficult however, investors may feel nervous and confidence in the future may be low. They may worry that a company’s profitability will suffer if economic conditions are difficult. Fears about future profits tend to reduce demand for shares so prices may fall.</a:t>
            </a:r>
          </a:p>
          <a:p>
            <a:pPr lvl="1">
              <a:spcBef>
                <a:spcPts val="0"/>
              </a:spcBef>
              <a:buClr>
                <a:srgbClr val="C00000"/>
              </a:buClr>
              <a:buFont typeface="Arial" pitchFamily="34" charset="0"/>
              <a:buChar char="•"/>
            </a:pPr>
            <a:r>
              <a:rPr lang="en-GB" sz="1700" dirty="0">
                <a:solidFill>
                  <a:schemeClr val="tx1"/>
                </a:solidFill>
              </a:rPr>
              <a:t>This means that, in tough times companies may see their share price fall, even if they are performing well. </a:t>
            </a:r>
          </a:p>
          <a:p>
            <a:pPr lvl="1">
              <a:spcBef>
                <a:spcPts val="0"/>
              </a:spcBef>
              <a:buClr>
                <a:srgbClr val="C00000"/>
              </a:buClr>
              <a:buFont typeface="Arial" pitchFamily="34" charset="0"/>
              <a:buChar char="•"/>
            </a:pPr>
            <a:r>
              <a:rPr lang="en-GB" sz="1700" dirty="0">
                <a:solidFill>
                  <a:schemeClr val="tx1"/>
                </a:solidFill>
              </a:rPr>
              <a:t>However some companies can benefit from a rising market and their share price may go up, even if the business is not performing that well.</a:t>
            </a:r>
          </a:p>
          <a:p>
            <a:pPr lvl="1">
              <a:spcBef>
                <a:spcPts val="0"/>
              </a:spcBef>
              <a:buClr>
                <a:srgbClr val="C00000"/>
              </a:buClr>
              <a:buFont typeface="Arial" pitchFamily="34" charset="0"/>
              <a:buChar char="•"/>
            </a:pPr>
            <a:r>
              <a:rPr lang="en-GB" sz="1700" dirty="0">
                <a:solidFill>
                  <a:schemeClr val="tx1"/>
                </a:solidFill>
              </a:rPr>
              <a:t>Over the </a:t>
            </a:r>
            <a:r>
              <a:rPr lang="en-GB" sz="1700" dirty="0" smtClean="0">
                <a:solidFill>
                  <a:schemeClr val="tx1"/>
                </a:solidFill>
              </a:rPr>
              <a:t>long term </a:t>
            </a:r>
            <a:r>
              <a:rPr lang="en-GB" sz="1700" dirty="0">
                <a:solidFill>
                  <a:schemeClr val="tx1"/>
                </a:solidFill>
              </a:rPr>
              <a:t>however, markets tend to reward strong, well-managed companies and their share prices rise.</a:t>
            </a:r>
          </a:p>
          <a:p>
            <a:pPr lvl="1">
              <a:spcBef>
                <a:spcPts val="0"/>
              </a:spcBef>
              <a:buClr>
                <a:srgbClr val="7030A0"/>
              </a:buClr>
              <a:buFont typeface="Arial" pitchFamily="34" charset="0"/>
              <a:buChar char="•"/>
            </a:pPr>
            <a:endParaRPr lang="en-GB" sz="18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851357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7"/>
            <a:ext cx="7128792" cy="864096"/>
          </a:xfrm>
        </p:spPr>
        <p:txBody>
          <a:bodyPr>
            <a:normAutofit/>
          </a:bodyPr>
          <a:lstStyle/>
          <a:p>
            <a:r>
              <a:rPr lang="en-GB" sz="3600" dirty="0" smtClean="0">
                <a:solidFill>
                  <a:srgbClr val="C00000"/>
                </a:solidFill>
              </a:rPr>
              <a:t>Divorce and ownership of control</a:t>
            </a:r>
            <a:endParaRPr lang="en-GB" sz="3600" dirty="0">
              <a:solidFill>
                <a:srgbClr val="C00000"/>
              </a:solidFill>
            </a:endParaRPr>
          </a:p>
        </p:txBody>
      </p:sp>
      <p:sp>
        <p:nvSpPr>
          <p:cNvPr id="3" name="Content Placeholder 2"/>
          <p:cNvSpPr>
            <a:spLocks noGrp="1"/>
          </p:cNvSpPr>
          <p:nvPr>
            <p:ph idx="1"/>
          </p:nvPr>
        </p:nvSpPr>
        <p:spPr>
          <a:xfrm>
            <a:off x="179512" y="1988840"/>
            <a:ext cx="8712968" cy="4209331"/>
          </a:xfrm>
        </p:spPr>
        <p:txBody>
          <a:bodyPr>
            <a:noAutofit/>
          </a:bodyPr>
          <a:lstStyle/>
          <a:p>
            <a:pPr lvl="1">
              <a:spcBef>
                <a:spcPts val="0"/>
              </a:spcBef>
              <a:spcAft>
                <a:spcPts val="1300"/>
              </a:spcAft>
              <a:buClr>
                <a:srgbClr val="C00000"/>
              </a:buClr>
              <a:buFont typeface="Arial" pitchFamily="34" charset="0"/>
              <a:buChar char="•"/>
            </a:pPr>
            <a:r>
              <a:rPr lang="en-GB" sz="1700" dirty="0" smtClean="0">
                <a:solidFill>
                  <a:schemeClr val="tx1"/>
                </a:solidFill>
              </a:rPr>
              <a:t>Often </a:t>
            </a:r>
            <a:r>
              <a:rPr lang="en-GB" sz="1700" dirty="0">
                <a:solidFill>
                  <a:schemeClr val="tx1"/>
                </a:solidFill>
              </a:rPr>
              <a:t>in limited companies the owners of the company (shareholders) and the people who run it on a </a:t>
            </a:r>
            <a:r>
              <a:rPr lang="en-GB" sz="1700" dirty="0" smtClean="0">
                <a:solidFill>
                  <a:schemeClr val="tx1"/>
                </a:solidFill>
              </a:rPr>
              <a:t>day-to-day </a:t>
            </a:r>
            <a:r>
              <a:rPr lang="en-GB" sz="1700" dirty="0">
                <a:solidFill>
                  <a:schemeClr val="tx1"/>
                </a:solidFill>
              </a:rPr>
              <a:t>basis (managers) will not be the same </a:t>
            </a:r>
            <a:r>
              <a:rPr lang="en-GB" sz="1700" dirty="0" smtClean="0">
                <a:solidFill>
                  <a:schemeClr val="tx1"/>
                </a:solidFill>
              </a:rPr>
              <a:t>people.</a:t>
            </a:r>
            <a:endParaRPr lang="en-GB" sz="1700" dirty="0">
              <a:solidFill>
                <a:schemeClr val="tx1"/>
              </a:solidFill>
            </a:endParaRPr>
          </a:p>
          <a:p>
            <a:pPr marL="457200" lvl="1" indent="0">
              <a:spcBef>
                <a:spcPts val="0"/>
              </a:spcBef>
              <a:spcAft>
                <a:spcPts val="1300"/>
              </a:spcAft>
              <a:buClr>
                <a:srgbClr val="7030A0"/>
              </a:buClr>
              <a:buNone/>
            </a:pPr>
            <a:r>
              <a:rPr lang="en-GB" sz="1700" b="1" dirty="0" smtClean="0">
                <a:solidFill>
                  <a:schemeClr val="tx1"/>
                </a:solidFill>
                <a:latin typeface="+mj-lt"/>
                <a:ea typeface="+mj-ea"/>
                <a:cs typeface="+mj-cs"/>
              </a:rPr>
              <a:t>Ltd</a:t>
            </a:r>
            <a:r>
              <a:rPr lang="en-GB" sz="1700" dirty="0" smtClean="0">
                <a:solidFill>
                  <a:schemeClr val="tx1"/>
                </a:solidFill>
              </a:rPr>
              <a:t>: The </a:t>
            </a:r>
            <a:r>
              <a:rPr lang="en-GB" sz="1700" dirty="0">
                <a:solidFill>
                  <a:schemeClr val="tx1"/>
                </a:solidFill>
              </a:rPr>
              <a:t>shareholders are more likely to be the managers</a:t>
            </a:r>
          </a:p>
          <a:p>
            <a:pPr marL="457200" lvl="1" indent="0">
              <a:spcBef>
                <a:spcPts val="0"/>
              </a:spcBef>
              <a:spcAft>
                <a:spcPts val="1300"/>
              </a:spcAft>
              <a:buClr>
                <a:srgbClr val="7030A0"/>
              </a:buClr>
              <a:buNone/>
            </a:pPr>
            <a:r>
              <a:rPr lang="en-GB" sz="1700" b="1" dirty="0" err="1" smtClean="0">
                <a:solidFill>
                  <a:schemeClr val="tx1"/>
                </a:solidFill>
                <a:latin typeface="+mj-lt"/>
                <a:ea typeface="+mj-ea"/>
                <a:cs typeface="+mj-cs"/>
              </a:rPr>
              <a:t>Plc</a:t>
            </a:r>
            <a:r>
              <a:rPr lang="en-GB" sz="1700" dirty="0" smtClean="0">
                <a:solidFill>
                  <a:schemeClr val="tx1"/>
                </a:solidFill>
              </a:rPr>
              <a:t>: Shareholders </a:t>
            </a:r>
            <a:r>
              <a:rPr lang="en-GB" sz="1700" dirty="0">
                <a:solidFill>
                  <a:schemeClr val="tx1"/>
                </a:solidFill>
              </a:rPr>
              <a:t>and managers are normally different groups of people – this creates a divorce of ownership and </a:t>
            </a:r>
            <a:r>
              <a:rPr lang="en-GB" sz="1700" dirty="0" smtClean="0">
                <a:solidFill>
                  <a:schemeClr val="tx1"/>
                </a:solidFill>
              </a:rPr>
              <a:t>control.</a:t>
            </a:r>
            <a:endParaRPr lang="en-GB" sz="1700" dirty="0">
              <a:solidFill>
                <a:schemeClr val="tx1"/>
              </a:solidFill>
            </a:endParaRPr>
          </a:p>
          <a:p>
            <a:pPr lvl="1">
              <a:spcBef>
                <a:spcPts val="0"/>
              </a:spcBef>
              <a:spcAft>
                <a:spcPts val="1300"/>
              </a:spcAft>
              <a:buClr>
                <a:srgbClr val="C00000"/>
              </a:buClr>
              <a:buFont typeface="Arial" pitchFamily="34" charset="0"/>
              <a:buChar char="•"/>
            </a:pPr>
            <a:r>
              <a:rPr lang="en-GB" sz="1700" dirty="0">
                <a:solidFill>
                  <a:schemeClr val="tx1"/>
                </a:solidFill>
              </a:rPr>
              <a:t>It is very likely that owners and managers will have different </a:t>
            </a:r>
            <a:r>
              <a:rPr lang="en-GB" sz="1700" dirty="0" smtClean="0">
                <a:solidFill>
                  <a:schemeClr val="tx1"/>
                </a:solidFill>
              </a:rPr>
              <a:t>objectives.</a:t>
            </a:r>
          </a:p>
          <a:p>
            <a:pPr marL="457200" lvl="1" indent="0">
              <a:spcBef>
                <a:spcPts val="0"/>
              </a:spcBef>
              <a:spcAft>
                <a:spcPts val="1300"/>
              </a:spcAft>
              <a:buClr>
                <a:srgbClr val="7030A0"/>
              </a:buClr>
              <a:buNone/>
            </a:pPr>
            <a:r>
              <a:rPr lang="en-GB" sz="1700" dirty="0" smtClean="0">
                <a:solidFill>
                  <a:schemeClr val="tx1"/>
                </a:solidFill>
              </a:rPr>
              <a:t>For example, </a:t>
            </a:r>
            <a:r>
              <a:rPr lang="en-GB" sz="1700" dirty="0">
                <a:solidFill>
                  <a:schemeClr val="tx1"/>
                </a:solidFill>
              </a:rPr>
              <a:t>the managers may want to </a:t>
            </a:r>
            <a:r>
              <a:rPr lang="en-GB" sz="1700" dirty="0" smtClean="0">
                <a:solidFill>
                  <a:schemeClr val="tx1"/>
                </a:solidFill>
              </a:rPr>
              <a:t>invest </a:t>
            </a:r>
            <a:r>
              <a:rPr lang="en-GB" sz="1700" dirty="0">
                <a:solidFill>
                  <a:schemeClr val="tx1"/>
                </a:solidFill>
              </a:rPr>
              <a:t>in long-term projects such as developing a new product, whereas shareholders may prefer to take money in </a:t>
            </a:r>
            <a:r>
              <a:rPr lang="en-GB" sz="1700" dirty="0" smtClean="0">
                <a:solidFill>
                  <a:schemeClr val="tx1"/>
                </a:solidFill>
              </a:rPr>
              <a:t>the form </a:t>
            </a:r>
            <a:r>
              <a:rPr lang="en-GB" sz="1700" dirty="0">
                <a:solidFill>
                  <a:schemeClr val="tx1"/>
                </a:solidFill>
              </a:rPr>
              <a:t>of a dividends out of the business more regularly. </a:t>
            </a:r>
          </a:p>
          <a:p>
            <a:pPr lvl="1">
              <a:spcBef>
                <a:spcPts val="0"/>
              </a:spcBef>
              <a:buClr>
                <a:srgbClr val="7030A0"/>
              </a:buClr>
              <a:buFont typeface="Arial" pitchFamily="34" charset="0"/>
              <a:buChar char="•"/>
            </a:pPr>
            <a:endParaRPr lang="en-GB" sz="1700" dirty="0">
              <a:solidFill>
                <a:schemeClr val="tx1"/>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8</a:t>
            </a:fld>
            <a:endParaRPr lang="en-GB"/>
          </a:p>
        </p:txBody>
      </p:sp>
    </p:spTree>
    <p:extLst>
      <p:ext uri="{BB962C8B-B14F-4D97-AF65-F5344CB8AC3E}">
        <p14:creationId xmlns:p14="http://schemas.microsoft.com/office/powerpoint/2010/main" xmlns="" val="2586385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1027</Words>
  <Application>Microsoft Office PowerPoint</Application>
  <PresentationFormat>On-screen Show (4:3)</PresentationFormat>
  <Paragraphs>54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1.2  Understanding different business forms </vt:lpstr>
      <vt:lpstr>Learning outcomes</vt:lpstr>
      <vt:lpstr>The role of shareholders and why they invest</vt:lpstr>
      <vt:lpstr>The role of shareholders and why they invest</vt:lpstr>
      <vt:lpstr>Influences on share price and the significance of share price changes</vt:lpstr>
      <vt:lpstr>Influences on share price and the significance of share price changes</vt:lpstr>
      <vt:lpstr>Influences on share price and the significance of share price changes</vt:lpstr>
      <vt:lpstr>Divorce and ownership of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Understanding different business forms </dc:title>
  <dc:creator>user</dc:creator>
  <cp:lastModifiedBy>user</cp:lastModifiedBy>
  <cp:revision>1</cp:revision>
  <dcterms:created xsi:type="dcterms:W3CDTF">2016-10-02T11:42:35Z</dcterms:created>
  <dcterms:modified xsi:type="dcterms:W3CDTF">2016-10-02T11:45:27Z</dcterms:modified>
</cp:coreProperties>
</file>