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75" r:id="rId5"/>
    <p:sldId id="260" r:id="rId6"/>
    <p:sldId id="261" r:id="rId7"/>
    <p:sldId id="262" r:id="rId8"/>
    <p:sldId id="273" r:id="rId9"/>
    <p:sldId id="263" r:id="rId10"/>
    <p:sldId id="264" r:id="rId11"/>
    <p:sldId id="274" r:id="rId12"/>
    <p:sldId id="265" r:id="rId13"/>
    <p:sldId id="266" r:id="rId14"/>
    <p:sldId id="267" r:id="rId15"/>
    <p:sldId id="268" r:id="rId16"/>
    <p:sldId id="269" r:id="rId17"/>
    <p:sldId id="276" r:id="rId18"/>
    <p:sldId id="277" r:id="rId19"/>
    <p:sldId id="278" r:id="rId20"/>
    <p:sldId id="279" r:id="rId21"/>
    <p:sldId id="280" r:id="rId22"/>
    <p:sldId id="27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1418CC-D062-4C13-ABC0-DA7AF9DC6D8F}"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GB"/>
        </a:p>
      </dgm:t>
    </dgm:pt>
    <dgm:pt modelId="{5E90B052-C068-407E-98DC-529BA6A8C769}">
      <dgm:prSet phldrT="[Text]" custT="1"/>
      <dgm:spPr/>
      <dgm:t>
        <a:bodyPr/>
        <a:lstStyle/>
        <a:p>
          <a:r>
            <a:rPr lang="en-GB" sz="2000" b="1" dirty="0" smtClean="0"/>
            <a:t>A</a:t>
          </a:r>
          <a:endParaRPr lang="en-GB" sz="2000" b="1" dirty="0"/>
        </a:p>
      </dgm:t>
    </dgm:pt>
    <dgm:pt modelId="{72CCD964-C792-4687-898F-85371761421F}" type="parTrans" cxnId="{87D1BA5C-D0B3-4E98-8DBC-0DAAC25F62C8}">
      <dgm:prSet/>
      <dgm:spPr/>
      <dgm:t>
        <a:bodyPr/>
        <a:lstStyle/>
        <a:p>
          <a:endParaRPr lang="en-GB"/>
        </a:p>
      </dgm:t>
    </dgm:pt>
    <dgm:pt modelId="{FB6BBDA2-6429-43CE-904C-C13D1A5DCAF3}" type="sibTrans" cxnId="{87D1BA5C-D0B3-4E98-8DBC-0DAAC25F62C8}">
      <dgm:prSet/>
      <dgm:spPr/>
      <dgm:t>
        <a:bodyPr/>
        <a:lstStyle/>
        <a:p>
          <a:endParaRPr lang="en-GB"/>
        </a:p>
      </dgm:t>
    </dgm:pt>
    <dgm:pt modelId="{57FE1ECD-8041-4CDD-83B5-CBBF39E875F0}">
      <dgm:prSet phldrT="[Text]" custT="1"/>
      <dgm:spPr/>
      <dgm:t>
        <a:bodyPr/>
        <a:lstStyle/>
        <a:p>
          <a:r>
            <a:rPr lang="en-GB" sz="1600" dirty="0" smtClean="0"/>
            <a:t>Higher managerial or professional</a:t>
          </a:r>
          <a:endParaRPr lang="en-GB" sz="1800" dirty="0"/>
        </a:p>
      </dgm:t>
    </dgm:pt>
    <dgm:pt modelId="{C01F1358-3477-4762-B76B-F3B6CF367766}" type="parTrans" cxnId="{9D7B15D9-4502-4AFD-92F5-A99B79004409}">
      <dgm:prSet/>
      <dgm:spPr/>
      <dgm:t>
        <a:bodyPr/>
        <a:lstStyle/>
        <a:p>
          <a:endParaRPr lang="en-GB"/>
        </a:p>
      </dgm:t>
    </dgm:pt>
    <dgm:pt modelId="{615B2625-4E44-4C1C-AB6D-6915061B2BC3}" type="sibTrans" cxnId="{9D7B15D9-4502-4AFD-92F5-A99B79004409}">
      <dgm:prSet/>
      <dgm:spPr/>
      <dgm:t>
        <a:bodyPr/>
        <a:lstStyle/>
        <a:p>
          <a:endParaRPr lang="en-GB"/>
        </a:p>
      </dgm:t>
    </dgm:pt>
    <dgm:pt modelId="{9A9285FC-7F08-4791-96E2-3D795B4486EB}">
      <dgm:prSet phldrT="[Text]" custT="1"/>
      <dgm:spPr/>
      <dgm:t>
        <a:bodyPr/>
        <a:lstStyle/>
        <a:p>
          <a:r>
            <a:rPr lang="en-GB" sz="2000" b="1" dirty="0" smtClean="0"/>
            <a:t>B</a:t>
          </a:r>
          <a:endParaRPr lang="en-GB" sz="2000" b="1" dirty="0"/>
        </a:p>
      </dgm:t>
    </dgm:pt>
    <dgm:pt modelId="{7A453DF3-89C6-4F82-94D5-07B44A26E4B7}" type="parTrans" cxnId="{2C0C9AB3-138C-4DB2-AE04-AAFE463D9C30}">
      <dgm:prSet/>
      <dgm:spPr/>
      <dgm:t>
        <a:bodyPr/>
        <a:lstStyle/>
        <a:p>
          <a:endParaRPr lang="en-GB"/>
        </a:p>
      </dgm:t>
    </dgm:pt>
    <dgm:pt modelId="{3CA00C6E-08F9-4AA3-8528-19677AD9E6BA}" type="sibTrans" cxnId="{2C0C9AB3-138C-4DB2-AE04-AAFE463D9C30}">
      <dgm:prSet/>
      <dgm:spPr/>
      <dgm:t>
        <a:bodyPr/>
        <a:lstStyle/>
        <a:p>
          <a:endParaRPr lang="en-GB"/>
        </a:p>
      </dgm:t>
    </dgm:pt>
    <dgm:pt modelId="{9D302879-E473-4A46-85DD-A9B5CFCF4916}">
      <dgm:prSet phldrT="[Text]" custT="1"/>
      <dgm:spPr/>
      <dgm:t>
        <a:bodyPr/>
        <a:lstStyle/>
        <a:p>
          <a:r>
            <a:rPr lang="en-GB" sz="1600" dirty="0" smtClean="0"/>
            <a:t>Intermediate managerial or professional</a:t>
          </a:r>
          <a:endParaRPr lang="en-GB" sz="1600" dirty="0"/>
        </a:p>
      </dgm:t>
    </dgm:pt>
    <dgm:pt modelId="{7CEA5310-C8BD-4457-8C45-267B82D79D1A}" type="parTrans" cxnId="{C4F5CD86-EA9B-4605-85CE-A2C26DAFDBCA}">
      <dgm:prSet/>
      <dgm:spPr/>
      <dgm:t>
        <a:bodyPr/>
        <a:lstStyle/>
        <a:p>
          <a:endParaRPr lang="en-GB"/>
        </a:p>
      </dgm:t>
    </dgm:pt>
    <dgm:pt modelId="{78F71ED0-E807-4501-9B0D-D22663C67F1D}" type="sibTrans" cxnId="{C4F5CD86-EA9B-4605-85CE-A2C26DAFDBCA}">
      <dgm:prSet/>
      <dgm:spPr/>
      <dgm:t>
        <a:bodyPr/>
        <a:lstStyle/>
        <a:p>
          <a:endParaRPr lang="en-GB"/>
        </a:p>
      </dgm:t>
    </dgm:pt>
    <dgm:pt modelId="{FDEA5007-E258-4728-9437-985EFBD0DA09}">
      <dgm:prSet phldrT="[Text]" custT="1"/>
      <dgm:spPr/>
      <dgm:t>
        <a:bodyPr/>
        <a:lstStyle/>
        <a:p>
          <a:r>
            <a:rPr lang="en-GB" sz="2000" b="1" dirty="0" smtClean="0"/>
            <a:t>C1</a:t>
          </a:r>
          <a:endParaRPr lang="en-GB" sz="2000" b="1" dirty="0"/>
        </a:p>
      </dgm:t>
    </dgm:pt>
    <dgm:pt modelId="{E3CBFBDA-70F5-4D14-B8E0-40B639CC15AF}" type="parTrans" cxnId="{2C0593B9-817F-44E8-B095-8EF41FA8016F}">
      <dgm:prSet/>
      <dgm:spPr/>
      <dgm:t>
        <a:bodyPr/>
        <a:lstStyle/>
        <a:p>
          <a:endParaRPr lang="en-GB"/>
        </a:p>
      </dgm:t>
    </dgm:pt>
    <dgm:pt modelId="{DC774165-2052-489E-A8B4-35A4F6625399}" type="sibTrans" cxnId="{2C0593B9-817F-44E8-B095-8EF41FA8016F}">
      <dgm:prSet/>
      <dgm:spPr/>
      <dgm:t>
        <a:bodyPr/>
        <a:lstStyle/>
        <a:p>
          <a:endParaRPr lang="en-GB"/>
        </a:p>
      </dgm:t>
    </dgm:pt>
    <dgm:pt modelId="{7241E65D-F18F-47CB-845B-C3EB10AA820E}">
      <dgm:prSet phldrT="[Text]" custT="1"/>
      <dgm:spPr/>
      <dgm:t>
        <a:bodyPr/>
        <a:lstStyle/>
        <a:p>
          <a:r>
            <a:rPr lang="en-GB" sz="1600" dirty="0" smtClean="0"/>
            <a:t>Casual workers, pensioners, benefits</a:t>
          </a:r>
          <a:endParaRPr lang="en-GB" sz="1600" dirty="0"/>
        </a:p>
      </dgm:t>
    </dgm:pt>
    <dgm:pt modelId="{0B01D5FC-65D2-439D-B745-439596B80F57}" type="parTrans" cxnId="{E6F3101F-9A16-47D4-A710-F55E2145F7D2}">
      <dgm:prSet/>
      <dgm:spPr/>
      <dgm:t>
        <a:bodyPr/>
        <a:lstStyle/>
        <a:p>
          <a:endParaRPr lang="en-GB"/>
        </a:p>
      </dgm:t>
    </dgm:pt>
    <dgm:pt modelId="{2D26C1AB-C8BF-42BD-8F06-6D2B5D6220F8}" type="sibTrans" cxnId="{E6F3101F-9A16-47D4-A710-F55E2145F7D2}">
      <dgm:prSet/>
      <dgm:spPr/>
      <dgm:t>
        <a:bodyPr/>
        <a:lstStyle/>
        <a:p>
          <a:endParaRPr lang="en-GB"/>
        </a:p>
      </dgm:t>
    </dgm:pt>
    <dgm:pt modelId="{337553F5-F8E6-4D03-A200-7574BC9EABA7}">
      <dgm:prSet phldrT="[Text]" custT="1"/>
      <dgm:spPr/>
      <dgm:t>
        <a:bodyPr/>
        <a:lstStyle/>
        <a:p>
          <a:r>
            <a:rPr lang="en-GB" sz="2000" b="1" dirty="0" smtClean="0"/>
            <a:t>D</a:t>
          </a:r>
          <a:endParaRPr lang="en-GB" sz="2000" b="1" dirty="0"/>
        </a:p>
      </dgm:t>
    </dgm:pt>
    <dgm:pt modelId="{F707DA81-566C-4935-8CDD-D7AD9AE2708E}" type="parTrans" cxnId="{5FE50890-D4BB-4353-9D11-3361EF16FD09}">
      <dgm:prSet/>
      <dgm:spPr/>
      <dgm:t>
        <a:bodyPr/>
        <a:lstStyle/>
        <a:p>
          <a:endParaRPr lang="en-GB"/>
        </a:p>
      </dgm:t>
    </dgm:pt>
    <dgm:pt modelId="{0FB55E14-F883-4C8F-81DE-CE21346E6FE0}" type="sibTrans" cxnId="{5FE50890-D4BB-4353-9D11-3361EF16FD09}">
      <dgm:prSet/>
      <dgm:spPr/>
      <dgm:t>
        <a:bodyPr/>
        <a:lstStyle/>
        <a:p>
          <a:endParaRPr lang="en-GB"/>
        </a:p>
      </dgm:t>
    </dgm:pt>
    <dgm:pt modelId="{3A38AE5A-E813-48CA-B397-6D3EE84380EA}">
      <dgm:prSet phldrT="[Text]" custT="1"/>
      <dgm:spPr/>
      <dgm:t>
        <a:bodyPr/>
        <a:lstStyle/>
        <a:p>
          <a:r>
            <a:rPr lang="en-GB" sz="2000" b="1" dirty="0" smtClean="0"/>
            <a:t>E</a:t>
          </a:r>
          <a:endParaRPr lang="en-GB" sz="2000" b="1" dirty="0"/>
        </a:p>
      </dgm:t>
    </dgm:pt>
    <dgm:pt modelId="{5D6E1362-FC32-4428-B47A-973C41B0938E}" type="parTrans" cxnId="{E0F92089-20DF-46E8-9671-FDA8DAE3D6AC}">
      <dgm:prSet/>
      <dgm:spPr/>
      <dgm:t>
        <a:bodyPr/>
        <a:lstStyle/>
        <a:p>
          <a:endParaRPr lang="en-GB"/>
        </a:p>
      </dgm:t>
    </dgm:pt>
    <dgm:pt modelId="{76C8398C-F057-4716-A491-444ACB6653AF}" type="sibTrans" cxnId="{E0F92089-20DF-46E8-9671-FDA8DAE3D6AC}">
      <dgm:prSet/>
      <dgm:spPr/>
      <dgm:t>
        <a:bodyPr/>
        <a:lstStyle/>
        <a:p>
          <a:endParaRPr lang="en-GB"/>
        </a:p>
      </dgm:t>
    </dgm:pt>
    <dgm:pt modelId="{AA4C7649-7CBD-4442-B861-EE43D210CD9B}">
      <dgm:prSet phldrT="[Text]" custT="1"/>
      <dgm:spPr/>
      <dgm:t>
        <a:bodyPr/>
        <a:lstStyle/>
        <a:p>
          <a:r>
            <a:rPr lang="en-GB" sz="2000" b="1" dirty="0" smtClean="0"/>
            <a:t>C2</a:t>
          </a:r>
          <a:endParaRPr lang="en-GB" sz="2000" b="1" dirty="0"/>
        </a:p>
      </dgm:t>
    </dgm:pt>
    <dgm:pt modelId="{AB245F42-57A8-487D-A1A4-09D51EF3761C}" type="parTrans" cxnId="{64D98EC7-0E59-4C2D-AD92-164FADCD38C7}">
      <dgm:prSet/>
      <dgm:spPr/>
      <dgm:t>
        <a:bodyPr/>
        <a:lstStyle/>
        <a:p>
          <a:endParaRPr lang="en-GB"/>
        </a:p>
      </dgm:t>
    </dgm:pt>
    <dgm:pt modelId="{B7BEEEF0-0A33-46DC-B48F-1105554B02CC}" type="sibTrans" cxnId="{64D98EC7-0E59-4C2D-AD92-164FADCD38C7}">
      <dgm:prSet/>
      <dgm:spPr/>
      <dgm:t>
        <a:bodyPr/>
        <a:lstStyle/>
        <a:p>
          <a:endParaRPr lang="en-GB"/>
        </a:p>
      </dgm:t>
    </dgm:pt>
    <dgm:pt modelId="{6690E35E-C4B5-410A-BDCD-43C76A334E7B}">
      <dgm:prSet phldrT="[Text]" custT="1"/>
      <dgm:spPr/>
      <dgm:t>
        <a:bodyPr/>
        <a:lstStyle/>
        <a:p>
          <a:r>
            <a:rPr lang="en-GB" sz="1600" dirty="0" smtClean="0"/>
            <a:t>Supervisory, clerical, junior managers</a:t>
          </a:r>
          <a:endParaRPr lang="en-GB" sz="1600" dirty="0"/>
        </a:p>
      </dgm:t>
    </dgm:pt>
    <dgm:pt modelId="{D94A39DC-8AF1-4A71-A5CD-290D5D0F07F8}" type="parTrans" cxnId="{D1ED2502-6150-4978-86E4-BC32346625F3}">
      <dgm:prSet/>
      <dgm:spPr/>
      <dgm:t>
        <a:bodyPr/>
        <a:lstStyle/>
        <a:p>
          <a:endParaRPr lang="en-GB"/>
        </a:p>
      </dgm:t>
    </dgm:pt>
    <dgm:pt modelId="{B0B82914-AD5A-4FA4-B6F3-578D0AAC3F47}" type="sibTrans" cxnId="{D1ED2502-6150-4978-86E4-BC32346625F3}">
      <dgm:prSet/>
      <dgm:spPr/>
      <dgm:t>
        <a:bodyPr/>
        <a:lstStyle/>
        <a:p>
          <a:endParaRPr lang="en-GB"/>
        </a:p>
      </dgm:t>
    </dgm:pt>
    <dgm:pt modelId="{C583999D-03BC-4B42-B4D2-C3270237634A}">
      <dgm:prSet phldrT="[Text]" custT="1"/>
      <dgm:spPr/>
      <dgm:t>
        <a:bodyPr/>
        <a:lstStyle/>
        <a:p>
          <a:r>
            <a:rPr lang="en-GB" sz="1600" dirty="0" smtClean="0"/>
            <a:t>Skilled manual workers</a:t>
          </a:r>
          <a:endParaRPr lang="en-GB" sz="1600" dirty="0"/>
        </a:p>
      </dgm:t>
    </dgm:pt>
    <dgm:pt modelId="{695EC865-A2AF-4744-9E65-5D3FFEB1470C}" type="parTrans" cxnId="{2257C84B-9B24-4F84-B808-05FC5596A70F}">
      <dgm:prSet/>
      <dgm:spPr/>
      <dgm:t>
        <a:bodyPr/>
        <a:lstStyle/>
        <a:p>
          <a:endParaRPr lang="en-GB"/>
        </a:p>
      </dgm:t>
    </dgm:pt>
    <dgm:pt modelId="{6EA04B68-D93A-46A5-A5FD-581215857204}" type="sibTrans" cxnId="{2257C84B-9B24-4F84-B808-05FC5596A70F}">
      <dgm:prSet/>
      <dgm:spPr/>
      <dgm:t>
        <a:bodyPr/>
        <a:lstStyle/>
        <a:p>
          <a:endParaRPr lang="en-GB"/>
        </a:p>
      </dgm:t>
    </dgm:pt>
    <dgm:pt modelId="{92DAF080-37BD-4FD2-B6CD-8537E1F75421}">
      <dgm:prSet phldrT="[Text]" custT="1"/>
      <dgm:spPr/>
      <dgm:t>
        <a:bodyPr/>
        <a:lstStyle/>
        <a:p>
          <a:r>
            <a:rPr lang="en-GB" sz="1600" dirty="0" smtClean="0"/>
            <a:t>Semi &amp; Unskilled manual workers</a:t>
          </a:r>
          <a:endParaRPr lang="en-GB" sz="1600" dirty="0"/>
        </a:p>
      </dgm:t>
    </dgm:pt>
    <dgm:pt modelId="{EC4C6988-1B8E-4015-9809-B1D189C4B235}" type="parTrans" cxnId="{103F9C76-0F0B-4E45-9DA9-BB96729F406B}">
      <dgm:prSet/>
      <dgm:spPr/>
      <dgm:t>
        <a:bodyPr/>
        <a:lstStyle/>
        <a:p>
          <a:endParaRPr lang="en-GB"/>
        </a:p>
      </dgm:t>
    </dgm:pt>
    <dgm:pt modelId="{C8E58A5E-E5E7-4AC9-A1EB-B73E2ADDEDF4}" type="sibTrans" cxnId="{103F9C76-0F0B-4E45-9DA9-BB96729F406B}">
      <dgm:prSet/>
      <dgm:spPr/>
      <dgm:t>
        <a:bodyPr/>
        <a:lstStyle/>
        <a:p>
          <a:endParaRPr lang="en-GB"/>
        </a:p>
      </dgm:t>
    </dgm:pt>
    <dgm:pt modelId="{9621E98F-00CA-41BC-BBBD-DEE49C72171C}" type="pres">
      <dgm:prSet presAssocID="{A71418CC-D062-4C13-ABC0-DA7AF9DC6D8F}" presName="linearFlow" presStyleCnt="0">
        <dgm:presLayoutVars>
          <dgm:dir/>
          <dgm:animLvl val="lvl"/>
          <dgm:resizeHandles val="exact"/>
        </dgm:presLayoutVars>
      </dgm:prSet>
      <dgm:spPr/>
      <dgm:t>
        <a:bodyPr/>
        <a:lstStyle/>
        <a:p>
          <a:endParaRPr lang="en-GB"/>
        </a:p>
      </dgm:t>
    </dgm:pt>
    <dgm:pt modelId="{B9FB89E4-842A-4386-B420-233AF657DE2F}" type="pres">
      <dgm:prSet presAssocID="{5E90B052-C068-407E-98DC-529BA6A8C769}" presName="composite" presStyleCnt="0"/>
      <dgm:spPr/>
    </dgm:pt>
    <dgm:pt modelId="{2B7D8876-7A12-4B78-81A5-4D303BF0B7B7}" type="pres">
      <dgm:prSet presAssocID="{5E90B052-C068-407E-98DC-529BA6A8C769}" presName="parentText" presStyleLbl="alignNode1" presStyleIdx="0" presStyleCnt="6">
        <dgm:presLayoutVars>
          <dgm:chMax val="1"/>
          <dgm:bulletEnabled val="1"/>
        </dgm:presLayoutVars>
      </dgm:prSet>
      <dgm:spPr/>
      <dgm:t>
        <a:bodyPr/>
        <a:lstStyle/>
        <a:p>
          <a:endParaRPr lang="en-GB"/>
        </a:p>
      </dgm:t>
    </dgm:pt>
    <dgm:pt modelId="{8C496576-9ED1-428F-A121-A0345104DF4A}" type="pres">
      <dgm:prSet presAssocID="{5E90B052-C068-407E-98DC-529BA6A8C769}" presName="descendantText" presStyleLbl="alignAcc1" presStyleIdx="0" presStyleCnt="6" custLinFactNeighborX="-724" custLinFactNeighborY="-887">
        <dgm:presLayoutVars>
          <dgm:bulletEnabled val="1"/>
        </dgm:presLayoutVars>
      </dgm:prSet>
      <dgm:spPr/>
      <dgm:t>
        <a:bodyPr/>
        <a:lstStyle/>
        <a:p>
          <a:endParaRPr lang="en-GB"/>
        </a:p>
      </dgm:t>
    </dgm:pt>
    <dgm:pt modelId="{6DBDF0AE-8BC3-4372-AD74-ABA66EF77EAE}" type="pres">
      <dgm:prSet presAssocID="{FB6BBDA2-6429-43CE-904C-C13D1A5DCAF3}" presName="sp" presStyleCnt="0"/>
      <dgm:spPr/>
    </dgm:pt>
    <dgm:pt modelId="{9DAE7CAE-9ABC-4026-94F3-13528BA8BF1C}" type="pres">
      <dgm:prSet presAssocID="{9A9285FC-7F08-4791-96E2-3D795B4486EB}" presName="composite" presStyleCnt="0"/>
      <dgm:spPr/>
    </dgm:pt>
    <dgm:pt modelId="{08F856A6-A08E-4382-952C-0195D3369200}" type="pres">
      <dgm:prSet presAssocID="{9A9285FC-7F08-4791-96E2-3D795B4486EB}" presName="parentText" presStyleLbl="alignNode1" presStyleIdx="1" presStyleCnt="6">
        <dgm:presLayoutVars>
          <dgm:chMax val="1"/>
          <dgm:bulletEnabled val="1"/>
        </dgm:presLayoutVars>
      </dgm:prSet>
      <dgm:spPr/>
      <dgm:t>
        <a:bodyPr/>
        <a:lstStyle/>
        <a:p>
          <a:endParaRPr lang="en-GB"/>
        </a:p>
      </dgm:t>
    </dgm:pt>
    <dgm:pt modelId="{030B4FE9-A9B2-4F8E-9057-C8AC48C6A7A1}" type="pres">
      <dgm:prSet presAssocID="{9A9285FC-7F08-4791-96E2-3D795B4486EB}" presName="descendantText" presStyleLbl="alignAcc1" presStyleIdx="1" presStyleCnt="6">
        <dgm:presLayoutVars>
          <dgm:bulletEnabled val="1"/>
        </dgm:presLayoutVars>
      </dgm:prSet>
      <dgm:spPr/>
      <dgm:t>
        <a:bodyPr/>
        <a:lstStyle/>
        <a:p>
          <a:endParaRPr lang="en-GB"/>
        </a:p>
      </dgm:t>
    </dgm:pt>
    <dgm:pt modelId="{115D9DB8-0417-4C55-BF45-0B77CC83872F}" type="pres">
      <dgm:prSet presAssocID="{3CA00C6E-08F9-4AA3-8528-19677AD9E6BA}" presName="sp" presStyleCnt="0"/>
      <dgm:spPr/>
    </dgm:pt>
    <dgm:pt modelId="{8714353F-0AA8-4862-B804-DEE5CE05FC19}" type="pres">
      <dgm:prSet presAssocID="{FDEA5007-E258-4728-9437-985EFBD0DA09}" presName="composite" presStyleCnt="0"/>
      <dgm:spPr/>
    </dgm:pt>
    <dgm:pt modelId="{0385F9E0-7128-4460-B2B9-4849DBA54108}" type="pres">
      <dgm:prSet presAssocID="{FDEA5007-E258-4728-9437-985EFBD0DA09}" presName="parentText" presStyleLbl="alignNode1" presStyleIdx="2" presStyleCnt="6">
        <dgm:presLayoutVars>
          <dgm:chMax val="1"/>
          <dgm:bulletEnabled val="1"/>
        </dgm:presLayoutVars>
      </dgm:prSet>
      <dgm:spPr/>
      <dgm:t>
        <a:bodyPr/>
        <a:lstStyle/>
        <a:p>
          <a:endParaRPr lang="en-GB"/>
        </a:p>
      </dgm:t>
    </dgm:pt>
    <dgm:pt modelId="{90EE5FC6-732F-4F7C-8CED-627B60B2A507}" type="pres">
      <dgm:prSet presAssocID="{FDEA5007-E258-4728-9437-985EFBD0DA09}" presName="descendantText" presStyleLbl="alignAcc1" presStyleIdx="2" presStyleCnt="6">
        <dgm:presLayoutVars>
          <dgm:bulletEnabled val="1"/>
        </dgm:presLayoutVars>
      </dgm:prSet>
      <dgm:spPr/>
      <dgm:t>
        <a:bodyPr/>
        <a:lstStyle/>
        <a:p>
          <a:endParaRPr lang="en-GB"/>
        </a:p>
      </dgm:t>
    </dgm:pt>
    <dgm:pt modelId="{EB4A529F-2CF1-4B3F-8BE6-DBD171E0DE3F}" type="pres">
      <dgm:prSet presAssocID="{DC774165-2052-489E-A8B4-35A4F6625399}" presName="sp" presStyleCnt="0"/>
      <dgm:spPr/>
    </dgm:pt>
    <dgm:pt modelId="{E7077CC4-8675-4A39-A712-67A68F2EF954}" type="pres">
      <dgm:prSet presAssocID="{AA4C7649-7CBD-4442-B861-EE43D210CD9B}" presName="composite" presStyleCnt="0"/>
      <dgm:spPr/>
    </dgm:pt>
    <dgm:pt modelId="{28DE2A91-8967-4D15-A1D5-D4235DAAA904}" type="pres">
      <dgm:prSet presAssocID="{AA4C7649-7CBD-4442-B861-EE43D210CD9B}" presName="parentText" presStyleLbl="alignNode1" presStyleIdx="3" presStyleCnt="6">
        <dgm:presLayoutVars>
          <dgm:chMax val="1"/>
          <dgm:bulletEnabled val="1"/>
        </dgm:presLayoutVars>
      </dgm:prSet>
      <dgm:spPr/>
      <dgm:t>
        <a:bodyPr/>
        <a:lstStyle/>
        <a:p>
          <a:endParaRPr lang="en-GB"/>
        </a:p>
      </dgm:t>
    </dgm:pt>
    <dgm:pt modelId="{5A7E86DE-263A-4358-A982-658DEA117FDC}" type="pres">
      <dgm:prSet presAssocID="{AA4C7649-7CBD-4442-B861-EE43D210CD9B}" presName="descendantText" presStyleLbl="alignAcc1" presStyleIdx="3" presStyleCnt="6">
        <dgm:presLayoutVars>
          <dgm:bulletEnabled val="1"/>
        </dgm:presLayoutVars>
      </dgm:prSet>
      <dgm:spPr/>
      <dgm:t>
        <a:bodyPr/>
        <a:lstStyle/>
        <a:p>
          <a:endParaRPr lang="en-GB"/>
        </a:p>
      </dgm:t>
    </dgm:pt>
    <dgm:pt modelId="{B3CB1905-CE9F-419E-8D5B-D40942C9D63C}" type="pres">
      <dgm:prSet presAssocID="{B7BEEEF0-0A33-46DC-B48F-1105554B02CC}" presName="sp" presStyleCnt="0"/>
      <dgm:spPr/>
    </dgm:pt>
    <dgm:pt modelId="{2CE604FC-919D-4F4F-A1E6-C56F5FE68CDC}" type="pres">
      <dgm:prSet presAssocID="{337553F5-F8E6-4D03-A200-7574BC9EABA7}" presName="composite" presStyleCnt="0"/>
      <dgm:spPr/>
    </dgm:pt>
    <dgm:pt modelId="{864AB6D2-C0BC-4A7D-8EB6-4DE2DA4882D8}" type="pres">
      <dgm:prSet presAssocID="{337553F5-F8E6-4D03-A200-7574BC9EABA7}" presName="parentText" presStyleLbl="alignNode1" presStyleIdx="4" presStyleCnt="6">
        <dgm:presLayoutVars>
          <dgm:chMax val="1"/>
          <dgm:bulletEnabled val="1"/>
        </dgm:presLayoutVars>
      </dgm:prSet>
      <dgm:spPr/>
      <dgm:t>
        <a:bodyPr/>
        <a:lstStyle/>
        <a:p>
          <a:endParaRPr lang="en-GB"/>
        </a:p>
      </dgm:t>
    </dgm:pt>
    <dgm:pt modelId="{F1F1465F-F7D2-4EBA-A8FE-279CCBB2F8A3}" type="pres">
      <dgm:prSet presAssocID="{337553F5-F8E6-4D03-A200-7574BC9EABA7}" presName="descendantText" presStyleLbl="alignAcc1" presStyleIdx="4" presStyleCnt="6">
        <dgm:presLayoutVars>
          <dgm:bulletEnabled val="1"/>
        </dgm:presLayoutVars>
      </dgm:prSet>
      <dgm:spPr/>
      <dgm:t>
        <a:bodyPr/>
        <a:lstStyle/>
        <a:p>
          <a:endParaRPr lang="en-GB"/>
        </a:p>
      </dgm:t>
    </dgm:pt>
    <dgm:pt modelId="{B992F708-E6B5-4B97-B6FF-B7887DA3E702}" type="pres">
      <dgm:prSet presAssocID="{0FB55E14-F883-4C8F-81DE-CE21346E6FE0}" presName="sp" presStyleCnt="0"/>
      <dgm:spPr/>
    </dgm:pt>
    <dgm:pt modelId="{E72CC5C2-A95A-49B1-8301-A7DDFDD9D49C}" type="pres">
      <dgm:prSet presAssocID="{3A38AE5A-E813-48CA-B397-6D3EE84380EA}" presName="composite" presStyleCnt="0"/>
      <dgm:spPr/>
    </dgm:pt>
    <dgm:pt modelId="{CF548E29-E926-43B8-A0D8-9A5A1FBB40D2}" type="pres">
      <dgm:prSet presAssocID="{3A38AE5A-E813-48CA-B397-6D3EE84380EA}" presName="parentText" presStyleLbl="alignNode1" presStyleIdx="5" presStyleCnt="6">
        <dgm:presLayoutVars>
          <dgm:chMax val="1"/>
          <dgm:bulletEnabled val="1"/>
        </dgm:presLayoutVars>
      </dgm:prSet>
      <dgm:spPr/>
      <dgm:t>
        <a:bodyPr/>
        <a:lstStyle/>
        <a:p>
          <a:endParaRPr lang="en-GB"/>
        </a:p>
      </dgm:t>
    </dgm:pt>
    <dgm:pt modelId="{8FB82D82-00D5-421C-9AF7-FBDCF7984221}" type="pres">
      <dgm:prSet presAssocID="{3A38AE5A-E813-48CA-B397-6D3EE84380EA}" presName="descendantText" presStyleLbl="alignAcc1" presStyleIdx="5" presStyleCnt="6">
        <dgm:presLayoutVars>
          <dgm:bulletEnabled val="1"/>
        </dgm:presLayoutVars>
      </dgm:prSet>
      <dgm:spPr/>
      <dgm:t>
        <a:bodyPr/>
        <a:lstStyle/>
        <a:p>
          <a:endParaRPr lang="en-GB"/>
        </a:p>
      </dgm:t>
    </dgm:pt>
  </dgm:ptLst>
  <dgm:cxnLst>
    <dgm:cxn modelId="{87D1BA5C-D0B3-4E98-8DBC-0DAAC25F62C8}" srcId="{A71418CC-D062-4C13-ABC0-DA7AF9DC6D8F}" destId="{5E90B052-C068-407E-98DC-529BA6A8C769}" srcOrd="0" destOrd="0" parTransId="{72CCD964-C792-4687-898F-85371761421F}" sibTransId="{FB6BBDA2-6429-43CE-904C-C13D1A5DCAF3}"/>
    <dgm:cxn modelId="{CC305543-E1D4-4B13-80F7-E9F4E9332C73}" type="presOf" srcId="{6690E35E-C4B5-410A-BDCD-43C76A334E7B}" destId="{90EE5FC6-732F-4F7C-8CED-627B60B2A507}" srcOrd="0" destOrd="0" presId="urn:microsoft.com/office/officeart/2005/8/layout/chevron2"/>
    <dgm:cxn modelId="{2257C84B-9B24-4F84-B808-05FC5596A70F}" srcId="{AA4C7649-7CBD-4442-B861-EE43D210CD9B}" destId="{C583999D-03BC-4B42-B4D2-C3270237634A}" srcOrd="0" destOrd="0" parTransId="{695EC865-A2AF-4744-9E65-5D3FFEB1470C}" sibTransId="{6EA04B68-D93A-46A5-A5FD-581215857204}"/>
    <dgm:cxn modelId="{5FE50890-D4BB-4353-9D11-3361EF16FD09}" srcId="{A71418CC-D062-4C13-ABC0-DA7AF9DC6D8F}" destId="{337553F5-F8E6-4D03-A200-7574BC9EABA7}" srcOrd="4" destOrd="0" parTransId="{F707DA81-566C-4935-8CDD-D7AD9AE2708E}" sibTransId="{0FB55E14-F883-4C8F-81DE-CE21346E6FE0}"/>
    <dgm:cxn modelId="{E6F3101F-9A16-47D4-A710-F55E2145F7D2}" srcId="{3A38AE5A-E813-48CA-B397-6D3EE84380EA}" destId="{7241E65D-F18F-47CB-845B-C3EB10AA820E}" srcOrd="0" destOrd="0" parTransId="{0B01D5FC-65D2-439D-B745-439596B80F57}" sibTransId="{2D26C1AB-C8BF-42BD-8F06-6D2B5D6220F8}"/>
    <dgm:cxn modelId="{520C405E-EC08-42FF-AE5D-AB054E05A19D}" type="presOf" srcId="{5E90B052-C068-407E-98DC-529BA6A8C769}" destId="{2B7D8876-7A12-4B78-81A5-4D303BF0B7B7}" srcOrd="0" destOrd="0" presId="urn:microsoft.com/office/officeart/2005/8/layout/chevron2"/>
    <dgm:cxn modelId="{C4F5CD86-EA9B-4605-85CE-A2C26DAFDBCA}" srcId="{9A9285FC-7F08-4791-96E2-3D795B4486EB}" destId="{9D302879-E473-4A46-85DD-A9B5CFCF4916}" srcOrd="0" destOrd="0" parTransId="{7CEA5310-C8BD-4457-8C45-267B82D79D1A}" sibTransId="{78F71ED0-E807-4501-9B0D-D22663C67F1D}"/>
    <dgm:cxn modelId="{FF6D8B2B-028A-4D15-899D-AE4BC95E0019}" type="presOf" srcId="{7241E65D-F18F-47CB-845B-C3EB10AA820E}" destId="{8FB82D82-00D5-421C-9AF7-FBDCF7984221}" srcOrd="0" destOrd="0" presId="urn:microsoft.com/office/officeart/2005/8/layout/chevron2"/>
    <dgm:cxn modelId="{2C0C9AB3-138C-4DB2-AE04-AAFE463D9C30}" srcId="{A71418CC-D062-4C13-ABC0-DA7AF9DC6D8F}" destId="{9A9285FC-7F08-4791-96E2-3D795B4486EB}" srcOrd="1" destOrd="0" parTransId="{7A453DF3-89C6-4F82-94D5-07B44A26E4B7}" sibTransId="{3CA00C6E-08F9-4AA3-8528-19677AD9E6BA}"/>
    <dgm:cxn modelId="{6545B355-BA70-4549-86D7-1FE98666C26C}" type="presOf" srcId="{AA4C7649-7CBD-4442-B861-EE43D210CD9B}" destId="{28DE2A91-8967-4D15-A1D5-D4235DAAA904}" srcOrd="0" destOrd="0" presId="urn:microsoft.com/office/officeart/2005/8/layout/chevron2"/>
    <dgm:cxn modelId="{35ABAA87-11F7-45B8-AB2F-11AE0D6E9C5D}" type="presOf" srcId="{9D302879-E473-4A46-85DD-A9B5CFCF4916}" destId="{030B4FE9-A9B2-4F8E-9057-C8AC48C6A7A1}" srcOrd="0" destOrd="0" presId="urn:microsoft.com/office/officeart/2005/8/layout/chevron2"/>
    <dgm:cxn modelId="{34962846-6706-4035-8FFD-674BC3393C17}" type="presOf" srcId="{57FE1ECD-8041-4CDD-83B5-CBBF39E875F0}" destId="{8C496576-9ED1-428F-A121-A0345104DF4A}" srcOrd="0" destOrd="0" presId="urn:microsoft.com/office/officeart/2005/8/layout/chevron2"/>
    <dgm:cxn modelId="{2494C96A-B748-4B0A-9C63-D3C35DA162D6}" type="presOf" srcId="{3A38AE5A-E813-48CA-B397-6D3EE84380EA}" destId="{CF548E29-E926-43B8-A0D8-9A5A1FBB40D2}" srcOrd="0" destOrd="0" presId="urn:microsoft.com/office/officeart/2005/8/layout/chevron2"/>
    <dgm:cxn modelId="{D1ED2502-6150-4978-86E4-BC32346625F3}" srcId="{FDEA5007-E258-4728-9437-985EFBD0DA09}" destId="{6690E35E-C4B5-410A-BDCD-43C76A334E7B}" srcOrd="0" destOrd="0" parTransId="{D94A39DC-8AF1-4A71-A5CD-290D5D0F07F8}" sibTransId="{B0B82914-AD5A-4FA4-B6F3-578D0AAC3F47}"/>
    <dgm:cxn modelId="{FFAE378A-FA86-4A84-BDCE-30B13BDE944B}" type="presOf" srcId="{A71418CC-D062-4C13-ABC0-DA7AF9DC6D8F}" destId="{9621E98F-00CA-41BC-BBBD-DEE49C72171C}" srcOrd="0" destOrd="0" presId="urn:microsoft.com/office/officeart/2005/8/layout/chevron2"/>
    <dgm:cxn modelId="{9D7B15D9-4502-4AFD-92F5-A99B79004409}" srcId="{5E90B052-C068-407E-98DC-529BA6A8C769}" destId="{57FE1ECD-8041-4CDD-83B5-CBBF39E875F0}" srcOrd="0" destOrd="0" parTransId="{C01F1358-3477-4762-B76B-F3B6CF367766}" sibTransId="{615B2625-4E44-4C1C-AB6D-6915061B2BC3}"/>
    <dgm:cxn modelId="{75416881-C704-4D4C-A6D2-DF11A06E8533}" type="presOf" srcId="{FDEA5007-E258-4728-9437-985EFBD0DA09}" destId="{0385F9E0-7128-4460-B2B9-4849DBA54108}" srcOrd="0" destOrd="0" presId="urn:microsoft.com/office/officeart/2005/8/layout/chevron2"/>
    <dgm:cxn modelId="{2C0593B9-817F-44E8-B095-8EF41FA8016F}" srcId="{A71418CC-D062-4C13-ABC0-DA7AF9DC6D8F}" destId="{FDEA5007-E258-4728-9437-985EFBD0DA09}" srcOrd="2" destOrd="0" parTransId="{E3CBFBDA-70F5-4D14-B8E0-40B639CC15AF}" sibTransId="{DC774165-2052-489E-A8B4-35A4F6625399}"/>
    <dgm:cxn modelId="{C130064D-A5EC-41B3-9CFA-1DEFFD444171}" type="presOf" srcId="{9A9285FC-7F08-4791-96E2-3D795B4486EB}" destId="{08F856A6-A08E-4382-952C-0195D3369200}" srcOrd="0" destOrd="0" presId="urn:microsoft.com/office/officeart/2005/8/layout/chevron2"/>
    <dgm:cxn modelId="{64D98EC7-0E59-4C2D-AD92-164FADCD38C7}" srcId="{A71418CC-D062-4C13-ABC0-DA7AF9DC6D8F}" destId="{AA4C7649-7CBD-4442-B861-EE43D210CD9B}" srcOrd="3" destOrd="0" parTransId="{AB245F42-57A8-487D-A1A4-09D51EF3761C}" sibTransId="{B7BEEEF0-0A33-46DC-B48F-1105554B02CC}"/>
    <dgm:cxn modelId="{10AF14C7-0571-42B0-821A-FE3A3A7E9623}" type="presOf" srcId="{337553F5-F8E6-4D03-A200-7574BC9EABA7}" destId="{864AB6D2-C0BC-4A7D-8EB6-4DE2DA4882D8}" srcOrd="0" destOrd="0" presId="urn:microsoft.com/office/officeart/2005/8/layout/chevron2"/>
    <dgm:cxn modelId="{103F9C76-0F0B-4E45-9DA9-BB96729F406B}" srcId="{337553F5-F8E6-4D03-A200-7574BC9EABA7}" destId="{92DAF080-37BD-4FD2-B6CD-8537E1F75421}" srcOrd="0" destOrd="0" parTransId="{EC4C6988-1B8E-4015-9809-B1D189C4B235}" sibTransId="{C8E58A5E-E5E7-4AC9-A1EB-B73E2ADDEDF4}"/>
    <dgm:cxn modelId="{E0F92089-20DF-46E8-9671-FDA8DAE3D6AC}" srcId="{A71418CC-D062-4C13-ABC0-DA7AF9DC6D8F}" destId="{3A38AE5A-E813-48CA-B397-6D3EE84380EA}" srcOrd="5" destOrd="0" parTransId="{5D6E1362-FC32-4428-B47A-973C41B0938E}" sibTransId="{76C8398C-F057-4716-A491-444ACB6653AF}"/>
    <dgm:cxn modelId="{720E902F-C89A-4B5A-B8FA-732ACBA8D7F9}" type="presOf" srcId="{92DAF080-37BD-4FD2-B6CD-8537E1F75421}" destId="{F1F1465F-F7D2-4EBA-A8FE-279CCBB2F8A3}" srcOrd="0" destOrd="0" presId="urn:microsoft.com/office/officeart/2005/8/layout/chevron2"/>
    <dgm:cxn modelId="{83F3ECBD-2D54-46F5-A330-A77F56455664}" type="presOf" srcId="{C583999D-03BC-4B42-B4D2-C3270237634A}" destId="{5A7E86DE-263A-4358-A982-658DEA117FDC}" srcOrd="0" destOrd="0" presId="urn:microsoft.com/office/officeart/2005/8/layout/chevron2"/>
    <dgm:cxn modelId="{15049F39-CCF3-45D6-9024-7845E74B8789}" type="presParOf" srcId="{9621E98F-00CA-41BC-BBBD-DEE49C72171C}" destId="{B9FB89E4-842A-4386-B420-233AF657DE2F}" srcOrd="0" destOrd="0" presId="urn:microsoft.com/office/officeart/2005/8/layout/chevron2"/>
    <dgm:cxn modelId="{66F8494C-CBE7-49F7-B133-A4EA8E94B2E3}" type="presParOf" srcId="{B9FB89E4-842A-4386-B420-233AF657DE2F}" destId="{2B7D8876-7A12-4B78-81A5-4D303BF0B7B7}" srcOrd="0" destOrd="0" presId="urn:microsoft.com/office/officeart/2005/8/layout/chevron2"/>
    <dgm:cxn modelId="{10300F2B-E21A-4000-B1EA-D6E2961EF365}" type="presParOf" srcId="{B9FB89E4-842A-4386-B420-233AF657DE2F}" destId="{8C496576-9ED1-428F-A121-A0345104DF4A}" srcOrd="1" destOrd="0" presId="urn:microsoft.com/office/officeart/2005/8/layout/chevron2"/>
    <dgm:cxn modelId="{A976EBDB-3B73-4B9A-AA33-B8DB45D8D7E0}" type="presParOf" srcId="{9621E98F-00CA-41BC-BBBD-DEE49C72171C}" destId="{6DBDF0AE-8BC3-4372-AD74-ABA66EF77EAE}" srcOrd="1" destOrd="0" presId="urn:microsoft.com/office/officeart/2005/8/layout/chevron2"/>
    <dgm:cxn modelId="{68D4D4DC-792C-4169-9D9E-41A7A57283B5}" type="presParOf" srcId="{9621E98F-00CA-41BC-BBBD-DEE49C72171C}" destId="{9DAE7CAE-9ABC-4026-94F3-13528BA8BF1C}" srcOrd="2" destOrd="0" presId="urn:microsoft.com/office/officeart/2005/8/layout/chevron2"/>
    <dgm:cxn modelId="{931298F2-50D7-4D99-959C-0F3918E4FB5A}" type="presParOf" srcId="{9DAE7CAE-9ABC-4026-94F3-13528BA8BF1C}" destId="{08F856A6-A08E-4382-952C-0195D3369200}" srcOrd="0" destOrd="0" presId="urn:microsoft.com/office/officeart/2005/8/layout/chevron2"/>
    <dgm:cxn modelId="{5086CAA7-E5CF-40FD-B014-28259E0F9F21}" type="presParOf" srcId="{9DAE7CAE-9ABC-4026-94F3-13528BA8BF1C}" destId="{030B4FE9-A9B2-4F8E-9057-C8AC48C6A7A1}" srcOrd="1" destOrd="0" presId="urn:microsoft.com/office/officeart/2005/8/layout/chevron2"/>
    <dgm:cxn modelId="{7B91D1EF-1930-4429-B268-ABC012B12D26}" type="presParOf" srcId="{9621E98F-00CA-41BC-BBBD-DEE49C72171C}" destId="{115D9DB8-0417-4C55-BF45-0B77CC83872F}" srcOrd="3" destOrd="0" presId="urn:microsoft.com/office/officeart/2005/8/layout/chevron2"/>
    <dgm:cxn modelId="{67444BF4-A708-41F1-88A2-EFBC75FA8759}" type="presParOf" srcId="{9621E98F-00CA-41BC-BBBD-DEE49C72171C}" destId="{8714353F-0AA8-4862-B804-DEE5CE05FC19}" srcOrd="4" destOrd="0" presId="urn:microsoft.com/office/officeart/2005/8/layout/chevron2"/>
    <dgm:cxn modelId="{783751F0-42C0-4DA7-9415-B0C8C112AD97}" type="presParOf" srcId="{8714353F-0AA8-4862-B804-DEE5CE05FC19}" destId="{0385F9E0-7128-4460-B2B9-4849DBA54108}" srcOrd="0" destOrd="0" presId="urn:microsoft.com/office/officeart/2005/8/layout/chevron2"/>
    <dgm:cxn modelId="{9265D4F1-AA93-4760-897B-1E08B6464ABA}" type="presParOf" srcId="{8714353F-0AA8-4862-B804-DEE5CE05FC19}" destId="{90EE5FC6-732F-4F7C-8CED-627B60B2A507}" srcOrd="1" destOrd="0" presId="urn:microsoft.com/office/officeart/2005/8/layout/chevron2"/>
    <dgm:cxn modelId="{609AAF94-BA87-4B17-970B-A1CEA76ED032}" type="presParOf" srcId="{9621E98F-00CA-41BC-BBBD-DEE49C72171C}" destId="{EB4A529F-2CF1-4B3F-8BE6-DBD171E0DE3F}" srcOrd="5" destOrd="0" presId="urn:microsoft.com/office/officeart/2005/8/layout/chevron2"/>
    <dgm:cxn modelId="{F7D32914-0CA2-47C0-B3A2-CC689D6ACA9B}" type="presParOf" srcId="{9621E98F-00CA-41BC-BBBD-DEE49C72171C}" destId="{E7077CC4-8675-4A39-A712-67A68F2EF954}" srcOrd="6" destOrd="0" presId="urn:microsoft.com/office/officeart/2005/8/layout/chevron2"/>
    <dgm:cxn modelId="{F0B59C8F-433D-42F0-BFE9-EB84C6381635}" type="presParOf" srcId="{E7077CC4-8675-4A39-A712-67A68F2EF954}" destId="{28DE2A91-8967-4D15-A1D5-D4235DAAA904}" srcOrd="0" destOrd="0" presId="urn:microsoft.com/office/officeart/2005/8/layout/chevron2"/>
    <dgm:cxn modelId="{5F635530-AF24-4BBC-A737-CFA4F30409F7}" type="presParOf" srcId="{E7077CC4-8675-4A39-A712-67A68F2EF954}" destId="{5A7E86DE-263A-4358-A982-658DEA117FDC}" srcOrd="1" destOrd="0" presId="urn:microsoft.com/office/officeart/2005/8/layout/chevron2"/>
    <dgm:cxn modelId="{B310FD3C-E2B0-4D6A-8E8B-1F73A6CDB729}" type="presParOf" srcId="{9621E98F-00CA-41BC-BBBD-DEE49C72171C}" destId="{B3CB1905-CE9F-419E-8D5B-D40942C9D63C}" srcOrd="7" destOrd="0" presId="urn:microsoft.com/office/officeart/2005/8/layout/chevron2"/>
    <dgm:cxn modelId="{85134148-ECF3-40BB-B30A-7560D87461D8}" type="presParOf" srcId="{9621E98F-00CA-41BC-BBBD-DEE49C72171C}" destId="{2CE604FC-919D-4F4F-A1E6-C56F5FE68CDC}" srcOrd="8" destOrd="0" presId="urn:microsoft.com/office/officeart/2005/8/layout/chevron2"/>
    <dgm:cxn modelId="{4B9540B9-232E-4E66-83DD-FFC5F1691201}" type="presParOf" srcId="{2CE604FC-919D-4F4F-A1E6-C56F5FE68CDC}" destId="{864AB6D2-C0BC-4A7D-8EB6-4DE2DA4882D8}" srcOrd="0" destOrd="0" presId="urn:microsoft.com/office/officeart/2005/8/layout/chevron2"/>
    <dgm:cxn modelId="{B44611F7-59B4-47F9-ACE8-A155B09A3062}" type="presParOf" srcId="{2CE604FC-919D-4F4F-A1E6-C56F5FE68CDC}" destId="{F1F1465F-F7D2-4EBA-A8FE-279CCBB2F8A3}" srcOrd="1" destOrd="0" presId="urn:microsoft.com/office/officeart/2005/8/layout/chevron2"/>
    <dgm:cxn modelId="{BF3FEA1E-01E1-4AEC-95FE-85DA4D001C07}" type="presParOf" srcId="{9621E98F-00CA-41BC-BBBD-DEE49C72171C}" destId="{B992F708-E6B5-4B97-B6FF-B7887DA3E702}" srcOrd="9" destOrd="0" presId="urn:microsoft.com/office/officeart/2005/8/layout/chevron2"/>
    <dgm:cxn modelId="{43BE42A3-EB03-4391-B1EE-6EB671848185}" type="presParOf" srcId="{9621E98F-00CA-41BC-BBBD-DEE49C72171C}" destId="{E72CC5C2-A95A-49B1-8301-A7DDFDD9D49C}" srcOrd="10" destOrd="0" presId="urn:microsoft.com/office/officeart/2005/8/layout/chevron2"/>
    <dgm:cxn modelId="{3051F4BC-B2D5-48E3-908A-EA701B624285}" type="presParOf" srcId="{E72CC5C2-A95A-49B1-8301-A7DDFDD9D49C}" destId="{CF548E29-E926-43B8-A0D8-9A5A1FBB40D2}" srcOrd="0" destOrd="0" presId="urn:microsoft.com/office/officeart/2005/8/layout/chevron2"/>
    <dgm:cxn modelId="{A9BE6E1A-8F0F-477A-9AEC-DB889EEEBC1F}" type="presParOf" srcId="{E72CC5C2-A95A-49B1-8301-A7DDFDD9D49C}" destId="{8FB82D82-00D5-421C-9AF7-FBDCF7984221}"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640B8D-A344-49D6-809B-16D4283E9986}" type="datetimeFigureOut">
              <a:rPr lang="en-US" smtClean="0"/>
              <a:t>11/29/2015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916504-4AA3-4C80-816E-AC80301BB508}"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D991E7-B84E-4421-90EF-A0E158047E67}" type="slidenum">
              <a:rPr lang="en-GB" smtClean="0"/>
              <a:pPr/>
              <a:t>3</a:t>
            </a:fld>
            <a:endParaRPr lang="en-GB"/>
          </a:p>
        </p:txBody>
      </p:sp>
    </p:spTree>
    <p:extLst>
      <p:ext uri="{BB962C8B-B14F-4D97-AF65-F5344CB8AC3E}">
        <p14:creationId xmlns:p14="http://schemas.microsoft.com/office/powerpoint/2010/main" xmlns="" val="1368181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D991E7-B84E-4421-90EF-A0E158047E67}" type="slidenum">
              <a:rPr lang="en-GB" smtClean="0"/>
              <a:pPr/>
              <a:t>13</a:t>
            </a:fld>
            <a:endParaRPr lang="en-GB"/>
          </a:p>
        </p:txBody>
      </p:sp>
    </p:spTree>
    <p:extLst>
      <p:ext uri="{BB962C8B-B14F-4D97-AF65-F5344CB8AC3E}">
        <p14:creationId xmlns:p14="http://schemas.microsoft.com/office/powerpoint/2010/main" xmlns="" val="1429251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D991E7-B84E-4421-90EF-A0E158047E67}" type="slidenum">
              <a:rPr lang="en-GB" smtClean="0"/>
              <a:pPr/>
              <a:t>15</a:t>
            </a:fld>
            <a:endParaRPr lang="en-GB"/>
          </a:p>
        </p:txBody>
      </p:sp>
    </p:spTree>
    <p:extLst>
      <p:ext uri="{BB962C8B-B14F-4D97-AF65-F5344CB8AC3E}">
        <p14:creationId xmlns:p14="http://schemas.microsoft.com/office/powerpoint/2010/main" xmlns="" val="1429251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BE7333D-EA98-445F-814D-98F8F569E7BE}" type="datetimeFigureOut">
              <a:rPr lang="en-US" smtClean="0"/>
              <a:t>11/29/2015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9B87F5-544C-4A10-8D93-384198F9113E}"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E7333D-EA98-445F-814D-98F8F569E7BE}" type="datetimeFigureOut">
              <a:rPr lang="en-US" smtClean="0"/>
              <a:t>11/29/2015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9B87F5-544C-4A10-8D93-384198F9113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E7333D-EA98-445F-814D-98F8F569E7BE}" type="datetimeFigureOut">
              <a:rPr lang="en-US" smtClean="0"/>
              <a:t>11/29/2015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9B87F5-544C-4A10-8D93-384198F9113E}"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E7333D-EA98-445F-814D-98F8F569E7BE}" type="datetimeFigureOut">
              <a:rPr lang="en-US" smtClean="0"/>
              <a:t>11/29/2015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9B87F5-544C-4A10-8D93-384198F9113E}"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E7333D-EA98-445F-814D-98F8F569E7BE}" type="datetimeFigureOut">
              <a:rPr lang="en-US" smtClean="0"/>
              <a:t>11/29/2015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9B87F5-544C-4A10-8D93-384198F9113E}"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BE7333D-EA98-445F-814D-98F8F569E7BE}" type="datetimeFigureOut">
              <a:rPr lang="en-US" smtClean="0"/>
              <a:t>11/29/2015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9B87F5-544C-4A10-8D93-384198F9113E}"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BE7333D-EA98-445F-814D-98F8F569E7BE}" type="datetimeFigureOut">
              <a:rPr lang="en-US" smtClean="0"/>
              <a:t>11/29/2015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9B87F5-544C-4A10-8D93-384198F9113E}"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BE7333D-EA98-445F-814D-98F8F569E7BE}" type="datetimeFigureOut">
              <a:rPr lang="en-US" smtClean="0"/>
              <a:t>11/29/2015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9B87F5-544C-4A10-8D93-384198F9113E}"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7333D-EA98-445F-814D-98F8F569E7BE}" type="datetimeFigureOut">
              <a:rPr lang="en-US" smtClean="0"/>
              <a:t>11/29/2015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9B87F5-544C-4A10-8D93-384198F9113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E7333D-EA98-445F-814D-98F8F569E7BE}" type="datetimeFigureOut">
              <a:rPr lang="en-US" smtClean="0"/>
              <a:t>11/29/2015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9B87F5-544C-4A10-8D93-384198F9113E}"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E7333D-EA98-445F-814D-98F8F569E7BE}" type="datetimeFigureOut">
              <a:rPr lang="en-US" smtClean="0"/>
              <a:t>11/29/2015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9B87F5-544C-4A10-8D93-384198F9113E}"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7333D-EA98-445F-814D-98F8F569E7BE}" type="datetimeFigureOut">
              <a:rPr lang="en-US" smtClean="0"/>
              <a:t>11/29/2015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9B87F5-544C-4A10-8D93-384198F9113E}"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8880"/>
            <a:ext cx="7772400" cy="2448272"/>
          </a:xfrm>
        </p:spPr>
        <p:txBody>
          <a:bodyPr>
            <a:noAutofit/>
          </a:bodyPr>
          <a:lstStyle/>
          <a:p>
            <a:r>
              <a:rPr lang="en-GB" sz="5400" dirty="0"/>
              <a:t>3.3 </a:t>
            </a:r>
            <a:r>
              <a:rPr lang="en-GB" sz="5400" dirty="0" smtClean="0"/>
              <a:t>Segmentation</a:t>
            </a:r>
            <a:r>
              <a:rPr lang="en-GB" sz="5400" dirty="0"/>
              <a:t>, targeting and </a:t>
            </a:r>
            <a:r>
              <a:rPr lang="en-GB" sz="5400" dirty="0" smtClean="0"/>
              <a:t>positioning</a:t>
            </a:r>
            <a:br>
              <a:rPr lang="en-GB" sz="5400" dirty="0" smtClean="0"/>
            </a:br>
            <a:r>
              <a:rPr lang="en-GB" sz="5400" dirty="0" smtClean="0"/>
              <a:t>(STP)</a:t>
            </a:r>
            <a:r>
              <a:rPr lang="en-GB" sz="5400" dirty="0"/>
              <a:t/>
            </a:r>
            <a:br>
              <a:rPr lang="en-GB" sz="5400" dirty="0"/>
            </a:br>
            <a:endParaRPr lang="en-GB" sz="5400" b="1" dirty="0"/>
          </a:p>
        </p:txBody>
      </p:sp>
      <p:sp>
        <p:nvSpPr>
          <p:cNvPr id="4" name="Footer Placeholder 3"/>
          <p:cNvSpPr>
            <a:spLocks noGrp="1"/>
          </p:cNvSpPr>
          <p:nvPr>
            <p:ph type="ftr" sz="quarter" idx="11"/>
          </p:nvPr>
        </p:nvSpPr>
        <p:spPr/>
        <p:txBody>
          <a:bodyPr/>
          <a:lstStyle/>
          <a:p>
            <a:r>
              <a:rPr lang="en-GB" smtClean="0"/>
              <a:t>AQA A-level Business © Hodder &amp; Stoughton Limited 2015</a:t>
            </a:r>
            <a:endParaRPr lang="en-GB"/>
          </a:p>
        </p:txBody>
      </p:sp>
      <p:sp>
        <p:nvSpPr>
          <p:cNvPr id="5" name="Slide Number Placeholder 4"/>
          <p:cNvSpPr>
            <a:spLocks noGrp="1"/>
          </p:cNvSpPr>
          <p:nvPr>
            <p:ph type="sldNum" sz="quarter" idx="12"/>
          </p:nvPr>
        </p:nvSpPr>
        <p:spPr/>
        <p:txBody>
          <a:bodyPr/>
          <a:lstStyle/>
          <a:p>
            <a:fld id="{3CE47246-2CC8-4C53-9EA3-1413DD9598CD}" type="slidenum">
              <a:rPr lang="en-GB" smtClean="0"/>
              <a:pPr/>
              <a:t>1</a:t>
            </a:fld>
            <a:endParaRPr lang="en-GB"/>
          </a:p>
        </p:txBody>
      </p:sp>
    </p:spTree>
    <p:extLst>
      <p:ext uri="{BB962C8B-B14F-4D97-AF65-F5344CB8AC3E}">
        <p14:creationId xmlns:p14="http://schemas.microsoft.com/office/powerpoint/2010/main" xmlns="" val="373606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Difficulties </a:t>
            </a:r>
            <a:r>
              <a:rPr lang="en-GB" dirty="0"/>
              <a:t>with </a:t>
            </a:r>
            <a:r>
              <a:rPr lang="en-GB" dirty="0" smtClean="0"/>
              <a:t>market </a:t>
            </a:r>
            <a:r>
              <a:rPr lang="en-GB" dirty="0"/>
              <a:t>s</a:t>
            </a:r>
            <a:r>
              <a:rPr lang="en-GB" dirty="0" smtClean="0"/>
              <a:t>egmentation</a:t>
            </a:r>
            <a:endParaRPr lang="en-GB" dirty="0"/>
          </a:p>
        </p:txBody>
      </p:sp>
      <p:sp>
        <p:nvSpPr>
          <p:cNvPr id="3" name="Content Placeholder 2"/>
          <p:cNvSpPr>
            <a:spLocks noGrp="1"/>
          </p:cNvSpPr>
          <p:nvPr>
            <p:ph idx="1"/>
          </p:nvPr>
        </p:nvSpPr>
        <p:spPr/>
        <p:txBody>
          <a:bodyPr>
            <a:normAutofit fontScale="77500" lnSpcReduction="20000"/>
          </a:bodyPr>
          <a:lstStyle/>
          <a:p>
            <a:pPr lvl="0" algn="just">
              <a:lnSpc>
                <a:spcPct val="110000"/>
              </a:lnSpc>
              <a:spcBef>
                <a:spcPts val="0"/>
              </a:spcBef>
              <a:spcAft>
                <a:spcPts val="1200"/>
              </a:spcAft>
            </a:pPr>
            <a:r>
              <a:rPr lang="en-GB" dirty="0" smtClean="0"/>
              <a:t>Firms can find it difficult to identify </a:t>
            </a:r>
            <a:r>
              <a:rPr lang="en-GB" dirty="0"/>
              <a:t>the most important segments for a </a:t>
            </a:r>
            <a:r>
              <a:rPr lang="en-GB" dirty="0" smtClean="0"/>
              <a:t>product.</a:t>
            </a:r>
          </a:p>
          <a:p>
            <a:pPr algn="just">
              <a:lnSpc>
                <a:spcPct val="110000"/>
              </a:lnSpc>
              <a:spcBef>
                <a:spcPts val="0"/>
              </a:spcBef>
              <a:spcAft>
                <a:spcPts val="1200"/>
              </a:spcAft>
            </a:pPr>
            <a:r>
              <a:rPr lang="en-GB" dirty="0"/>
              <a:t>Constant research is needed to keep up to date with consumer tastes and anticipate consumer </a:t>
            </a:r>
            <a:r>
              <a:rPr lang="en-GB" dirty="0" smtClean="0"/>
              <a:t>taste changes.</a:t>
            </a:r>
            <a:endParaRPr lang="en-GB" dirty="0"/>
          </a:p>
          <a:p>
            <a:pPr lvl="0" algn="just">
              <a:lnSpc>
                <a:spcPct val="110000"/>
              </a:lnSpc>
              <a:spcBef>
                <a:spcPts val="0"/>
              </a:spcBef>
              <a:spcAft>
                <a:spcPts val="1200"/>
              </a:spcAft>
            </a:pPr>
            <a:r>
              <a:rPr lang="en-GB" dirty="0" smtClean="0"/>
              <a:t>Products may become too specific to one market segment not catering to the tastes of others thereby reducing sales.</a:t>
            </a:r>
          </a:p>
          <a:p>
            <a:pPr lvl="0" algn="just">
              <a:lnSpc>
                <a:spcPct val="110000"/>
              </a:lnSpc>
              <a:spcBef>
                <a:spcPts val="0"/>
              </a:spcBef>
              <a:spcAft>
                <a:spcPts val="1200"/>
              </a:spcAft>
            </a:pPr>
            <a:r>
              <a:rPr lang="en-GB" dirty="0" smtClean="0"/>
              <a:t>Companies may ignore potentially lucrative segments.</a:t>
            </a:r>
          </a:p>
          <a:p>
            <a:pPr lvl="0" algn="just">
              <a:lnSpc>
                <a:spcPct val="110000"/>
              </a:lnSpc>
              <a:spcBef>
                <a:spcPts val="0"/>
              </a:spcBef>
              <a:spcAft>
                <a:spcPts val="1200"/>
              </a:spcAft>
            </a:pPr>
            <a:r>
              <a:rPr lang="en-GB" dirty="0" smtClean="0"/>
              <a:t>Firms may find it difficult to reach their chosen market segment, for example, younger audiences not reading as much physical print and streaming television and films online means avoiding traditional advertising channels.</a:t>
            </a:r>
            <a:endParaRPr lang="en-GB" dirty="0"/>
          </a:p>
        </p:txBody>
      </p:sp>
      <p:sp>
        <p:nvSpPr>
          <p:cNvPr id="4" name="Footer Placeholder 3"/>
          <p:cNvSpPr>
            <a:spLocks noGrp="1"/>
          </p:cNvSpPr>
          <p:nvPr>
            <p:ph type="ftr" sz="quarter" idx="11"/>
          </p:nvPr>
        </p:nvSpPr>
        <p:spPr/>
        <p:txBody>
          <a:bodyPr/>
          <a:lstStyle/>
          <a:p>
            <a:r>
              <a:rPr lang="en-GB" smtClean="0"/>
              <a:t>AQA A-level Business © Hodder &amp; Stoughton Limited 2015</a:t>
            </a:r>
            <a:endParaRPr lang="en-GB"/>
          </a:p>
        </p:txBody>
      </p:sp>
      <p:sp>
        <p:nvSpPr>
          <p:cNvPr id="5" name="Slide Number Placeholder 4"/>
          <p:cNvSpPr>
            <a:spLocks noGrp="1"/>
          </p:cNvSpPr>
          <p:nvPr>
            <p:ph type="sldNum" sz="quarter" idx="12"/>
          </p:nvPr>
        </p:nvSpPr>
        <p:spPr/>
        <p:txBody>
          <a:bodyPr/>
          <a:lstStyle/>
          <a:p>
            <a:fld id="{3CE47246-2CC8-4C53-9EA3-1413DD9598CD}" type="slidenum">
              <a:rPr lang="en-GB" smtClean="0"/>
              <a:pPr/>
              <a:t>10</a:t>
            </a:fld>
            <a:endParaRPr lang="en-GB"/>
          </a:p>
        </p:txBody>
      </p:sp>
    </p:spTree>
    <p:extLst>
      <p:ext uri="{BB962C8B-B14F-4D97-AF65-F5344CB8AC3E}">
        <p14:creationId xmlns:p14="http://schemas.microsoft.com/office/powerpoint/2010/main" xmlns="" val="354832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Segmentation activity</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1008112"/>
          </a:xfrm>
        </p:spPr>
        <p:txBody>
          <a:bodyPr/>
          <a:lstStyle/>
          <a:p>
            <a:r>
              <a:rPr lang="en-GB" dirty="0"/>
              <a:t>Market targeting</a:t>
            </a:r>
          </a:p>
        </p:txBody>
      </p:sp>
      <p:sp>
        <p:nvSpPr>
          <p:cNvPr id="3" name="Content Placeholder 2"/>
          <p:cNvSpPr>
            <a:spLocks noGrp="1"/>
          </p:cNvSpPr>
          <p:nvPr>
            <p:ph idx="1"/>
          </p:nvPr>
        </p:nvSpPr>
        <p:spPr>
          <a:xfrm>
            <a:off x="142844" y="1142984"/>
            <a:ext cx="8786874" cy="5429288"/>
          </a:xfrm>
        </p:spPr>
        <p:txBody>
          <a:bodyPr>
            <a:noAutofit/>
          </a:bodyPr>
          <a:lstStyle/>
          <a:p>
            <a:pPr algn="just">
              <a:lnSpc>
                <a:spcPct val="120000"/>
              </a:lnSpc>
              <a:spcBef>
                <a:spcPts val="0"/>
              </a:spcBef>
            </a:pPr>
            <a:r>
              <a:rPr lang="en-GB" sz="1800" b="1" dirty="0">
                <a:solidFill>
                  <a:srgbClr val="FF0000"/>
                </a:solidFill>
              </a:rPr>
              <a:t>Market targeting</a:t>
            </a:r>
            <a:r>
              <a:rPr lang="en-GB" sz="1800" dirty="0">
                <a:solidFill>
                  <a:srgbClr val="FF0000"/>
                </a:solidFill>
              </a:rPr>
              <a:t> – D</a:t>
            </a:r>
            <a:r>
              <a:rPr lang="en-GB" sz="1800" dirty="0" smtClean="0">
                <a:solidFill>
                  <a:srgbClr val="FF0000"/>
                </a:solidFill>
              </a:rPr>
              <a:t>eciding the market segments the company will aim </a:t>
            </a:r>
            <a:r>
              <a:rPr lang="en-GB" sz="1800" dirty="0">
                <a:solidFill>
                  <a:srgbClr val="FF0000"/>
                </a:solidFill>
              </a:rPr>
              <a:t>to sell </a:t>
            </a:r>
            <a:r>
              <a:rPr lang="en-GB" sz="1800" dirty="0" smtClean="0">
                <a:solidFill>
                  <a:srgbClr val="FF0000"/>
                </a:solidFill>
              </a:rPr>
              <a:t>their products/services to; known as their target market.</a:t>
            </a:r>
          </a:p>
          <a:p>
            <a:pPr lvl="1" algn="just">
              <a:lnSpc>
                <a:spcPct val="120000"/>
              </a:lnSpc>
              <a:spcBef>
                <a:spcPts val="0"/>
              </a:spcBef>
              <a:buFont typeface="Lucida Grande"/>
              <a:buChar char="-"/>
            </a:pPr>
            <a:r>
              <a:rPr lang="en-GB" sz="1800" b="1" dirty="0" smtClean="0"/>
              <a:t>Concentrated marketing </a:t>
            </a:r>
            <a:r>
              <a:rPr lang="en-GB" sz="1800" dirty="0"/>
              <a:t>– </a:t>
            </a:r>
            <a:r>
              <a:rPr lang="en-GB" sz="1800" dirty="0" smtClean="0"/>
              <a:t>A </a:t>
            </a:r>
            <a:r>
              <a:rPr lang="en-GB" sz="1800" dirty="0"/>
              <a:t>product is </a:t>
            </a:r>
            <a:r>
              <a:rPr lang="en-GB" sz="1800" dirty="0" smtClean="0"/>
              <a:t>aimed at a </a:t>
            </a:r>
            <a:r>
              <a:rPr lang="en-GB" sz="1800" dirty="0"/>
              <a:t>very well defined and </a:t>
            </a:r>
            <a:r>
              <a:rPr lang="en-GB" sz="1800" dirty="0" smtClean="0"/>
              <a:t>specific market  segment (niche). It allows firms to focus and avoids the need for mass production.</a:t>
            </a:r>
            <a:endParaRPr lang="en-GB" sz="1800" b="1" dirty="0" smtClean="0">
              <a:solidFill>
                <a:srgbClr val="008000"/>
              </a:solidFill>
            </a:endParaRPr>
          </a:p>
          <a:p>
            <a:pPr lvl="1" algn="just">
              <a:lnSpc>
                <a:spcPct val="120000"/>
              </a:lnSpc>
              <a:spcBef>
                <a:spcPts val="0"/>
              </a:spcBef>
              <a:buFont typeface="Lucida Grande"/>
              <a:buChar char="-"/>
            </a:pPr>
            <a:r>
              <a:rPr lang="en-GB" sz="1800" b="1" dirty="0" smtClean="0"/>
              <a:t>Differentiated marketing </a:t>
            </a:r>
            <a:r>
              <a:rPr lang="en-GB" sz="1800" dirty="0"/>
              <a:t>– </a:t>
            </a:r>
            <a:r>
              <a:rPr lang="en-GB" sz="1800" dirty="0" smtClean="0"/>
              <a:t>Targeting </a:t>
            </a:r>
            <a:r>
              <a:rPr lang="en-GB" sz="1800" dirty="0"/>
              <a:t>several </a:t>
            </a:r>
            <a:r>
              <a:rPr lang="en-GB" sz="1800" dirty="0" smtClean="0"/>
              <a:t>different market segments with different products.</a:t>
            </a:r>
          </a:p>
          <a:p>
            <a:pPr lvl="1" algn="just">
              <a:lnSpc>
                <a:spcPct val="120000"/>
              </a:lnSpc>
              <a:spcBef>
                <a:spcPts val="0"/>
              </a:spcBef>
              <a:buFont typeface="Lucida Grande"/>
              <a:buChar char="-"/>
            </a:pPr>
            <a:r>
              <a:rPr lang="en-GB" sz="1800" b="1" dirty="0" smtClean="0"/>
              <a:t>Undifferentiated marketing </a:t>
            </a:r>
            <a:r>
              <a:rPr lang="en-GB" sz="1800" dirty="0" smtClean="0"/>
              <a:t>– Targeting the whole mass market </a:t>
            </a:r>
            <a:r>
              <a:rPr lang="en-GB" sz="1800" dirty="0"/>
              <a:t>with one </a:t>
            </a:r>
            <a:r>
              <a:rPr lang="en-GB" sz="1800" dirty="0" smtClean="0"/>
              <a:t>product.</a:t>
            </a:r>
            <a:endParaRPr lang="en-GB" sz="1800" dirty="0"/>
          </a:p>
          <a:p>
            <a:pPr algn="just">
              <a:lnSpc>
                <a:spcPct val="120000"/>
              </a:lnSpc>
              <a:spcBef>
                <a:spcPts val="0"/>
              </a:spcBef>
            </a:pPr>
            <a:r>
              <a:rPr lang="en-GB" sz="1800" b="1" dirty="0" smtClean="0"/>
              <a:t>Product proliferation </a:t>
            </a:r>
            <a:r>
              <a:rPr lang="en-GB" sz="1800" dirty="0" smtClean="0"/>
              <a:t>– When a firm sell a range of products aimed at different markets. For example Volkswagen motor company owns a range of different brands including Audi, Bentley, Bugatti, Lamborghini, Porsche, Seat, Skoda and Volkswagen.</a:t>
            </a:r>
          </a:p>
          <a:p>
            <a:pPr algn="just">
              <a:lnSpc>
                <a:spcPct val="120000"/>
              </a:lnSpc>
              <a:spcBef>
                <a:spcPts val="0"/>
              </a:spcBef>
            </a:pPr>
            <a:r>
              <a:rPr lang="en-GB" sz="1800" b="1" dirty="0">
                <a:solidFill>
                  <a:srgbClr val="FF0000"/>
                </a:solidFill>
              </a:rPr>
              <a:t>Market positioning</a:t>
            </a:r>
            <a:r>
              <a:rPr lang="en-GB" sz="1800" dirty="0">
                <a:solidFill>
                  <a:srgbClr val="FF0000"/>
                </a:solidFill>
              </a:rPr>
              <a:t> </a:t>
            </a:r>
            <a:r>
              <a:rPr lang="en-GB" sz="1800" dirty="0" smtClean="0">
                <a:solidFill>
                  <a:srgbClr val="FF0000"/>
                </a:solidFill>
              </a:rPr>
              <a:t>– Where a firm’s products/services are in a market in relation to its rivals. </a:t>
            </a:r>
            <a:r>
              <a:rPr lang="en-GB" sz="1800" dirty="0" smtClean="0"/>
              <a:t>A firm will do this based on factors such as price, value, quality, product use, features, etc.</a:t>
            </a:r>
          </a:p>
          <a:p>
            <a:pPr algn="just">
              <a:lnSpc>
                <a:spcPct val="120000"/>
              </a:lnSpc>
              <a:spcBef>
                <a:spcPts val="0"/>
              </a:spcBef>
            </a:pPr>
            <a:r>
              <a:rPr lang="en-GB" sz="1800" dirty="0" smtClean="0"/>
              <a:t>It will aim to create a </a:t>
            </a:r>
            <a:r>
              <a:rPr lang="en-GB" sz="1800" b="1" dirty="0" smtClean="0"/>
              <a:t>unique selling point (USP) </a:t>
            </a:r>
            <a:r>
              <a:rPr lang="en-GB" sz="1800" dirty="0" smtClean="0"/>
              <a:t>– Something that differentiates it from its rivals to provide it with a sustainable competitive advantage. </a:t>
            </a:r>
            <a:endParaRPr lang="en-GB" sz="1800" dirty="0"/>
          </a:p>
          <a:p>
            <a:pPr algn="just">
              <a:lnSpc>
                <a:spcPct val="120000"/>
              </a:lnSpc>
              <a:spcBef>
                <a:spcPts val="0"/>
              </a:spcBef>
              <a:spcAft>
                <a:spcPts val="1200"/>
              </a:spcAft>
            </a:pPr>
            <a:endParaRPr lang="en-GB" dirty="0"/>
          </a:p>
        </p:txBody>
      </p:sp>
      <p:sp>
        <p:nvSpPr>
          <p:cNvPr id="5" name="Slide Number Placeholder 4"/>
          <p:cNvSpPr>
            <a:spLocks noGrp="1"/>
          </p:cNvSpPr>
          <p:nvPr>
            <p:ph type="sldNum" sz="quarter" idx="12"/>
          </p:nvPr>
        </p:nvSpPr>
        <p:spPr/>
        <p:txBody>
          <a:bodyPr/>
          <a:lstStyle/>
          <a:p>
            <a:fld id="{3CE47246-2CC8-4C53-9EA3-1413DD9598CD}" type="slidenum">
              <a:rPr lang="en-GB" smtClean="0"/>
              <a:pPr/>
              <a:t>12</a:t>
            </a:fld>
            <a:endParaRPr lang="en-GB"/>
          </a:p>
        </p:txBody>
      </p:sp>
    </p:spTree>
    <p:extLst>
      <p:ext uri="{BB962C8B-B14F-4D97-AF65-F5344CB8AC3E}">
        <p14:creationId xmlns:p14="http://schemas.microsoft.com/office/powerpoint/2010/main" xmlns="" val="4201187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08720"/>
            <a:ext cx="8733656" cy="1143000"/>
          </a:xfrm>
        </p:spPr>
        <p:txBody>
          <a:bodyPr>
            <a:normAutofit/>
          </a:bodyPr>
          <a:lstStyle/>
          <a:p>
            <a:r>
              <a:rPr lang="en-GB" sz="2800" dirty="0" smtClean="0"/>
              <a:t>Influences on choosing a target market and positioning: </a:t>
            </a:r>
            <a:br>
              <a:rPr lang="en-GB" sz="2800" dirty="0" smtClean="0"/>
            </a:br>
            <a:r>
              <a:rPr lang="en-GB" sz="2800" dirty="0" smtClean="0"/>
              <a:t>Mass and niche </a:t>
            </a:r>
            <a:r>
              <a:rPr lang="en-GB" sz="2800" dirty="0"/>
              <a:t>m</a:t>
            </a:r>
            <a:r>
              <a:rPr lang="en-GB" sz="2800" dirty="0" smtClean="0"/>
              <a:t>arketing</a:t>
            </a:r>
            <a:endParaRPr lang="en-GB" sz="2800" dirty="0"/>
          </a:p>
        </p:txBody>
      </p:sp>
      <p:sp>
        <p:nvSpPr>
          <p:cNvPr id="3" name="Content Placeholder 2"/>
          <p:cNvSpPr>
            <a:spLocks noGrp="1"/>
          </p:cNvSpPr>
          <p:nvPr>
            <p:ph idx="1"/>
          </p:nvPr>
        </p:nvSpPr>
        <p:spPr>
          <a:xfrm>
            <a:off x="323528" y="2060848"/>
            <a:ext cx="8568952" cy="4104456"/>
          </a:xfrm>
        </p:spPr>
        <p:txBody>
          <a:bodyPr>
            <a:noAutofit/>
          </a:bodyPr>
          <a:lstStyle/>
          <a:p>
            <a:pPr marL="0" indent="0" algn="just">
              <a:spcBef>
                <a:spcPts val="0"/>
              </a:spcBef>
              <a:spcAft>
                <a:spcPts val="600"/>
              </a:spcAft>
              <a:buNone/>
            </a:pPr>
            <a:r>
              <a:rPr lang="en-GB" altLang="en-US" sz="1800" dirty="0" smtClean="0">
                <a:cs typeface="Times New Roman" pitchFamily="18" charset="0"/>
              </a:rPr>
              <a:t>Companies have two main options when deciding on a market position and who to aim at and that is whether to aim at </a:t>
            </a:r>
            <a:r>
              <a:rPr lang="en-GB" sz="1800" dirty="0" smtClean="0"/>
              <a:t>a </a:t>
            </a:r>
            <a:r>
              <a:rPr lang="en-GB" sz="1800" dirty="0"/>
              <a:t>specific </a:t>
            </a:r>
            <a:r>
              <a:rPr lang="en-GB" sz="1800" dirty="0" smtClean="0"/>
              <a:t>small market segment (</a:t>
            </a:r>
            <a:r>
              <a:rPr lang="en-GB" sz="1800" b="1" dirty="0"/>
              <a:t>niche marketing</a:t>
            </a:r>
            <a:r>
              <a:rPr lang="en-GB" sz="1800" dirty="0"/>
              <a:t>) </a:t>
            </a:r>
            <a:r>
              <a:rPr lang="en-GB" sz="1800" dirty="0" smtClean="0"/>
              <a:t>or across </a:t>
            </a:r>
            <a:r>
              <a:rPr lang="en-GB" sz="1800" dirty="0"/>
              <a:t>all market segments (</a:t>
            </a:r>
            <a:r>
              <a:rPr lang="en-GB" sz="1800" b="1" dirty="0"/>
              <a:t>mass marketing</a:t>
            </a:r>
            <a:r>
              <a:rPr lang="en-GB" sz="1800" dirty="0"/>
              <a:t>)</a:t>
            </a:r>
            <a:r>
              <a:rPr lang="en-GB" sz="1800" dirty="0" smtClean="0"/>
              <a:t>.</a:t>
            </a:r>
            <a:endParaRPr lang="en-GB" altLang="en-US" sz="1800" b="1" dirty="0">
              <a:cs typeface="Times New Roman" pitchFamily="18" charset="0"/>
            </a:endParaRPr>
          </a:p>
          <a:p>
            <a:pPr marL="0" indent="0" algn="just">
              <a:spcBef>
                <a:spcPts val="0"/>
              </a:spcBef>
              <a:spcAft>
                <a:spcPts val="600"/>
              </a:spcAft>
              <a:buNone/>
            </a:pPr>
            <a:r>
              <a:rPr lang="en-GB" altLang="en-US" sz="1800" b="1" dirty="0" smtClean="0">
                <a:solidFill>
                  <a:srgbClr val="FF0000"/>
                </a:solidFill>
                <a:cs typeface="Times New Roman" pitchFamily="18" charset="0"/>
              </a:rPr>
              <a:t>Niche marketing</a:t>
            </a:r>
            <a:r>
              <a:rPr lang="en-GB" altLang="en-US" sz="1800" dirty="0" smtClean="0">
                <a:solidFill>
                  <a:srgbClr val="FF0000"/>
                </a:solidFill>
                <a:cs typeface="Times New Roman" pitchFamily="18" charset="0"/>
              </a:rPr>
              <a:t>: when firms target </a:t>
            </a:r>
            <a:r>
              <a:rPr lang="en-GB" altLang="en-US" sz="1800" dirty="0">
                <a:solidFill>
                  <a:srgbClr val="FF0000"/>
                </a:solidFill>
                <a:cs typeface="Times New Roman" pitchFamily="18" charset="0"/>
              </a:rPr>
              <a:t>a product or service at a small segment of a larger market. </a:t>
            </a:r>
            <a:endParaRPr lang="en-GB" altLang="en-US" sz="1800" dirty="0" smtClean="0">
              <a:solidFill>
                <a:srgbClr val="FF0000"/>
              </a:solidFill>
              <a:cs typeface="Times New Roman" pitchFamily="18" charset="0"/>
            </a:endParaRPr>
          </a:p>
          <a:p>
            <a:pPr algn="just">
              <a:spcBef>
                <a:spcPts val="0"/>
              </a:spcBef>
              <a:spcAft>
                <a:spcPts val="600"/>
              </a:spcAft>
            </a:pPr>
            <a:r>
              <a:rPr lang="en-GB" altLang="en-US" sz="1800" dirty="0" smtClean="0">
                <a:cs typeface="Times New Roman" pitchFamily="18" charset="0"/>
              </a:rPr>
              <a:t>It allows firms to tailor their product/services </a:t>
            </a:r>
            <a:r>
              <a:rPr lang="en-GB" altLang="en-US" sz="1800" dirty="0">
                <a:cs typeface="Times New Roman" pitchFamily="18" charset="0"/>
              </a:rPr>
              <a:t>to a particular type of </a:t>
            </a:r>
            <a:r>
              <a:rPr lang="en-GB" altLang="en-US" sz="1800" dirty="0" smtClean="0">
                <a:cs typeface="Times New Roman" pitchFamily="18" charset="0"/>
              </a:rPr>
              <a:t>customer and their tastes.</a:t>
            </a:r>
          </a:p>
          <a:p>
            <a:pPr algn="just">
              <a:spcBef>
                <a:spcPts val="0"/>
              </a:spcBef>
              <a:spcAft>
                <a:spcPts val="600"/>
              </a:spcAft>
            </a:pPr>
            <a:r>
              <a:rPr lang="en-GB" altLang="en-US" sz="1800" dirty="0" smtClean="0">
                <a:cs typeface="Times New Roman" pitchFamily="18" charset="0"/>
              </a:rPr>
              <a:t>With </a:t>
            </a:r>
            <a:r>
              <a:rPr lang="en-GB" altLang="en-US" sz="1800" dirty="0">
                <a:cs typeface="Times New Roman" pitchFamily="18" charset="0"/>
              </a:rPr>
              <a:t>s</a:t>
            </a:r>
            <a:r>
              <a:rPr lang="en-GB" altLang="en-US" sz="1800" dirty="0" smtClean="0">
                <a:cs typeface="Times New Roman" pitchFamily="18" charset="0"/>
              </a:rPr>
              <a:t>maller consumer groups in a niche market, firms are able to build better, more direct relationships and get to know their wants and needs more specifically. For example, Hornby model railways, Porsche cars.</a:t>
            </a:r>
          </a:p>
          <a:p>
            <a:pPr algn="just">
              <a:spcBef>
                <a:spcPts val="0"/>
              </a:spcBef>
              <a:spcAft>
                <a:spcPts val="600"/>
              </a:spcAft>
            </a:pPr>
            <a:r>
              <a:rPr lang="en-GB" altLang="en-US" sz="1800" b="1" dirty="0" smtClean="0">
                <a:cs typeface="Times New Roman" pitchFamily="18" charset="0"/>
              </a:rPr>
              <a:t>However</a:t>
            </a:r>
            <a:r>
              <a:rPr lang="en-GB" altLang="en-US" sz="1800" dirty="0" smtClean="0">
                <a:cs typeface="Times New Roman" pitchFamily="18" charset="0"/>
              </a:rPr>
              <a:t> it does limit </a:t>
            </a:r>
            <a:r>
              <a:rPr lang="en-GB" altLang="en-US" sz="1800" dirty="0">
                <a:cs typeface="Times New Roman" pitchFamily="18" charset="0"/>
              </a:rPr>
              <a:t>the </a:t>
            </a:r>
            <a:r>
              <a:rPr lang="en-GB" altLang="en-US" sz="1800" dirty="0" smtClean="0">
                <a:cs typeface="Times New Roman" pitchFamily="18" charset="0"/>
              </a:rPr>
              <a:t>potential sales and market size.</a:t>
            </a:r>
          </a:p>
          <a:p>
            <a:pPr algn="just">
              <a:spcBef>
                <a:spcPts val="0"/>
              </a:spcBef>
              <a:spcAft>
                <a:spcPts val="600"/>
              </a:spcAft>
            </a:pPr>
            <a:r>
              <a:rPr lang="en-GB" altLang="en-US" sz="1800" dirty="0" smtClean="0">
                <a:cs typeface="Times New Roman" pitchFamily="18" charset="0"/>
              </a:rPr>
              <a:t>If larger rivals spot a successful niche they may decide to enter the market making competition more intense.</a:t>
            </a:r>
            <a:endParaRPr lang="en-GB" altLang="en-US" sz="1800" dirty="0"/>
          </a:p>
        </p:txBody>
      </p:sp>
      <p:sp>
        <p:nvSpPr>
          <p:cNvPr id="4" name="Footer Placeholder 3"/>
          <p:cNvSpPr>
            <a:spLocks noGrp="1"/>
          </p:cNvSpPr>
          <p:nvPr>
            <p:ph type="ftr" sz="quarter" idx="11"/>
          </p:nvPr>
        </p:nvSpPr>
        <p:spPr/>
        <p:txBody>
          <a:bodyPr/>
          <a:lstStyle/>
          <a:p>
            <a:r>
              <a:rPr lang="en-GB" smtClean="0"/>
              <a:t>AQA A-level Business © Hodder &amp; Stoughton Limited 2015</a:t>
            </a:r>
            <a:endParaRPr lang="en-GB" dirty="0"/>
          </a:p>
        </p:txBody>
      </p:sp>
      <p:sp>
        <p:nvSpPr>
          <p:cNvPr id="5" name="Slide Number Placeholder 4"/>
          <p:cNvSpPr>
            <a:spLocks noGrp="1"/>
          </p:cNvSpPr>
          <p:nvPr>
            <p:ph type="sldNum" sz="quarter" idx="12"/>
          </p:nvPr>
        </p:nvSpPr>
        <p:spPr/>
        <p:txBody>
          <a:bodyPr/>
          <a:lstStyle/>
          <a:p>
            <a:fld id="{3CE47246-2CC8-4C53-9EA3-1413DD9598CD}" type="slidenum">
              <a:rPr lang="en-GB" smtClean="0"/>
              <a:pPr/>
              <a:t>13</a:t>
            </a:fld>
            <a:endParaRPr lang="en-GB"/>
          </a:p>
        </p:txBody>
      </p:sp>
    </p:spTree>
    <p:extLst>
      <p:ext uri="{BB962C8B-B14F-4D97-AF65-F5344CB8AC3E}">
        <p14:creationId xmlns:p14="http://schemas.microsoft.com/office/powerpoint/2010/main" xmlns="" val="1733380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08912" cy="969873"/>
          </a:xfrm>
        </p:spPr>
        <p:txBody>
          <a:bodyPr>
            <a:normAutofit/>
          </a:bodyPr>
          <a:lstStyle/>
          <a:p>
            <a:r>
              <a:rPr lang="en-GB" dirty="0" smtClean="0"/>
              <a:t>Niche marketing</a:t>
            </a:r>
            <a:endParaRPr lang="en-GB" dirty="0"/>
          </a:p>
        </p:txBody>
      </p:sp>
      <p:sp>
        <p:nvSpPr>
          <p:cNvPr id="3" name="Content Placeholder 2"/>
          <p:cNvSpPr>
            <a:spLocks noGrp="1"/>
          </p:cNvSpPr>
          <p:nvPr>
            <p:ph idx="1"/>
          </p:nvPr>
        </p:nvSpPr>
        <p:spPr>
          <a:xfrm>
            <a:off x="467544" y="785794"/>
            <a:ext cx="8229600" cy="5715040"/>
          </a:xfrm>
        </p:spPr>
        <p:txBody>
          <a:bodyPr>
            <a:noAutofit/>
          </a:bodyPr>
          <a:lstStyle/>
          <a:p>
            <a:pPr marL="0" indent="0">
              <a:buNone/>
            </a:pPr>
            <a:r>
              <a:rPr lang="en-GB" sz="2000" b="1" dirty="0"/>
              <a:t>Advantages of niche marketing</a:t>
            </a:r>
            <a:endParaRPr lang="en-GB" sz="2000" dirty="0"/>
          </a:p>
          <a:p>
            <a:pPr lvl="0" algn="just">
              <a:spcBef>
                <a:spcPts val="0"/>
              </a:spcBef>
            </a:pPr>
            <a:r>
              <a:rPr lang="en-GB" sz="1800" dirty="0" smtClean="0"/>
              <a:t>Lower levels of competition may result in high market share and possible monopoly power.</a:t>
            </a:r>
          </a:p>
          <a:p>
            <a:pPr lvl="0" algn="just">
              <a:spcBef>
                <a:spcPts val="0"/>
              </a:spcBef>
            </a:pPr>
            <a:r>
              <a:rPr lang="en-GB" sz="1800" dirty="0" smtClean="0"/>
              <a:t>Possible to build intense customer loyalty. For example, Games Workshop.</a:t>
            </a:r>
          </a:p>
          <a:p>
            <a:pPr lvl="0" algn="just">
              <a:spcBef>
                <a:spcPts val="0"/>
              </a:spcBef>
            </a:pPr>
            <a:r>
              <a:rPr lang="en-GB" sz="1800" dirty="0" smtClean="0"/>
              <a:t>Firms are able to set up and operate on a smaller scale helping to keep costs lower and decrease risk.</a:t>
            </a:r>
          </a:p>
          <a:p>
            <a:pPr lvl="0" algn="just">
              <a:spcBef>
                <a:spcPts val="0"/>
              </a:spcBef>
            </a:pPr>
            <a:r>
              <a:rPr lang="en-GB" sz="1800" dirty="0" smtClean="0"/>
              <a:t>Niche market businesses can more easily differentiate themselves to create sustainable competitive advantage by tailoring their products/services to meet their consumers’ specific tastes. This will help to create a unique selling point  (USP).</a:t>
            </a:r>
          </a:p>
          <a:p>
            <a:pPr lvl="0" algn="just">
              <a:spcBef>
                <a:spcPts val="0"/>
              </a:spcBef>
            </a:pPr>
            <a:r>
              <a:rPr lang="en-GB" sz="1800" dirty="0" smtClean="0"/>
              <a:t>Higher prices </a:t>
            </a:r>
            <a:r>
              <a:rPr lang="en-GB" sz="1800" dirty="0"/>
              <a:t>c</a:t>
            </a:r>
            <a:r>
              <a:rPr lang="en-GB" sz="1800" dirty="0" smtClean="0"/>
              <a:t>an be charged with this USP and higher added value.</a:t>
            </a:r>
          </a:p>
          <a:p>
            <a:pPr lvl="0" algn="just">
              <a:spcBef>
                <a:spcPts val="0"/>
              </a:spcBef>
            </a:pPr>
            <a:r>
              <a:rPr lang="en-GB" sz="1800" dirty="0" smtClean="0"/>
              <a:t>It is easier to design your marketing mix and target customers when you know the exact characteristics, needs and wants of your specific target market.</a:t>
            </a:r>
          </a:p>
          <a:p>
            <a:pPr marL="0" indent="0">
              <a:buNone/>
            </a:pPr>
            <a:r>
              <a:rPr lang="en-GB" sz="2000" b="1" dirty="0" smtClean="0"/>
              <a:t>Disadvantages </a:t>
            </a:r>
            <a:r>
              <a:rPr lang="en-GB" sz="2000" b="1" dirty="0"/>
              <a:t>of niche marketing</a:t>
            </a:r>
            <a:endParaRPr lang="en-GB" sz="2000" dirty="0"/>
          </a:p>
          <a:p>
            <a:pPr lvl="0">
              <a:spcBef>
                <a:spcPts val="0"/>
              </a:spcBef>
            </a:pPr>
            <a:r>
              <a:rPr lang="en-GB" sz="1800" dirty="0" smtClean="0"/>
              <a:t>Unfortunately lower profits may be made as firms operate on smaller scales and cannot reduce their unit costs through economies of scale.</a:t>
            </a:r>
          </a:p>
          <a:p>
            <a:pPr lvl="0">
              <a:spcBef>
                <a:spcPts val="0"/>
              </a:spcBef>
            </a:pPr>
            <a:r>
              <a:rPr lang="en-GB" sz="1800" dirty="0" smtClean="0"/>
              <a:t>New rivals entering the market will have a considerable impact particularly as the barriers to entry are relatively small.</a:t>
            </a:r>
          </a:p>
          <a:p>
            <a:pPr lvl="0">
              <a:spcBef>
                <a:spcPts val="0"/>
              </a:spcBef>
            </a:pPr>
            <a:r>
              <a:rPr lang="en-GB" sz="1800" dirty="0" smtClean="0"/>
              <a:t>Larger rivals may enter the market if it become very profitable.</a:t>
            </a:r>
          </a:p>
          <a:p>
            <a:pPr lvl="0">
              <a:spcBef>
                <a:spcPts val="0"/>
              </a:spcBef>
            </a:pPr>
            <a:r>
              <a:rPr lang="en-GB" sz="1800" dirty="0" smtClean="0"/>
              <a:t>Changing consumer tastes will have a considerable impact</a:t>
            </a:r>
            <a:r>
              <a:rPr lang="en-GB" sz="1800" dirty="0" smtClean="0"/>
              <a:t>.</a:t>
            </a:r>
          </a:p>
          <a:p>
            <a:pPr lvl="0">
              <a:spcBef>
                <a:spcPts val="0"/>
              </a:spcBef>
            </a:pPr>
            <a:r>
              <a:rPr lang="en-GB" sz="1800" dirty="0" smtClean="0"/>
              <a:t>Vulnerable to changes in demand</a:t>
            </a:r>
            <a:endParaRPr lang="en-GB" sz="1800" dirty="0"/>
          </a:p>
          <a:p>
            <a:endParaRPr lang="en-GB" sz="1600" dirty="0"/>
          </a:p>
        </p:txBody>
      </p:sp>
      <p:sp>
        <p:nvSpPr>
          <p:cNvPr id="5" name="Slide Number Placeholder 4"/>
          <p:cNvSpPr>
            <a:spLocks noGrp="1"/>
          </p:cNvSpPr>
          <p:nvPr>
            <p:ph type="sldNum" sz="quarter" idx="12"/>
          </p:nvPr>
        </p:nvSpPr>
        <p:spPr/>
        <p:txBody>
          <a:bodyPr/>
          <a:lstStyle/>
          <a:p>
            <a:fld id="{3CE47246-2CC8-4C53-9EA3-1413DD9598CD}" type="slidenum">
              <a:rPr lang="en-GB" smtClean="0"/>
              <a:pPr/>
              <a:t>14</a:t>
            </a:fld>
            <a:endParaRPr lang="en-GB" dirty="0"/>
          </a:p>
        </p:txBody>
      </p:sp>
    </p:spTree>
    <p:extLst>
      <p:ext uri="{BB962C8B-B14F-4D97-AF65-F5344CB8AC3E}">
        <p14:creationId xmlns:p14="http://schemas.microsoft.com/office/powerpoint/2010/main" xmlns="" val="598334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dirty="0">
                <a:cs typeface="Times New Roman" pitchFamily="18" charset="0"/>
              </a:rPr>
              <a:t>Mass marketing</a:t>
            </a:r>
            <a:endParaRPr lang="en-GB" dirty="0"/>
          </a:p>
        </p:txBody>
      </p:sp>
      <p:sp>
        <p:nvSpPr>
          <p:cNvPr id="3" name="Content Placeholder 2"/>
          <p:cNvSpPr>
            <a:spLocks noGrp="1"/>
          </p:cNvSpPr>
          <p:nvPr>
            <p:ph idx="1"/>
          </p:nvPr>
        </p:nvSpPr>
        <p:spPr>
          <a:xfrm>
            <a:off x="323528" y="1961456"/>
            <a:ext cx="8568952" cy="4896544"/>
          </a:xfrm>
        </p:spPr>
        <p:txBody>
          <a:bodyPr>
            <a:noAutofit/>
          </a:bodyPr>
          <a:lstStyle/>
          <a:p>
            <a:pPr marL="0" indent="0" algn="just">
              <a:spcBef>
                <a:spcPts val="0"/>
              </a:spcBef>
              <a:spcAft>
                <a:spcPts val="1200"/>
              </a:spcAft>
              <a:buNone/>
            </a:pPr>
            <a:r>
              <a:rPr lang="en-GB" altLang="en-US" sz="2400" b="1" dirty="0" smtClean="0">
                <a:solidFill>
                  <a:srgbClr val="FF0000"/>
                </a:solidFill>
                <a:cs typeface="Times New Roman" pitchFamily="18" charset="0"/>
              </a:rPr>
              <a:t>Mass marketing</a:t>
            </a:r>
            <a:r>
              <a:rPr lang="en-GB" altLang="en-US" sz="2400" dirty="0" smtClean="0">
                <a:solidFill>
                  <a:srgbClr val="FF0000"/>
                </a:solidFill>
                <a:cs typeface="Times New Roman" pitchFamily="18" charset="0"/>
              </a:rPr>
              <a:t>: </a:t>
            </a:r>
            <a:r>
              <a:rPr lang="en-GB" altLang="en-US" sz="2000" dirty="0" smtClean="0">
                <a:solidFill>
                  <a:srgbClr val="FF0000"/>
                </a:solidFill>
                <a:cs typeface="Times New Roman" pitchFamily="18" charset="0"/>
              </a:rPr>
              <a:t>a strategy of selling goods </a:t>
            </a:r>
            <a:r>
              <a:rPr lang="en-GB" altLang="en-US" sz="2000" dirty="0">
                <a:solidFill>
                  <a:srgbClr val="FF0000"/>
                </a:solidFill>
                <a:cs typeface="Times New Roman" pitchFamily="18" charset="0"/>
              </a:rPr>
              <a:t>with </a:t>
            </a:r>
            <a:r>
              <a:rPr lang="en-GB" altLang="en-US" sz="2000" dirty="0" smtClean="0">
                <a:solidFill>
                  <a:srgbClr val="FF0000"/>
                </a:solidFill>
                <a:cs typeface="Times New Roman" pitchFamily="18" charset="0"/>
              </a:rPr>
              <a:t>mass appeal </a:t>
            </a:r>
            <a:r>
              <a:rPr lang="en-GB" altLang="en-US" sz="2000" dirty="0">
                <a:solidFill>
                  <a:srgbClr val="FF0000"/>
                </a:solidFill>
                <a:cs typeface="Times New Roman" pitchFamily="18" charset="0"/>
              </a:rPr>
              <a:t>and promoting them to all types of </a:t>
            </a:r>
            <a:r>
              <a:rPr lang="en-GB" altLang="en-US" sz="2000" dirty="0" smtClean="0">
                <a:solidFill>
                  <a:srgbClr val="FF0000"/>
                </a:solidFill>
                <a:cs typeface="Times New Roman" pitchFamily="18" charset="0"/>
              </a:rPr>
              <a:t>customer. </a:t>
            </a:r>
            <a:r>
              <a:rPr lang="en-GB" altLang="en-US" sz="2000" dirty="0" smtClean="0">
                <a:cs typeface="Times New Roman" pitchFamily="18" charset="0"/>
              </a:rPr>
              <a:t>For example, Esso, BP, Shell, Heinz Baked beans, </a:t>
            </a:r>
            <a:r>
              <a:rPr lang="en-GB" altLang="en-US" sz="2000" dirty="0" err="1" smtClean="0">
                <a:cs typeface="Times New Roman" pitchFamily="18" charset="0"/>
              </a:rPr>
              <a:t>Hovis</a:t>
            </a:r>
            <a:r>
              <a:rPr lang="en-GB" altLang="en-US" sz="2000" dirty="0" smtClean="0">
                <a:cs typeface="Times New Roman" pitchFamily="18" charset="0"/>
              </a:rPr>
              <a:t>.</a:t>
            </a:r>
          </a:p>
          <a:p>
            <a:pPr algn="just">
              <a:spcBef>
                <a:spcPts val="0"/>
              </a:spcBef>
              <a:spcAft>
                <a:spcPts val="1200"/>
              </a:spcAft>
            </a:pPr>
            <a:r>
              <a:rPr lang="en-GB" altLang="en-US" sz="2000" dirty="0">
                <a:cs typeface="Times New Roman" pitchFamily="18" charset="0"/>
              </a:rPr>
              <a:t>F</a:t>
            </a:r>
            <a:r>
              <a:rPr lang="en-GB" altLang="en-US" sz="2000" dirty="0" smtClean="0">
                <a:cs typeface="Times New Roman" pitchFamily="18" charset="0"/>
              </a:rPr>
              <a:t>irms aim their products/services at </a:t>
            </a:r>
            <a:r>
              <a:rPr lang="en-GB" altLang="en-US" sz="2000" dirty="0">
                <a:cs typeface="Times New Roman" pitchFamily="18" charset="0"/>
              </a:rPr>
              <a:t>all or most of the </a:t>
            </a:r>
            <a:r>
              <a:rPr lang="en-GB" altLang="en-US" sz="2000" dirty="0" smtClean="0">
                <a:cs typeface="Times New Roman" pitchFamily="18" charset="0"/>
              </a:rPr>
              <a:t>market to maximise their sales and profit potential.</a:t>
            </a:r>
          </a:p>
          <a:p>
            <a:pPr algn="just">
              <a:spcBef>
                <a:spcPts val="0"/>
              </a:spcBef>
              <a:spcAft>
                <a:spcPts val="1200"/>
              </a:spcAft>
            </a:pPr>
            <a:r>
              <a:rPr lang="en-GB" altLang="en-US" sz="2000" dirty="0" smtClean="0">
                <a:cs typeface="Times New Roman" pitchFamily="18" charset="0"/>
              </a:rPr>
              <a:t>The </a:t>
            </a:r>
            <a:r>
              <a:rPr lang="en-GB" altLang="en-US" sz="2000" dirty="0">
                <a:cs typeface="Times New Roman" pitchFamily="18" charset="0"/>
              </a:rPr>
              <a:t>ultimate aim is to create a generic brand </a:t>
            </a:r>
            <a:r>
              <a:rPr lang="en-GB" altLang="en-US" sz="2000" dirty="0" smtClean="0">
                <a:cs typeface="Times New Roman" pitchFamily="18" charset="0"/>
              </a:rPr>
              <a:t>that is renowned for a particular product. For example, </a:t>
            </a:r>
            <a:r>
              <a:rPr lang="en-GB" altLang="en-US" sz="2000" dirty="0" err="1" smtClean="0">
                <a:cs typeface="Times New Roman" pitchFamily="18" charset="0"/>
              </a:rPr>
              <a:t>Cellotape</a:t>
            </a:r>
            <a:r>
              <a:rPr lang="en-GB" altLang="en-US" sz="2000" dirty="0" smtClean="0">
                <a:cs typeface="Times New Roman" pitchFamily="18" charset="0"/>
              </a:rPr>
              <a:t>, Post It, Hoover.</a:t>
            </a:r>
          </a:p>
          <a:p>
            <a:pPr algn="just">
              <a:spcBef>
                <a:spcPts val="0"/>
              </a:spcBef>
              <a:spcAft>
                <a:spcPts val="1200"/>
              </a:spcAft>
            </a:pPr>
            <a:r>
              <a:rPr lang="en-GB" altLang="en-US" sz="2000" b="1" dirty="0" smtClean="0">
                <a:cs typeface="Times New Roman" pitchFamily="18" charset="0"/>
              </a:rPr>
              <a:t>However</a:t>
            </a:r>
            <a:r>
              <a:rPr lang="en-GB" altLang="en-US" sz="2000" dirty="0" smtClean="0">
                <a:cs typeface="Times New Roman" pitchFamily="18" charset="0"/>
              </a:rPr>
              <a:t> this approach provides the firm with less potential for targeting specific consumer groups and adapting their products to their tastes.</a:t>
            </a:r>
          </a:p>
          <a:p>
            <a:pPr algn="just">
              <a:spcBef>
                <a:spcPts val="0"/>
              </a:spcBef>
              <a:spcAft>
                <a:spcPts val="1200"/>
              </a:spcAft>
            </a:pPr>
            <a:r>
              <a:rPr lang="en-GB" altLang="en-US" sz="2000" dirty="0" smtClean="0">
                <a:cs typeface="Times New Roman" pitchFamily="18" charset="0"/>
              </a:rPr>
              <a:t>This general approach prevents firms from focusing and tailoring their products enough to have truly high demand or intense customer loyalty.</a:t>
            </a:r>
            <a:endParaRPr lang="en-GB" altLang="en-US" sz="2000" dirty="0">
              <a:cs typeface="Times New Roman" pitchFamily="18" charset="0"/>
            </a:endParaRPr>
          </a:p>
        </p:txBody>
      </p:sp>
      <p:sp>
        <p:nvSpPr>
          <p:cNvPr id="4" name="Footer Placeholder 3"/>
          <p:cNvSpPr>
            <a:spLocks noGrp="1"/>
          </p:cNvSpPr>
          <p:nvPr>
            <p:ph type="ftr" sz="quarter" idx="11"/>
          </p:nvPr>
        </p:nvSpPr>
        <p:spPr/>
        <p:txBody>
          <a:bodyPr/>
          <a:lstStyle/>
          <a:p>
            <a:r>
              <a:rPr lang="en-GB" smtClean="0"/>
              <a:t>AQA A-level Business © Hodder &amp; Stoughton Limited 2015</a:t>
            </a:r>
            <a:endParaRPr lang="en-GB"/>
          </a:p>
        </p:txBody>
      </p:sp>
      <p:sp>
        <p:nvSpPr>
          <p:cNvPr id="5" name="Slide Number Placeholder 4"/>
          <p:cNvSpPr>
            <a:spLocks noGrp="1"/>
          </p:cNvSpPr>
          <p:nvPr>
            <p:ph type="sldNum" sz="quarter" idx="12"/>
          </p:nvPr>
        </p:nvSpPr>
        <p:spPr/>
        <p:txBody>
          <a:bodyPr/>
          <a:lstStyle/>
          <a:p>
            <a:fld id="{3CE47246-2CC8-4C53-9EA3-1413DD9598CD}" type="slidenum">
              <a:rPr lang="en-GB" smtClean="0"/>
              <a:pPr/>
              <a:t>15</a:t>
            </a:fld>
            <a:endParaRPr lang="en-GB"/>
          </a:p>
        </p:txBody>
      </p:sp>
    </p:spTree>
    <p:extLst>
      <p:ext uri="{BB962C8B-B14F-4D97-AF65-F5344CB8AC3E}">
        <p14:creationId xmlns:p14="http://schemas.microsoft.com/office/powerpoint/2010/main" xmlns="" val="367741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850106"/>
          </a:xfrm>
        </p:spPr>
        <p:txBody>
          <a:bodyPr/>
          <a:lstStyle/>
          <a:p>
            <a:r>
              <a:rPr lang="en-GB" altLang="en-US" dirty="0">
                <a:cs typeface="Times New Roman" pitchFamily="18" charset="0"/>
              </a:rPr>
              <a:t>Mass </a:t>
            </a:r>
            <a:r>
              <a:rPr lang="en-GB" altLang="en-US" dirty="0" smtClean="0">
                <a:cs typeface="Times New Roman" pitchFamily="18" charset="0"/>
              </a:rPr>
              <a:t>marketing</a:t>
            </a:r>
            <a:endParaRPr lang="en-GB" dirty="0"/>
          </a:p>
        </p:txBody>
      </p:sp>
      <p:sp>
        <p:nvSpPr>
          <p:cNvPr id="3" name="Content Placeholder 2"/>
          <p:cNvSpPr>
            <a:spLocks noGrp="1"/>
          </p:cNvSpPr>
          <p:nvPr>
            <p:ph idx="1"/>
          </p:nvPr>
        </p:nvSpPr>
        <p:spPr>
          <a:xfrm>
            <a:off x="395536" y="928670"/>
            <a:ext cx="8517632" cy="4372538"/>
          </a:xfrm>
        </p:spPr>
        <p:txBody>
          <a:bodyPr>
            <a:noAutofit/>
          </a:bodyPr>
          <a:lstStyle/>
          <a:p>
            <a:pPr marL="0" indent="0" algn="just">
              <a:spcBef>
                <a:spcPts val="0"/>
              </a:spcBef>
              <a:buNone/>
            </a:pPr>
            <a:r>
              <a:rPr lang="en-GB" sz="1800" b="1" dirty="0" smtClean="0"/>
              <a:t>Advantages </a:t>
            </a:r>
            <a:r>
              <a:rPr lang="en-GB" sz="1800" b="1" dirty="0"/>
              <a:t>of mass marketing</a:t>
            </a:r>
            <a:endParaRPr lang="en-GB" sz="1800" dirty="0"/>
          </a:p>
          <a:p>
            <a:pPr lvl="0" algn="just">
              <a:spcBef>
                <a:spcPts val="0"/>
              </a:spcBef>
            </a:pPr>
            <a:r>
              <a:rPr lang="en-GB" sz="1800" dirty="0" smtClean="0"/>
              <a:t>Large-scale production and economies of scale may be possible. Unit costs can be kept lower helping to push prices down. </a:t>
            </a:r>
          </a:p>
          <a:p>
            <a:pPr lvl="0" algn="just">
              <a:spcBef>
                <a:spcPts val="0"/>
              </a:spcBef>
            </a:pPr>
            <a:r>
              <a:rPr lang="en-GB" sz="1800" dirty="0" smtClean="0"/>
              <a:t>Higher sales, revenue and profit is possible. </a:t>
            </a:r>
          </a:p>
          <a:p>
            <a:pPr lvl="0" algn="just">
              <a:spcBef>
                <a:spcPts val="0"/>
              </a:spcBef>
            </a:pPr>
            <a:r>
              <a:rPr lang="en-GB" sz="1800" dirty="0" smtClean="0"/>
              <a:t>High barriers </a:t>
            </a:r>
            <a:r>
              <a:rPr lang="en-GB" sz="1800" dirty="0"/>
              <a:t>to </a:t>
            </a:r>
            <a:r>
              <a:rPr lang="en-GB" sz="1800" dirty="0" smtClean="0"/>
              <a:t>entry may mean decreased competition for already established firms. These may include the high costs of set up, existing rivals brand loyalty, low prices or actions by rivals</a:t>
            </a:r>
            <a:r>
              <a:rPr lang="en-GB" sz="1800" dirty="0" smtClean="0"/>
              <a:t>.</a:t>
            </a:r>
          </a:p>
          <a:p>
            <a:pPr lvl="0" algn="just">
              <a:spcBef>
                <a:spcPts val="0"/>
              </a:spcBef>
            </a:pPr>
            <a:r>
              <a:rPr lang="en-GB" sz="1800" dirty="0" smtClean="0"/>
              <a:t>Easier to fund research and development</a:t>
            </a:r>
          </a:p>
          <a:p>
            <a:pPr lvl="0" algn="just">
              <a:spcBef>
                <a:spcPts val="0"/>
              </a:spcBef>
            </a:pPr>
            <a:r>
              <a:rPr lang="en-GB" sz="1800" dirty="0" smtClean="0"/>
              <a:t>Brand awareness</a:t>
            </a:r>
            <a:endParaRPr lang="en-GB" sz="1800" dirty="0" smtClean="0"/>
          </a:p>
          <a:p>
            <a:pPr marL="0" indent="0" algn="just">
              <a:spcBef>
                <a:spcPts val="0"/>
              </a:spcBef>
              <a:buNone/>
            </a:pPr>
            <a:r>
              <a:rPr lang="en-GB" sz="1800" b="1" dirty="0" smtClean="0"/>
              <a:t>Disadvantages </a:t>
            </a:r>
            <a:r>
              <a:rPr lang="en-GB" sz="1800" b="1" dirty="0"/>
              <a:t>of mass marketing</a:t>
            </a:r>
          </a:p>
          <a:p>
            <a:pPr lvl="0" algn="just">
              <a:spcBef>
                <a:spcPts val="0"/>
              </a:spcBef>
            </a:pPr>
            <a:r>
              <a:rPr lang="en-GB" sz="1800" dirty="0" smtClean="0"/>
              <a:t>High costs as larger-scale operation and manufacture is needed to meet mass market demand</a:t>
            </a:r>
            <a:r>
              <a:rPr lang="en-GB" sz="1800" dirty="0" smtClean="0"/>
              <a:t>. High fixed costs</a:t>
            </a:r>
            <a:endParaRPr lang="en-GB" sz="1800" dirty="0"/>
          </a:p>
          <a:p>
            <a:pPr algn="just">
              <a:spcBef>
                <a:spcPts val="0"/>
              </a:spcBef>
            </a:pPr>
            <a:r>
              <a:rPr lang="en-GB" sz="1800" dirty="0" smtClean="0"/>
              <a:t>Products must appeal to a wide range of consumers so firms are unable to easily add value by tailoring products to consumers specific tastes. This results in lower </a:t>
            </a:r>
            <a:r>
              <a:rPr lang="en-GB" sz="1800" dirty="0"/>
              <a:t>prices </a:t>
            </a:r>
            <a:r>
              <a:rPr lang="en-GB" sz="1800" dirty="0" smtClean="0"/>
              <a:t>having to be charged. </a:t>
            </a:r>
          </a:p>
          <a:p>
            <a:pPr algn="just">
              <a:spcBef>
                <a:spcPts val="0"/>
              </a:spcBef>
            </a:pPr>
            <a:r>
              <a:rPr lang="en-GB" sz="1800" dirty="0" smtClean="0"/>
              <a:t>Consumer tastes change more quickly in mass markets and are harder to keep up to date with.</a:t>
            </a:r>
            <a:endParaRPr lang="en-GB" sz="1800" dirty="0"/>
          </a:p>
          <a:p>
            <a:pPr lvl="0" algn="just">
              <a:spcBef>
                <a:spcPts val="0"/>
              </a:spcBef>
            </a:pPr>
            <a:r>
              <a:rPr lang="en-GB" sz="1800" dirty="0" smtClean="0"/>
              <a:t>More competition often from large international rivals who compete using lower prices</a:t>
            </a:r>
            <a:r>
              <a:rPr lang="en-GB" sz="1800" dirty="0" smtClean="0"/>
              <a:t>.</a:t>
            </a:r>
          </a:p>
          <a:p>
            <a:pPr lvl="0" algn="just">
              <a:spcBef>
                <a:spcPts val="0"/>
              </a:spcBef>
            </a:pPr>
            <a:r>
              <a:rPr lang="en-GB" sz="1800" dirty="0" smtClean="0"/>
              <a:t>Changes in demand can lead to unused spare capacity which increases unit costs</a:t>
            </a:r>
            <a:endParaRPr lang="en-GB" sz="1800" dirty="0"/>
          </a:p>
        </p:txBody>
      </p:sp>
      <p:sp>
        <p:nvSpPr>
          <p:cNvPr id="5" name="Slide Number Placeholder 4"/>
          <p:cNvSpPr>
            <a:spLocks noGrp="1"/>
          </p:cNvSpPr>
          <p:nvPr>
            <p:ph type="sldNum" sz="quarter" idx="12"/>
          </p:nvPr>
        </p:nvSpPr>
        <p:spPr/>
        <p:txBody>
          <a:bodyPr/>
          <a:lstStyle/>
          <a:p>
            <a:fld id="{3CE47246-2CC8-4C53-9EA3-1413DD9598CD}" type="slidenum">
              <a:rPr lang="en-GB" smtClean="0"/>
              <a:pPr/>
              <a:t>16</a:t>
            </a:fld>
            <a:endParaRPr lang="en-GB"/>
          </a:p>
        </p:txBody>
      </p:sp>
    </p:spTree>
    <p:extLst>
      <p:ext uri="{BB962C8B-B14F-4D97-AF65-F5344CB8AC3E}">
        <p14:creationId xmlns:p14="http://schemas.microsoft.com/office/powerpoint/2010/main" xmlns="" val="1954830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Influences on choosing </a:t>
            </a:r>
            <a:br>
              <a:rPr lang="en-GB" dirty="0" smtClean="0"/>
            </a:br>
            <a:r>
              <a:rPr lang="en-GB" dirty="0" smtClean="0"/>
              <a:t>market positioning</a:t>
            </a:r>
            <a:endParaRPr lang="en-GB" dirty="0"/>
          </a:p>
        </p:txBody>
      </p:sp>
      <p:sp>
        <p:nvSpPr>
          <p:cNvPr id="3" name="Content Placeholder 2"/>
          <p:cNvSpPr>
            <a:spLocks noGrp="1"/>
          </p:cNvSpPr>
          <p:nvPr>
            <p:ph idx="1"/>
          </p:nvPr>
        </p:nvSpPr>
        <p:spPr/>
        <p:txBody>
          <a:bodyPr/>
          <a:lstStyle/>
          <a:p>
            <a:r>
              <a:rPr lang="en-GB" dirty="0" smtClean="0"/>
              <a:t>Key term: MARKET POSITIONING – where your product or brand stands in relation to the products or brands of other businesses</a:t>
            </a:r>
          </a:p>
          <a:p>
            <a:endParaRPr lang="en-GB" dirty="0"/>
          </a:p>
          <a:p>
            <a:r>
              <a:rPr lang="en-GB" dirty="0" smtClean="0"/>
              <a:t>Key term: COMPETITIVE ADVANTAGE – a benefit that allows a business to gain and retain more customers tan its competitors </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buNone/>
            </a:pPr>
            <a:r>
              <a:rPr lang="en-GB" dirty="0" smtClean="0"/>
              <a:t>Market positioning attempts to influence the consumer’s view of a product or brand. It aims to achieve a unique and beneficial perception of a product or brand in the consumer's mind, possibly enabling it to achieve a USP.</a:t>
            </a:r>
          </a:p>
          <a:p>
            <a:pPr>
              <a:buNone/>
            </a:pPr>
            <a:endParaRPr lang="en-GB" dirty="0"/>
          </a:p>
          <a:p>
            <a:pPr>
              <a:buNone/>
            </a:pPr>
            <a:r>
              <a:rPr lang="en-GB" dirty="0" smtClean="0"/>
              <a:t>Good market positioning means that consumers believe that they will receive benefits from buying the product; this makes it easier for the business to charge higher prices and introduce new variations. </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6113" t="21484" r="23096" b="29687"/>
          <a:stretch>
            <a:fillRect/>
          </a:stretch>
        </p:blipFill>
        <p:spPr bwMode="auto">
          <a:xfrm>
            <a:off x="250009" y="285728"/>
            <a:ext cx="8608271" cy="5357826"/>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Learning outcomes</a:t>
            </a:r>
            <a:endParaRPr lang="en-GB" dirty="0"/>
          </a:p>
        </p:txBody>
      </p:sp>
      <p:sp>
        <p:nvSpPr>
          <p:cNvPr id="3" name="Content Placeholder 2"/>
          <p:cNvSpPr>
            <a:spLocks noGrp="1"/>
          </p:cNvSpPr>
          <p:nvPr>
            <p:ph idx="1"/>
          </p:nvPr>
        </p:nvSpPr>
        <p:spPr/>
        <p:txBody>
          <a:bodyPr>
            <a:normAutofit/>
          </a:bodyPr>
          <a:lstStyle/>
          <a:p>
            <a:pPr marL="0" indent="0">
              <a:buNone/>
            </a:pPr>
            <a:r>
              <a:rPr lang="en-GB" dirty="0"/>
              <a:t>Making marketing decisions: segmentation, targeting and </a:t>
            </a:r>
            <a:r>
              <a:rPr lang="en-GB" dirty="0" smtClean="0"/>
              <a:t>positioning</a:t>
            </a:r>
          </a:p>
          <a:p>
            <a:pPr marL="0" indent="0">
              <a:buNone/>
            </a:pPr>
            <a:r>
              <a:rPr lang="en-GB" dirty="0" smtClean="0"/>
              <a:t>What you need to know:</a:t>
            </a:r>
          </a:p>
          <a:p>
            <a:r>
              <a:rPr lang="en-GB" dirty="0" smtClean="0"/>
              <a:t>The process and value of segmentation, targeting and positioning</a:t>
            </a:r>
          </a:p>
          <a:p>
            <a:r>
              <a:rPr lang="en-GB" dirty="0" smtClean="0"/>
              <a:t>Influences on choosing a target market and positioning</a:t>
            </a:r>
          </a:p>
          <a:p>
            <a:endParaRPr lang="en-GB" dirty="0"/>
          </a:p>
        </p:txBody>
      </p:sp>
      <p:sp>
        <p:nvSpPr>
          <p:cNvPr id="4" name="Footer Placeholder 3"/>
          <p:cNvSpPr>
            <a:spLocks noGrp="1"/>
          </p:cNvSpPr>
          <p:nvPr>
            <p:ph type="ftr" sz="quarter" idx="11"/>
          </p:nvPr>
        </p:nvSpPr>
        <p:spPr/>
        <p:txBody>
          <a:bodyPr/>
          <a:lstStyle/>
          <a:p>
            <a:r>
              <a:rPr lang="en-GB" smtClean="0"/>
              <a:t>AQA A-level Business © Hodder &amp; Stoughton Limited 2015</a:t>
            </a:r>
            <a:endParaRPr lang="en-GB"/>
          </a:p>
        </p:txBody>
      </p:sp>
      <p:sp>
        <p:nvSpPr>
          <p:cNvPr id="5" name="Slide Number Placeholder 4"/>
          <p:cNvSpPr>
            <a:spLocks noGrp="1"/>
          </p:cNvSpPr>
          <p:nvPr>
            <p:ph type="sldNum" sz="quarter" idx="12"/>
          </p:nvPr>
        </p:nvSpPr>
        <p:spPr/>
        <p:txBody>
          <a:bodyPr/>
          <a:lstStyle/>
          <a:p>
            <a:fld id="{3CE47246-2CC8-4C53-9EA3-1413DD9598CD}" type="slidenum">
              <a:rPr lang="en-GB" smtClean="0"/>
              <a:pPr/>
              <a:t>2</a:t>
            </a:fld>
            <a:endParaRPr lang="en-GB"/>
          </a:p>
        </p:txBody>
      </p:sp>
    </p:spTree>
    <p:extLst>
      <p:ext uri="{BB962C8B-B14F-4D97-AF65-F5344CB8AC3E}">
        <p14:creationId xmlns:p14="http://schemas.microsoft.com/office/powerpoint/2010/main" xmlns="" val="884835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1240" t="14648" r="25293" b="18945"/>
          <a:stretch>
            <a:fillRect/>
          </a:stretch>
        </p:blipFill>
        <p:spPr bwMode="auto">
          <a:xfrm>
            <a:off x="214282" y="285728"/>
            <a:ext cx="6929486" cy="6454864"/>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31494" t="25390" r="7715" b="32617"/>
          <a:stretch>
            <a:fillRect/>
          </a:stretch>
        </p:blipFill>
        <p:spPr bwMode="auto">
          <a:xfrm>
            <a:off x="285719" y="285728"/>
            <a:ext cx="8273517" cy="428628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922114"/>
          </a:xfrm>
        </p:spPr>
        <p:txBody>
          <a:bodyPr/>
          <a:lstStyle/>
          <a:p>
            <a:r>
              <a:rPr lang="en-GB" dirty="0" smtClean="0"/>
              <a:t>Exam-style </a:t>
            </a:r>
            <a:r>
              <a:rPr lang="en-GB" dirty="0"/>
              <a:t>q</a:t>
            </a:r>
            <a:r>
              <a:rPr lang="en-GB" dirty="0" smtClean="0"/>
              <a:t>uestion</a:t>
            </a:r>
            <a:endParaRPr lang="en-GB" dirty="0"/>
          </a:p>
        </p:txBody>
      </p:sp>
      <p:sp>
        <p:nvSpPr>
          <p:cNvPr id="3" name="Content Placeholder 2"/>
          <p:cNvSpPr>
            <a:spLocks noGrp="1"/>
          </p:cNvSpPr>
          <p:nvPr>
            <p:ph idx="1"/>
          </p:nvPr>
        </p:nvSpPr>
        <p:spPr>
          <a:xfrm>
            <a:off x="467544" y="1772816"/>
            <a:ext cx="8229600" cy="2952327"/>
          </a:xfrm>
        </p:spPr>
        <p:txBody>
          <a:bodyPr>
            <a:noAutofit/>
          </a:bodyPr>
          <a:lstStyle/>
          <a:p>
            <a:pPr marL="0" indent="0" algn="just">
              <a:spcBef>
                <a:spcPts val="0"/>
              </a:spcBef>
              <a:buNone/>
            </a:pPr>
            <a:r>
              <a:rPr lang="en-GB" sz="1600" dirty="0" smtClean="0"/>
              <a:t>Use the Urban Outfitters case study activity [3.3]. </a:t>
            </a:r>
          </a:p>
          <a:p>
            <a:pPr lvl="0" algn="just">
              <a:spcBef>
                <a:spcPts val="0"/>
              </a:spcBef>
              <a:buFont typeface="+mj-lt"/>
              <a:buAutoNum type="arabicPeriod"/>
            </a:pPr>
            <a:r>
              <a:rPr lang="en-GB" sz="1600" dirty="0" smtClean="0"/>
              <a:t>Urban </a:t>
            </a:r>
            <a:r>
              <a:rPr lang="en-GB" sz="1600" dirty="0" smtClean="0"/>
              <a:t>outfitter uses </a:t>
            </a:r>
            <a:r>
              <a:rPr lang="en-GB" sz="1600" dirty="0"/>
              <a:t>market segmentation </a:t>
            </a:r>
            <a:r>
              <a:rPr lang="en-GB" sz="1600" dirty="0" smtClean="0"/>
              <a:t>when planning its strategy and aims at 18-30 year olds with an alternative stylish image who desire exclusive fashion brands. </a:t>
            </a:r>
            <a:r>
              <a:rPr lang="en-GB" sz="1600" b="1" dirty="0"/>
              <a:t>Evaluate</a:t>
            </a:r>
            <a:r>
              <a:rPr lang="en-GB" sz="1600" dirty="0"/>
              <a:t> </a:t>
            </a:r>
            <a:r>
              <a:rPr lang="en-GB" sz="1600" dirty="0" smtClean="0"/>
              <a:t>how useful effective </a:t>
            </a:r>
            <a:r>
              <a:rPr lang="en-GB" sz="1600" dirty="0"/>
              <a:t>market segmentation </a:t>
            </a:r>
            <a:r>
              <a:rPr lang="en-GB" sz="1600" dirty="0" smtClean="0"/>
              <a:t>is in ensuring they are able to generate profits and continue their international growth. (</a:t>
            </a:r>
            <a:r>
              <a:rPr lang="en-GB" sz="1600" dirty="0"/>
              <a:t>16 marks</a:t>
            </a:r>
            <a:r>
              <a:rPr lang="en-GB" sz="1600" dirty="0" smtClean="0"/>
              <a:t>)</a:t>
            </a:r>
          </a:p>
          <a:p>
            <a:pPr marL="0" lvl="0" indent="0">
              <a:spcBef>
                <a:spcPts val="0"/>
              </a:spcBef>
              <a:buNone/>
            </a:pPr>
            <a:r>
              <a:rPr lang="en-GB" sz="1600" b="1" dirty="0" smtClean="0">
                <a:solidFill>
                  <a:srgbClr val="C00000"/>
                </a:solidFill>
              </a:rPr>
              <a:t>Exam tip: </a:t>
            </a:r>
          </a:p>
          <a:p>
            <a:pPr>
              <a:spcBef>
                <a:spcPts val="0"/>
              </a:spcBef>
            </a:pPr>
            <a:r>
              <a:rPr lang="en-GB" sz="1600" dirty="0" smtClean="0"/>
              <a:t>When </a:t>
            </a:r>
            <a:r>
              <a:rPr lang="en-GB" sz="1600" b="1" dirty="0" smtClean="0"/>
              <a:t>analysing</a:t>
            </a:r>
            <a:r>
              <a:rPr lang="en-GB" sz="1600" dirty="0" smtClean="0"/>
              <a:t> issues students should aim to use </a:t>
            </a:r>
            <a:r>
              <a:rPr lang="en-GB" sz="1600" b="1" dirty="0" smtClean="0"/>
              <a:t>key connectives </a:t>
            </a:r>
            <a:r>
              <a:rPr lang="en-GB" sz="1600" dirty="0" smtClean="0"/>
              <a:t>to build chains of analysis, including somewhere between 5 to 8 knock-on effects. These should fully explain the impact of the point you have made on the business and any of its relevant  stakeholders.</a:t>
            </a:r>
          </a:p>
          <a:p>
            <a:pPr lvl="0" algn="just">
              <a:spcBef>
                <a:spcPts val="0"/>
              </a:spcBef>
            </a:pPr>
            <a:r>
              <a:rPr lang="en-GB" sz="1600" dirty="0" smtClean="0"/>
              <a:t>Key connectives include: </a:t>
            </a:r>
            <a:r>
              <a:rPr lang="en-GB" sz="1600" i="1" dirty="0" smtClean="0"/>
              <a:t>Therefore, this may lead to, resulting in, as a consequence, thus, </a:t>
            </a:r>
            <a:r>
              <a:rPr lang="en-GB" sz="1600" dirty="0" smtClean="0"/>
              <a:t>etc. </a:t>
            </a:r>
            <a:r>
              <a:rPr lang="en-GB" sz="1600" b="1" i="1" dirty="0" smtClean="0"/>
              <a:t>This means</a:t>
            </a:r>
            <a:r>
              <a:rPr lang="en-GB" sz="1600" dirty="0" smtClean="0"/>
              <a:t> is a particularly important connectives that examiners want to see in students’ work. </a:t>
            </a:r>
            <a:endParaRPr lang="en-GB" sz="1600" dirty="0"/>
          </a:p>
        </p:txBody>
      </p:sp>
      <p:grpSp>
        <p:nvGrpSpPr>
          <p:cNvPr id="4" name="Group 3"/>
          <p:cNvGrpSpPr/>
          <p:nvPr/>
        </p:nvGrpSpPr>
        <p:grpSpPr>
          <a:xfrm>
            <a:off x="683568" y="5517232"/>
            <a:ext cx="7992888" cy="701085"/>
            <a:chOff x="251520" y="5877272"/>
            <a:chExt cx="7416824" cy="773093"/>
          </a:xfrm>
        </p:grpSpPr>
        <p:sp>
          <p:nvSpPr>
            <p:cNvPr id="5" name="Curved Down Arrow 2"/>
            <p:cNvSpPr>
              <a:spLocks noChangeArrowheads="1"/>
            </p:cNvSpPr>
            <p:nvPr/>
          </p:nvSpPr>
          <p:spPr bwMode="auto">
            <a:xfrm>
              <a:off x="5652120" y="5877272"/>
              <a:ext cx="2016224" cy="773093"/>
            </a:xfrm>
            <a:prstGeom prst="curvedDownArrow">
              <a:avLst>
                <a:gd name="adj1" fmla="val 25008"/>
                <a:gd name="adj2" fmla="val 50009"/>
                <a:gd name="adj3" fmla="val 25000"/>
              </a:avLst>
            </a:prstGeom>
            <a:ln>
              <a:headEnd/>
              <a:tailEnd/>
            </a:ln>
          </p:spPr>
          <p:style>
            <a:lnRef idx="1">
              <a:schemeClr val="accent1"/>
            </a:lnRef>
            <a:fillRef idx="3">
              <a:schemeClr val="accent1"/>
            </a:fillRef>
            <a:effectRef idx="2">
              <a:schemeClr val="accent1"/>
            </a:effectRef>
            <a:fontRef idx="minor">
              <a:schemeClr val="lt1"/>
            </a:fontRef>
          </p:style>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2400">
                <a:latin typeface="Verdana" pitchFamily="34" charset="0"/>
              </a:endParaRPr>
            </a:p>
          </p:txBody>
        </p:sp>
        <p:sp>
          <p:nvSpPr>
            <p:cNvPr id="6" name="Curved Down Arrow 2"/>
            <p:cNvSpPr>
              <a:spLocks noChangeArrowheads="1"/>
            </p:cNvSpPr>
            <p:nvPr/>
          </p:nvSpPr>
          <p:spPr bwMode="auto">
            <a:xfrm>
              <a:off x="3851920" y="5877272"/>
              <a:ext cx="2016224" cy="773093"/>
            </a:xfrm>
            <a:prstGeom prst="curvedDownArrow">
              <a:avLst>
                <a:gd name="adj1" fmla="val 25008"/>
                <a:gd name="adj2" fmla="val 50009"/>
                <a:gd name="adj3" fmla="val 25000"/>
              </a:avLst>
            </a:prstGeom>
            <a:ln>
              <a:headEnd/>
              <a:tailEnd/>
            </a:ln>
          </p:spPr>
          <p:style>
            <a:lnRef idx="1">
              <a:schemeClr val="accent1"/>
            </a:lnRef>
            <a:fillRef idx="3">
              <a:schemeClr val="accent1"/>
            </a:fillRef>
            <a:effectRef idx="2">
              <a:schemeClr val="accent1"/>
            </a:effectRef>
            <a:fontRef idx="minor">
              <a:schemeClr val="lt1"/>
            </a:fontRef>
          </p:style>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2400">
                <a:latin typeface="Verdana" pitchFamily="34" charset="0"/>
              </a:endParaRPr>
            </a:p>
          </p:txBody>
        </p:sp>
        <p:sp>
          <p:nvSpPr>
            <p:cNvPr id="7" name="Curved Down Arrow 2"/>
            <p:cNvSpPr>
              <a:spLocks noChangeArrowheads="1"/>
            </p:cNvSpPr>
            <p:nvPr/>
          </p:nvSpPr>
          <p:spPr bwMode="auto">
            <a:xfrm>
              <a:off x="2051720" y="5877272"/>
              <a:ext cx="2016224" cy="773093"/>
            </a:xfrm>
            <a:prstGeom prst="curvedDownArrow">
              <a:avLst>
                <a:gd name="adj1" fmla="val 25008"/>
                <a:gd name="adj2" fmla="val 50009"/>
                <a:gd name="adj3" fmla="val 25000"/>
              </a:avLst>
            </a:prstGeom>
            <a:ln>
              <a:headEnd/>
              <a:tailEnd/>
            </a:ln>
          </p:spPr>
          <p:style>
            <a:lnRef idx="1">
              <a:schemeClr val="accent1"/>
            </a:lnRef>
            <a:fillRef idx="3">
              <a:schemeClr val="accent1"/>
            </a:fillRef>
            <a:effectRef idx="2">
              <a:schemeClr val="accent1"/>
            </a:effectRef>
            <a:fontRef idx="minor">
              <a:schemeClr val="lt1"/>
            </a:fontRef>
          </p:style>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2400">
                <a:latin typeface="Verdana" pitchFamily="34" charset="0"/>
              </a:endParaRPr>
            </a:p>
          </p:txBody>
        </p:sp>
        <p:sp>
          <p:nvSpPr>
            <p:cNvPr id="8" name="Curved Down Arrow 2"/>
            <p:cNvSpPr>
              <a:spLocks noChangeArrowheads="1"/>
            </p:cNvSpPr>
            <p:nvPr/>
          </p:nvSpPr>
          <p:spPr bwMode="auto">
            <a:xfrm>
              <a:off x="251520" y="5877272"/>
              <a:ext cx="2016224" cy="773093"/>
            </a:xfrm>
            <a:prstGeom prst="curvedDownArrow">
              <a:avLst>
                <a:gd name="adj1" fmla="val 25008"/>
                <a:gd name="adj2" fmla="val 50009"/>
                <a:gd name="adj3" fmla="val 25000"/>
              </a:avLst>
            </a:prstGeom>
            <a:ln>
              <a:headEnd/>
              <a:tailEnd/>
            </a:ln>
          </p:spPr>
          <p:style>
            <a:lnRef idx="1">
              <a:schemeClr val="accent1"/>
            </a:lnRef>
            <a:fillRef idx="3">
              <a:schemeClr val="accent1"/>
            </a:fillRef>
            <a:effectRef idx="2">
              <a:schemeClr val="accent1"/>
            </a:effectRef>
            <a:fontRef idx="minor">
              <a:schemeClr val="lt1"/>
            </a:fontRef>
          </p:style>
          <p:txBody>
            <a:bodyPr wrap="none"/>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2400">
                <a:latin typeface="Verdana" pitchFamily="34" charset="0"/>
              </a:endParaRPr>
            </a:p>
          </p:txBody>
        </p:sp>
      </p:grpSp>
      <p:sp>
        <p:nvSpPr>
          <p:cNvPr id="9" name="Footer Placeholder 8"/>
          <p:cNvSpPr>
            <a:spLocks noGrp="1"/>
          </p:cNvSpPr>
          <p:nvPr>
            <p:ph type="ftr" sz="quarter" idx="11"/>
          </p:nvPr>
        </p:nvSpPr>
        <p:spPr/>
        <p:txBody>
          <a:bodyPr/>
          <a:lstStyle/>
          <a:p>
            <a:r>
              <a:rPr lang="en-GB" smtClean="0"/>
              <a:t>AQA A-level Business © Hodder &amp; Stoughton Limited 2015</a:t>
            </a:r>
            <a:endParaRPr lang="en-GB"/>
          </a:p>
        </p:txBody>
      </p:sp>
      <p:sp>
        <p:nvSpPr>
          <p:cNvPr id="10" name="Slide Number Placeholder 9"/>
          <p:cNvSpPr>
            <a:spLocks noGrp="1"/>
          </p:cNvSpPr>
          <p:nvPr>
            <p:ph type="sldNum" sz="quarter" idx="12"/>
          </p:nvPr>
        </p:nvSpPr>
        <p:spPr/>
        <p:txBody>
          <a:bodyPr/>
          <a:lstStyle/>
          <a:p>
            <a:fld id="{3CE47246-2CC8-4C53-9EA3-1413DD9598CD}" type="slidenum">
              <a:rPr lang="en-GB" smtClean="0"/>
              <a:pPr/>
              <a:t>22</a:t>
            </a:fld>
            <a:endParaRPr lang="en-GB"/>
          </a:p>
        </p:txBody>
      </p:sp>
    </p:spTree>
    <p:extLst>
      <p:ext uri="{BB962C8B-B14F-4D97-AF65-F5344CB8AC3E}">
        <p14:creationId xmlns:p14="http://schemas.microsoft.com/office/powerpoint/2010/main" xmlns="" val="2062453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994122"/>
          </a:xfrm>
        </p:spPr>
        <p:txBody>
          <a:bodyPr/>
          <a:lstStyle/>
          <a:p>
            <a:r>
              <a:rPr lang="en-GB" dirty="0" smtClean="0"/>
              <a:t>Starter</a:t>
            </a:r>
            <a:endParaRPr lang="en-GB" dirty="0"/>
          </a:p>
        </p:txBody>
      </p:sp>
      <p:sp>
        <p:nvSpPr>
          <p:cNvPr id="3" name="Content Placeholder 2"/>
          <p:cNvSpPr>
            <a:spLocks noGrp="1"/>
          </p:cNvSpPr>
          <p:nvPr>
            <p:ph idx="1"/>
          </p:nvPr>
        </p:nvSpPr>
        <p:spPr>
          <a:xfrm>
            <a:off x="323528" y="1988840"/>
            <a:ext cx="8507288" cy="2448272"/>
          </a:xfrm>
        </p:spPr>
        <p:txBody>
          <a:bodyPr>
            <a:normAutofit fontScale="92500"/>
          </a:bodyPr>
          <a:lstStyle/>
          <a:p>
            <a:pPr algn="just">
              <a:spcBef>
                <a:spcPts val="0"/>
              </a:spcBef>
              <a:spcAft>
                <a:spcPts val="1200"/>
              </a:spcAft>
            </a:pPr>
            <a:r>
              <a:rPr lang="en-GB" altLang="en-US" sz="2000" dirty="0"/>
              <a:t>How </a:t>
            </a:r>
            <a:r>
              <a:rPr lang="en-GB" altLang="en-US" sz="2000" dirty="0" smtClean="0"/>
              <a:t>could </a:t>
            </a:r>
            <a:r>
              <a:rPr lang="en-GB" altLang="en-US" sz="2000" dirty="0"/>
              <a:t>a business </a:t>
            </a:r>
            <a:r>
              <a:rPr lang="en-GB" altLang="en-US" sz="2000" dirty="0" smtClean="0"/>
              <a:t>divide up the UK market into groups with similar characteristics (segments)? For example, age.</a:t>
            </a:r>
            <a:endParaRPr lang="en-GB" altLang="en-US" sz="2000" i="1" dirty="0" smtClean="0"/>
          </a:p>
          <a:p>
            <a:pPr algn="just">
              <a:spcBef>
                <a:spcPts val="0"/>
              </a:spcBef>
              <a:spcAft>
                <a:spcPts val="1200"/>
              </a:spcAft>
            </a:pPr>
            <a:r>
              <a:rPr lang="en-GB" altLang="en-US" sz="2000" dirty="0" smtClean="0"/>
              <a:t>Why do you think it might be </a:t>
            </a:r>
            <a:r>
              <a:rPr lang="en-GB" altLang="en-US" sz="2000" dirty="0"/>
              <a:t>important </a:t>
            </a:r>
            <a:r>
              <a:rPr lang="en-GB" altLang="en-US" sz="2000" dirty="0" smtClean="0"/>
              <a:t>for firms to segment </a:t>
            </a:r>
            <a:r>
              <a:rPr lang="en-GB" altLang="en-US" sz="2000" dirty="0"/>
              <a:t>their </a:t>
            </a:r>
            <a:r>
              <a:rPr lang="en-GB" altLang="en-US" sz="2000" dirty="0" smtClean="0"/>
              <a:t>market </a:t>
            </a:r>
            <a:r>
              <a:rPr lang="en-GB" altLang="en-US" sz="2000" dirty="0"/>
              <a:t>and then aim at a clear target audience</a:t>
            </a:r>
            <a:r>
              <a:rPr lang="en-GB" altLang="en-US" sz="2000" dirty="0" smtClean="0"/>
              <a:t>?</a:t>
            </a:r>
          </a:p>
          <a:p>
            <a:pPr algn="just">
              <a:spcBef>
                <a:spcPts val="0"/>
              </a:spcBef>
              <a:spcAft>
                <a:spcPts val="1200"/>
              </a:spcAft>
            </a:pPr>
            <a:r>
              <a:rPr lang="en-GB" altLang="en-US" sz="2000" dirty="0"/>
              <a:t>Which target audience </a:t>
            </a:r>
            <a:r>
              <a:rPr lang="en-GB" altLang="en-US" sz="2000" dirty="0" smtClean="0"/>
              <a:t>are the </a:t>
            </a:r>
            <a:r>
              <a:rPr lang="en-GB" altLang="en-US" sz="2000" dirty="0"/>
              <a:t>firms </a:t>
            </a:r>
            <a:r>
              <a:rPr lang="en-GB" altLang="en-US" sz="2000" dirty="0" smtClean="0"/>
              <a:t>in the table aiming </a:t>
            </a:r>
            <a:r>
              <a:rPr lang="en-GB" altLang="en-US" sz="2000" dirty="0"/>
              <a:t>at</a:t>
            </a:r>
            <a:r>
              <a:rPr lang="en-GB" altLang="en-US" sz="2000" dirty="0" smtClean="0"/>
              <a:t>? Produce a table like the one below and write a description of the target audience (customer profile).</a:t>
            </a:r>
          </a:p>
          <a:p>
            <a:pPr>
              <a:spcBef>
                <a:spcPts val="0"/>
              </a:spcBef>
              <a:spcAft>
                <a:spcPts val="1200"/>
              </a:spcAft>
            </a:pPr>
            <a:endParaRPr lang="en-GB" altLang="en-US" dirty="0"/>
          </a:p>
          <a:p>
            <a:pPr>
              <a:spcBef>
                <a:spcPts val="0"/>
              </a:spcBef>
              <a:spcAft>
                <a:spcPts val="1200"/>
              </a:spcAft>
            </a:pPr>
            <a:endParaRPr lang="en-GB" altLang="en-US" dirty="0" smtClean="0"/>
          </a:p>
          <a:p>
            <a:endParaRPr lang="en-GB" altLang="en-US" dirty="0"/>
          </a:p>
          <a:p>
            <a:endParaRPr lang="en-GB" altLang="en-US"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xmlns="" val="3816524141"/>
              </p:ext>
            </p:extLst>
          </p:nvPr>
        </p:nvGraphicFramePr>
        <p:xfrm>
          <a:off x="467544" y="4437112"/>
          <a:ext cx="7920881" cy="1554480"/>
        </p:xfrm>
        <a:graphic>
          <a:graphicData uri="http://schemas.openxmlformats.org/drawingml/2006/table">
            <a:tbl>
              <a:tblPr firstRow="1" bandRow="1">
                <a:tableStyleId>{5C22544A-7EE6-4342-B048-85BDC9FD1C3A}</a:tableStyleId>
              </a:tblPr>
              <a:tblGrid>
                <a:gridCol w="1608666"/>
                <a:gridCol w="1364758"/>
                <a:gridCol w="1165414"/>
                <a:gridCol w="1783982"/>
                <a:gridCol w="999030"/>
                <a:gridCol w="999031"/>
              </a:tblGrid>
              <a:tr h="370840">
                <a:tc>
                  <a:txBody>
                    <a:bodyPr/>
                    <a:lstStyle/>
                    <a:p>
                      <a:r>
                        <a:rPr lang="en-GB" dirty="0" smtClean="0"/>
                        <a:t>Product</a:t>
                      </a:r>
                      <a:endParaRPr lang="en-GB" dirty="0"/>
                    </a:p>
                  </a:txBody>
                  <a:tcPr/>
                </a:tc>
                <a:tc>
                  <a:txBody>
                    <a:bodyPr/>
                    <a:lstStyle/>
                    <a:p>
                      <a:r>
                        <a:rPr lang="en-GB" dirty="0" smtClean="0"/>
                        <a:t>Cadbury Flake</a:t>
                      </a:r>
                      <a:endParaRPr lang="en-GB" dirty="0"/>
                    </a:p>
                  </a:txBody>
                  <a:tcPr/>
                </a:tc>
                <a:tc>
                  <a:txBody>
                    <a:bodyPr/>
                    <a:lstStyle/>
                    <a:p>
                      <a:r>
                        <a:rPr lang="en-GB" dirty="0" smtClean="0"/>
                        <a:t>Nestle Yorkie</a:t>
                      </a:r>
                      <a:endParaRPr lang="en-GB" dirty="0"/>
                    </a:p>
                  </a:txBody>
                  <a:tcPr/>
                </a:tc>
                <a:tc>
                  <a:txBody>
                    <a:bodyPr/>
                    <a:lstStyle/>
                    <a:p>
                      <a:r>
                        <a:rPr lang="en-GB" dirty="0" smtClean="0"/>
                        <a:t>Calvin Klein CK One </a:t>
                      </a:r>
                      <a:endParaRPr lang="en-GB" dirty="0"/>
                    </a:p>
                  </a:txBody>
                  <a:tcPr/>
                </a:tc>
                <a:tc>
                  <a:txBody>
                    <a:bodyPr/>
                    <a:lstStyle/>
                    <a:p>
                      <a:r>
                        <a:rPr lang="en-GB" dirty="0" smtClean="0"/>
                        <a:t>WKD Blue</a:t>
                      </a:r>
                      <a:endParaRPr lang="en-GB" dirty="0"/>
                    </a:p>
                  </a:txBody>
                  <a:tcPr/>
                </a:tc>
                <a:tc>
                  <a:txBody>
                    <a:bodyPr/>
                    <a:lstStyle/>
                    <a:p>
                      <a:r>
                        <a:rPr lang="en-GB" dirty="0" smtClean="0"/>
                        <a:t>Baileys</a:t>
                      </a:r>
                      <a:endParaRPr lang="en-GB" dirty="0"/>
                    </a:p>
                  </a:txBody>
                  <a:tcPr/>
                </a:tc>
              </a:tr>
              <a:tr h="370840">
                <a:tc>
                  <a:txBody>
                    <a:bodyPr/>
                    <a:lstStyle/>
                    <a:p>
                      <a:r>
                        <a:rPr lang="en-GB" dirty="0" smtClean="0"/>
                        <a:t>Market segment/</a:t>
                      </a:r>
                    </a:p>
                    <a:p>
                      <a:r>
                        <a:rPr lang="en-GB" dirty="0" smtClean="0"/>
                        <a:t>Target market</a:t>
                      </a:r>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
        <p:nvSpPr>
          <p:cNvPr id="5" name="Footer Placeholder 4"/>
          <p:cNvSpPr>
            <a:spLocks noGrp="1"/>
          </p:cNvSpPr>
          <p:nvPr>
            <p:ph type="ftr" sz="quarter" idx="11"/>
          </p:nvPr>
        </p:nvSpPr>
        <p:spPr/>
        <p:txBody>
          <a:bodyPr/>
          <a:lstStyle/>
          <a:p>
            <a:r>
              <a:rPr lang="en-GB" smtClean="0"/>
              <a:t>AQA A-level Business © Hodder &amp; Stoughton Limited 2015</a:t>
            </a:r>
            <a:endParaRPr lang="en-GB"/>
          </a:p>
        </p:txBody>
      </p:sp>
      <p:sp>
        <p:nvSpPr>
          <p:cNvPr id="6" name="Slide Number Placeholder 5"/>
          <p:cNvSpPr>
            <a:spLocks noGrp="1"/>
          </p:cNvSpPr>
          <p:nvPr>
            <p:ph type="sldNum" sz="quarter" idx="12"/>
          </p:nvPr>
        </p:nvSpPr>
        <p:spPr/>
        <p:txBody>
          <a:bodyPr/>
          <a:lstStyle/>
          <a:p>
            <a:fld id="{3CE47246-2CC8-4C53-9EA3-1413DD9598CD}" type="slidenum">
              <a:rPr lang="en-GB" smtClean="0"/>
              <a:pPr/>
              <a:t>3</a:t>
            </a:fld>
            <a:endParaRPr lang="en-GB"/>
          </a:p>
        </p:txBody>
      </p:sp>
    </p:spTree>
    <p:extLst>
      <p:ext uri="{BB962C8B-B14F-4D97-AF65-F5344CB8AC3E}">
        <p14:creationId xmlns:p14="http://schemas.microsoft.com/office/powerpoint/2010/main" xmlns="" val="247966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b="1" dirty="0" smtClean="0">
                <a:solidFill>
                  <a:srgbClr val="FF0000"/>
                </a:solidFill>
              </a:rPr>
              <a:t>Key term – MARKET SEGMENTATION – The classification of customers or potential customers into groups or sub-groups (market segments), each of which responds differently to different products or marketing approaches</a:t>
            </a:r>
            <a:endParaRPr lang="en-GB" b="1"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143000"/>
          </a:xfrm>
        </p:spPr>
        <p:txBody>
          <a:bodyPr>
            <a:noAutofit/>
          </a:bodyPr>
          <a:lstStyle/>
          <a:p>
            <a:r>
              <a:rPr lang="en-GB" dirty="0"/>
              <a:t>The process </a:t>
            </a:r>
            <a:r>
              <a:rPr lang="en-GB" dirty="0" smtClean="0"/>
              <a:t>of </a:t>
            </a:r>
            <a:r>
              <a:rPr lang="en-GB" dirty="0"/>
              <a:t>s</a:t>
            </a:r>
            <a:r>
              <a:rPr lang="en-GB" dirty="0" smtClean="0"/>
              <a:t>egmentation</a:t>
            </a:r>
            <a:endParaRPr lang="en-GB" dirty="0"/>
          </a:p>
        </p:txBody>
      </p:sp>
      <p:sp>
        <p:nvSpPr>
          <p:cNvPr id="3" name="Content Placeholder 2"/>
          <p:cNvSpPr>
            <a:spLocks noGrp="1"/>
          </p:cNvSpPr>
          <p:nvPr>
            <p:ph idx="1"/>
          </p:nvPr>
        </p:nvSpPr>
        <p:spPr>
          <a:xfrm>
            <a:off x="107504" y="1214422"/>
            <a:ext cx="4392488" cy="5643578"/>
          </a:xfrm>
        </p:spPr>
        <p:txBody>
          <a:bodyPr>
            <a:normAutofit fontScale="25000" lnSpcReduction="20000"/>
          </a:bodyPr>
          <a:lstStyle/>
          <a:p>
            <a:pPr marL="0" indent="0" algn="just">
              <a:lnSpc>
                <a:spcPct val="120000"/>
              </a:lnSpc>
              <a:spcBef>
                <a:spcPts val="0"/>
              </a:spcBef>
              <a:buNone/>
            </a:pPr>
            <a:r>
              <a:rPr lang="en-GB" sz="8000" dirty="0" smtClean="0"/>
              <a:t>Segmentation methods include:</a:t>
            </a:r>
          </a:p>
          <a:p>
            <a:pPr marL="0" indent="0" algn="just">
              <a:lnSpc>
                <a:spcPct val="120000"/>
              </a:lnSpc>
              <a:spcBef>
                <a:spcPts val="0"/>
              </a:spcBef>
              <a:buNone/>
            </a:pPr>
            <a:r>
              <a:rPr lang="en-GB" sz="8000" b="1" dirty="0" smtClean="0"/>
              <a:t>Demographic segmentation</a:t>
            </a:r>
          </a:p>
          <a:p>
            <a:pPr marL="0" indent="0" algn="just">
              <a:lnSpc>
                <a:spcPct val="120000"/>
              </a:lnSpc>
              <a:spcBef>
                <a:spcPts val="0"/>
              </a:spcBef>
              <a:buNone/>
            </a:pPr>
            <a:endParaRPr lang="en-GB" b="1" dirty="0" smtClean="0"/>
          </a:p>
          <a:p>
            <a:pPr lvl="1" algn="just">
              <a:lnSpc>
                <a:spcPct val="120000"/>
              </a:lnSpc>
              <a:spcBef>
                <a:spcPts val="0"/>
              </a:spcBef>
              <a:buFont typeface="Arial"/>
              <a:buChar char="•"/>
            </a:pPr>
            <a:r>
              <a:rPr lang="en-GB" sz="6400" b="1" dirty="0" smtClean="0"/>
              <a:t>Age (e.g. holidays/magazines)</a:t>
            </a:r>
            <a:endParaRPr lang="en-GB" sz="6400" dirty="0" smtClean="0"/>
          </a:p>
          <a:p>
            <a:pPr lvl="1" algn="just">
              <a:lnSpc>
                <a:spcPct val="120000"/>
              </a:lnSpc>
              <a:spcBef>
                <a:spcPts val="0"/>
              </a:spcBef>
              <a:buFont typeface="Arial"/>
              <a:buChar char="•"/>
            </a:pPr>
            <a:r>
              <a:rPr lang="en-GB" sz="6400" b="1" dirty="0" smtClean="0"/>
              <a:t>Gender</a:t>
            </a:r>
            <a:r>
              <a:rPr lang="en-GB" sz="6400" b="1" dirty="0"/>
              <a:t> </a:t>
            </a:r>
            <a:r>
              <a:rPr lang="en-GB" sz="6400" b="1" dirty="0" smtClean="0"/>
              <a:t>(e.g. Perfume/sports) </a:t>
            </a:r>
            <a:endParaRPr lang="en-GB" sz="6400" dirty="0" smtClean="0"/>
          </a:p>
          <a:p>
            <a:pPr lvl="1" algn="just">
              <a:lnSpc>
                <a:spcPct val="120000"/>
              </a:lnSpc>
              <a:spcBef>
                <a:spcPts val="0"/>
              </a:spcBef>
              <a:buFont typeface="Arial"/>
              <a:buChar char="•"/>
            </a:pPr>
            <a:r>
              <a:rPr lang="en-GB" sz="6400" b="1" dirty="0" smtClean="0"/>
              <a:t>Occupation </a:t>
            </a:r>
            <a:endParaRPr lang="en-GB" sz="6400" b="1" dirty="0"/>
          </a:p>
          <a:p>
            <a:pPr lvl="1" algn="just">
              <a:lnSpc>
                <a:spcPct val="120000"/>
              </a:lnSpc>
              <a:spcBef>
                <a:spcPts val="0"/>
              </a:spcBef>
              <a:buFont typeface="Arial"/>
              <a:buChar char="•"/>
            </a:pPr>
            <a:r>
              <a:rPr lang="en-GB" sz="6400" b="1" dirty="0"/>
              <a:t>Socio-economic group</a:t>
            </a:r>
            <a:r>
              <a:rPr lang="en-GB" sz="6400" dirty="0"/>
              <a:t> – Households are characterised by the major </a:t>
            </a:r>
            <a:r>
              <a:rPr lang="en-GB" sz="6400" dirty="0" smtClean="0"/>
              <a:t>earner’s </a:t>
            </a:r>
            <a:r>
              <a:rPr lang="en-GB" sz="6400" dirty="0"/>
              <a:t>job which therefore links to their interests, lifestyle and income </a:t>
            </a:r>
            <a:r>
              <a:rPr lang="en-GB" sz="6400" dirty="0" smtClean="0"/>
              <a:t>level</a:t>
            </a:r>
            <a:r>
              <a:rPr lang="en-GB" sz="6400" dirty="0" smtClean="0"/>
              <a:t>. (Also applicable to income segmentation)</a:t>
            </a:r>
            <a:endParaRPr lang="en-GB" sz="6400" b="1" dirty="0" smtClean="0"/>
          </a:p>
          <a:p>
            <a:pPr marL="0" indent="0" algn="just">
              <a:lnSpc>
                <a:spcPct val="120000"/>
              </a:lnSpc>
              <a:spcBef>
                <a:spcPts val="0"/>
              </a:spcBef>
              <a:buNone/>
            </a:pPr>
            <a:endParaRPr lang="en-GB" sz="6400" b="1" dirty="0" smtClean="0">
              <a:solidFill>
                <a:srgbClr val="660066"/>
              </a:solidFill>
            </a:endParaRPr>
          </a:p>
          <a:p>
            <a:pPr marL="0" indent="0" algn="just">
              <a:lnSpc>
                <a:spcPct val="120000"/>
              </a:lnSpc>
              <a:spcBef>
                <a:spcPts val="0"/>
              </a:spcBef>
              <a:buNone/>
            </a:pPr>
            <a:r>
              <a:rPr lang="en-GB" sz="6400" b="1" dirty="0" smtClean="0">
                <a:solidFill>
                  <a:srgbClr val="C00000"/>
                </a:solidFill>
              </a:rPr>
              <a:t>Discuss: </a:t>
            </a:r>
          </a:p>
          <a:p>
            <a:pPr marL="273050" indent="-273050" algn="just">
              <a:lnSpc>
                <a:spcPct val="120000"/>
              </a:lnSpc>
              <a:spcBef>
                <a:spcPts val="0"/>
              </a:spcBef>
              <a:buFont typeface="+mj-lt"/>
              <a:buAutoNum type="arabicPeriod"/>
            </a:pPr>
            <a:r>
              <a:rPr lang="en-GB" sz="6400" dirty="0" smtClean="0"/>
              <a:t>For each of the demographic segmentation types listed on the right state some products that are targeted in this way, for example, Baileys aimed at females. </a:t>
            </a:r>
          </a:p>
          <a:p>
            <a:pPr marL="273050" indent="-273050" algn="just">
              <a:lnSpc>
                <a:spcPct val="120000"/>
              </a:lnSpc>
              <a:spcBef>
                <a:spcPts val="0"/>
              </a:spcBef>
              <a:buFont typeface="+mj-lt"/>
              <a:buAutoNum type="arabicPeriod"/>
            </a:pPr>
            <a:r>
              <a:rPr lang="en-GB" sz="6400" dirty="0" smtClean="0"/>
              <a:t>Are </a:t>
            </a:r>
            <a:r>
              <a:rPr lang="en-GB" sz="6400" dirty="0"/>
              <a:t>there any problems with classifying market segments by using socio-economic groups?</a:t>
            </a:r>
          </a:p>
          <a:p>
            <a:pPr marL="0" indent="0" algn="just">
              <a:lnSpc>
                <a:spcPct val="120000"/>
              </a:lnSpc>
              <a:spcBef>
                <a:spcPts val="0"/>
              </a:spcBef>
              <a:spcAft>
                <a:spcPts val="1200"/>
              </a:spcAft>
              <a:buNone/>
            </a:pPr>
            <a:endParaRPr lang="en-GB" sz="6200" b="1" dirty="0" smtClean="0"/>
          </a:p>
        </p:txBody>
      </p:sp>
      <p:graphicFrame>
        <p:nvGraphicFramePr>
          <p:cNvPr id="6" name="Diagram 5"/>
          <p:cNvGraphicFramePr/>
          <p:nvPr>
            <p:extLst>
              <p:ext uri="{D42A27DB-BD31-4B8C-83A1-F6EECF244321}">
                <p14:modId xmlns:p14="http://schemas.microsoft.com/office/powerpoint/2010/main" xmlns="" val="455014722"/>
              </p:ext>
            </p:extLst>
          </p:nvPr>
        </p:nvGraphicFramePr>
        <p:xfrm>
          <a:off x="4644008" y="1285860"/>
          <a:ext cx="4320480" cy="4622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292080" y="5877272"/>
            <a:ext cx="3600400" cy="369332"/>
          </a:xfrm>
          <a:prstGeom prst="rect">
            <a:avLst/>
          </a:prstGeom>
          <a:noFill/>
        </p:spPr>
        <p:txBody>
          <a:bodyPr wrap="square" rtlCol="0">
            <a:spAutoFit/>
          </a:bodyPr>
          <a:lstStyle/>
          <a:p>
            <a:r>
              <a:rPr lang="en-GB" dirty="0" smtClean="0"/>
              <a:t>Socio-economic group classification</a:t>
            </a:r>
            <a:endParaRPr lang="en-GB" dirty="0"/>
          </a:p>
        </p:txBody>
      </p:sp>
      <p:sp>
        <p:nvSpPr>
          <p:cNvPr id="5" name="Slide Number Placeholder 4"/>
          <p:cNvSpPr>
            <a:spLocks noGrp="1"/>
          </p:cNvSpPr>
          <p:nvPr>
            <p:ph type="sldNum" sz="quarter" idx="12"/>
          </p:nvPr>
        </p:nvSpPr>
        <p:spPr/>
        <p:txBody>
          <a:bodyPr/>
          <a:lstStyle/>
          <a:p>
            <a:fld id="{3CE47246-2CC8-4C53-9EA3-1413DD9598CD}" type="slidenum">
              <a:rPr lang="en-GB" smtClean="0"/>
              <a:pPr/>
              <a:t>5</a:t>
            </a:fld>
            <a:endParaRPr lang="en-GB"/>
          </a:p>
        </p:txBody>
      </p:sp>
    </p:spTree>
    <p:extLst>
      <p:ext uri="{BB962C8B-B14F-4D97-AF65-F5344CB8AC3E}">
        <p14:creationId xmlns:p14="http://schemas.microsoft.com/office/powerpoint/2010/main" xmlns="" val="3430069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08912" cy="969873"/>
          </a:xfrm>
        </p:spPr>
        <p:txBody>
          <a:bodyPr>
            <a:noAutofit/>
          </a:bodyPr>
          <a:lstStyle/>
          <a:p>
            <a:r>
              <a:rPr lang="en-GB" dirty="0"/>
              <a:t>The process </a:t>
            </a:r>
            <a:r>
              <a:rPr lang="en-GB" dirty="0" smtClean="0"/>
              <a:t>of segmentation</a:t>
            </a:r>
            <a:endParaRPr lang="en-GB" dirty="0"/>
          </a:p>
        </p:txBody>
      </p:sp>
      <p:sp>
        <p:nvSpPr>
          <p:cNvPr id="3" name="Content Placeholder 2"/>
          <p:cNvSpPr>
            <a:spLocks noGrp="1"/>
          </p:cNvSpPr>
          <p:nvPr>
            <p:ph idx="1"/>
          </p:nvPr>
        </p:nvSpPr>
        <p:spPr>
          <a:xfrm>
            <a:off x="467544" y="1916832"/>
            <a:ext cx="8435280" cy="4248472"/>
          </a:xfrm>
        </p:spPr>
        <p:txBody>
          <a:bodyPr>
            <a:noAutofit/>
          </a:bodyPr>
          <a:lstStyle/>
          <a:p>
            <a:pPr marL="0" indent="0" algn="just">
              <a:spcBef>
                <a:spcPts val="0"/>
              </a:spcBef>
              <a:spcAft>
                <a:spcPts val="1200"/>
              </a:spcAft>
              <a:buNone/>
            </a:pPr>
            <a:r>
              <a:rPr lang="en-GB" sz="2000" b="1" dirty="0" smtClean="0"/>
              <a:t>Income</a:t>
            </a:r>
            <a:r>
              <a:rPr lang="en-GB" sz="2000" dirty="0" smtClean="0"/>
              <a:t> </a:t>
            </a:r>
          </a:p>
          <a:p>
            <a:pPr algn="just">
              <a:spcBef>
                <a:spcPts val="0"/>
              </a:spcBef>
              <a:spcAft>
                <a:spcPts val="1200"/>
              </a:spcAft>
            </a:pPr>
            <a:r>
              <a:rPr lang="en-GB" sz="2000" dirty="0" smtClean="0"/>
              <a:t>Certain goods/services are </a:t>
            </a:r>
            <a:r>
              <a:rPr lang="en-GB" sz="2000" dirty="0"/>
              <a:t>aimed at individuals with certain </a:t>
            </a:r>
            <a:r>
              <a:rPr lang="en-GB" sz="2000" dirty="0" smtClean="0"/>
              <a:t>levels of disposable income</a:t>
            </a:r>
            <a:r>
              <a:rPr lang="en-GB" sz="2000" dirty="0"/>
              <a:t>. </a:t>
            </a:r>
            <a:r>
              <a:rPr lang="en-GB" sz="2000" dirty="0" smtClean="0"/>
              <a:t>For example: </a:t>
            </a:r>
            <a:r>
              <a:rPr lang="en-GB" sz="2000" dirty="0"/>
              <a:t>Rolex, Porsche, Aldi, </a:t>
            </a:r>
            <a:r>
              <a:rPr lang="en-GB" sz="2000" dirty="0" smtClean="0"/>
              <a:t>Lidl, Iceland.</a:t>
            </a:r>
            <a:r>
              <a:rPr lang="en-GB" sz="2000" dirty="0"/>
              <a:t> </a:t>
            </a:r>
            <a:endParaRPr lang="en-GB" sz="2000" dirty="0" smtClean="0"/>
          </a:p>
          <a:p>
            <a:pPr marL="0" lvl="0" indent="0" algn="just">
              <a:spcBef>
                <a:spcPts val="0"/>
              </a:spcBef>
              <a:spcAft>
                <a:spcPts val="1200"/>
              </a:spcAft>
              <a:buNone/>
            </a:pPr>
            <a:r>
              <a:rPr lang="en-GB" sz="2000" b="1" dirty="0"/>
              <a:t>Geographical </a:t>
            </a:r>
            <a:r>
              <a:rPr lang="en-GB" sz="2000" b="1" dirty="0" smtClean="0"/>
              <a:t>region</a:t>
            </a:r>
          </a:p>
          <a:p>
            <a:pPr lvl="0" algn="just">
              <a:spcBef>
                <a:spcPts val="0"/>
              </a:spcBef>
              <a:spcAft>
                <a:spcPts val="1200"/>
              </a:spcAft>
            </a:pPr>
            <a:r>
              <a:rPr lang="en-GB" sz="2000" dirty="0" smtClean="0"/>
              <a:t>Firms can look at where particular consumer types live, what the income levels are like, whether it is rural or inner city</a:t>
            </a:r>
            <a:r>
              <a:rPr lang="en-GB" sz="2000" dirty="0" smtClean="0"/>
              <a:t>. (e.g. Nightclubs/theatres/rambling)</a:t>
            </a:r>
            <a:endParaRPr lang="en-GB" sz="2000" dirty="0" smtClean="0"/>
          </a:p>
          <a:p>
            <a:pPr lvl="0" algn="just">
              <a:spcBef>
                <a:spcPts val="0"/>
              </a:spcBef>
              <a:spcAft>
                <a:spcPts val="1200"/>
              </a:spcAft>
            </a:pPr>
            <a:r>
              <a:rPr lang="en-GB" sz="2000" b="1" dirty="0" smtClean="0"/>
              <a:t>ACORN</a:t>
            </a:r>
            <a:r>
              <a:rPr lang="en-GB" sz="2000" dirty="0" smtClean="0"/>
              <a:t> </a:t>
            </a:r>
            <a:r>
              <a:rPr lang="en-GB" sz="2000" dirty="0"/>
              <a:t>(A Classification Of Residential </a:t>
            </a:r>
            <a:r>
              <a:rPr lang="en-GB" sz="2000" dirty="0" smtClean="0"/>
              <a:t>Neighbourhoods) is a system that segments </a:t>
            </a:r>
            <a:r>
              <a:rPr lang="en-GB" sz="2000" dirty="0"/>
              <a:t>markets according to </a:t>
            </a:r>
            <a:r>
              <a:rPr lang="en-GB" sz="2000" dirty="0" smtClean="0"/>
              <a:t>a wide variety of types </a:t>
            </a:r>
            <a:r>
              <a:rPr lang="en-GB" sz="2000" dirty="0"/>
              <a:t>of households and the characteristics of the families that live in </a:t>
            </a:r>
            <a:r>
              <a:rPr lang="en-GB" sz="2000" dirty="0" smtClean="0"/>
              <a:t>them. It can be done by post code and better informs businesses on where to set up and where to target certain marketing activities to be most cost effective</a:t>
            </a:r>
            <a:r>
              <a:rPr lang="en-GB" sz="2000" dirty="0" smtClean="0"/>
              <a:t>. Also think about social class.</a:t>
            </a:r>
            <a:endParaRPr lang="en-GB" sz="2000" dirty="0"/>
          </a:p>
        </p:txBody>
      </p:sp>
      <p:sp>
        <p:nvSpPr>
          <p:cNvPr id="5" name="Slide Number Placeholder 4"/>
          <p:cNvSpPr>
            <a:spLocks noGrp="1"/>
          </p:cNvSpPr>
          <p:nvPr>
            <p:ph type="sldNum" sz="quarter" idx="12"/>
          </p:nvPr>
        </p:nvSpPr>
        <p:spPr/>
        <p:txBody>
          <a:bodyPr/>
          <a:lstStyle/>
          <a:p>
            <a:fld id="{3CE47246-2CC8-4C53-9EA3-1413DD9598CD}" type="slidenum">
              <a:rPr lang="en-GB" smtClean="0"/>
              <a:pPr/>
              <a:t>6</a:t>
            </a:fld>
            <a:endParaRPr lang="en-GB"/>
          </a:p>
        </p:txBody>
      </p:sp>
    </p:spTree>
    <p:extLst>
      <p:ext uri="{BB962C8B-B14F-4D97-AF65-F5344CB8AC3E}">
        <p14:creationId xmlns:p14="http://schemas.microsoft.com/office/powerpoint/2010/main" xmlns="" val="4198708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process of </a:t>
            </a:r>
            <a:r>
              <a:rPr lang="en-GB" dirty="0" smtClean="0"/>
              <a:t>segmentation</a:t>
            </a:r>
            <a:br>
              <a:rPr lang="en-GB" dirty="0" smtClean="0"/>
            </a:br>
            <a:endParaRPr lang="en-GB" dirty="0"/>
          </a:p>
        </p:txBody>
      </p:sp>
      <p:sp>
        <p:nvSpPr>
          <p:cNvPr id="3" name="Content Placeholder 2"/>
          <p:cNvSpPr>
            <a:spLocks noGrp="1"/>
          </p:cNvSpPr>
          <p:nvPr>
            <p:ph idx="1"/>
          </p:nvPr>
        </p:nvSpPr>
        <p:spPr>
          <a:xfrm>
            <a:off x="467544" y="1700808"/>
            <a:ext cx="8229600" cy="4320480"/>
          </a:xfrm>
        </p:spPr>
        <p:txBody>
          <a:bodyPr>
            <a:noAutofit/>
          </a:bodyPr>
          <a:lstStyle/>
          <a:p>
            <a:pPr marL="0" indent="0">
              <a:spcBef>
                <a:spcPts val="0"/>
              </a:spcBef>
              <a:spcAft>
                <a:spcPts val="600"/>
              </a:spcAft>
              <a:buNone/>
            </a:pPr>
            <a:r>
              <a:rPr lang="en-GB" sz="2000" b="1" dirty="0"/>
              <a:t>Behavioural segmentation </a:t>
            </a:r>
            <a:endParaRPr lang="en-GB" sz="2000" b="1" dirty="0" smtClean="0"/>
          </a:p>
          <a:p>
            <a:pPr marL="0" indent="0">
              <a:spcBef>
                <a:spcPts val="0"/>
              </a:spcBef>
              <a:spcAft>
                <a:spcPts val="600"/>
              </a:spcAft>
              <a:buNone/>
            </a:pPr>
            <a:r>
              <a:rPr lang="en-GB" sz="1800" dirty="0" smtClean="0"/>
              <a:t>Consumers can be divided into </a:t>
            </a:r>
            <a:r>
              <a:rPr lang="en-GB" sz="1800" dirty="0"/>
              <a:t>groups based on the way they respond to, use or know of a product</a:t>
            </a:r>
            <a:r>
              <a:rPr lang="en-GB" sz="1800" dirty="0" smtClean="0"/>
              <a:t>. These may include:</a:t>
            </a:r>
            <a:endParaRPr lang="en-GB" sz="1800" dirty="0"/>
          </a:p>
          <a:p>
            <a:pPr lvl="0" algn="just">
              <a:spcBef>
                <a:spcPts val="0"/>
              </a:spcBef>
              <a:spcAft>
                <a:spcPts val="600"/>
              </a:spcAft>
            </a:pPr>
            <a:r>
              <a:rPr lang="en-GB" sz="1800" b="1" dirty="0" smtClean="0"/>
              <a:t>Lifestyle </a:t>
            </a:r>
            <a:r>
              <a:rPr lang="en-GB" sz="1800" dirty="0" smtClean="0"/>
              <a:t>– hobbies, tastes and interests all influence buying behaviour</a:t>
            </a:r>
          </a:p>
          <a:p>
            <a:pPr lvl="0" algn="just">
              <a:spcBef>
                <a:spcPts val="0"/>
              </a:spcBef>
              <a:spcAft>
                <a:spcPts val="600"/>
              </a:spcAft>
            </a:pPr>
            <a:r>
              <a:rPr lang="en-GB" sz="1800" b="1" dirty="0" smtClean="0"/>
              <a:t>Level of brand loyalty </a:t>
            </a:r>
          </a:p>
          <a:p>
            <a:pPr lvl="0" algn="just">
              <a:spcBef>
                <a:spcPts val="0"/>
              </a:spcBef>
              <a:spcAft>
                <a:spcPts val="600"/>
              </a:spcAft>
            </a:pPr>
            <a:r>
              <a:rPr lang="en-GB" sz="1800" b="1" dirty="0" smtClean="0"/>
              <a:t>Benefits sought by consumers </a:t>
            </a:r>
            <a:r>
              <a:rPr lang="en-GB" sz="1800" dirty="0" smtClean="0"/>
              <a:t>– What are the looking for from the product? Why and when do they purchase it?</a:t>
            </a:r>
          </a:p>
          <a:p>
            <a:pPr algn="just">
              <a:spcBef>
                <a:spcPts val="0"/>
              </a:spcBef>
              <a:spcAft>
                <a:spcPts val="600"/>
              </a:spcAft>
            </a:pPr>
            <a:r>
              <a:rPr lang="en-GB" sz="1800" b="1" dirty="0" smtClean="0"/>
              <a:t>Purchase occasion - </a:t>
            </a:r>
            <a:r>
              <a:rPr lang="en-GB" sz="1800" dirty="0"/>
              <a:t>When do people buy the </a:t>
            </a:r>
            <a:r>
              <a:rPr lang="en-GB" sz="1800" dirty="0" smtClean="0"/>
              <a:t>product? </a:t>
            </a:r>
            <a:r>
              <a:rPr lang="en-GB" sz="1800" dirty="0"/>
              <a:t>G</a:t>
            </a:r>
            <a:r>
              <a:rPr lang="en-GB" sz="1800" dirty="0" smtClean="0"/>
              <a:t>reeting </a:t>
            </a:r>
            <a:r>
              <a:rPr lang="en-GB" sz="1800" dirty="0"/>
              <a:t>card firms need to create more reasons to buy cards beyond established </a:t>
            </a:r>
            <a:r>
              <a:rPr lang="en-GB" sz="1800" dirty="0" smtClean="0"/>
              <a:t>holidays </a:t>
            </a:r>
            <a:r>
              <a:rPr lang="en-GB" sz="1800" dirty="0"/>
              <a:t>and </a:t>
            </a:r>
            <a:r>
              <a:rPr lang="en-GB" sz="1800" dirty="0" smtClean="0"/>
              <a:t>Kellogg's </a:t>
            </a:r>
            <a:r>
              <a:rPr lang="en-GB" sz="1800" dirty="0"/>
              <a:t>increased the number of </a:t>
            </a:r>
            <a:r>
              <a:rPr lang="en-GB" sz="1800" dirty="0" smtClean="0"/>
              <a:t>occasions </a:t>
            </a:r>
            <a:r>
              <a:rPr lang="en-GB" sz="1800" dirty="0"/>
              <a:t>consumers are encouraged to use their product with their </a:t>
            </a:r>
            <a:r>
              <a:rPr lang="en-GB" sz="1800" dirty="0" smtClean="0"/>
              <a:t>‘eating </a:t>
            </a:r>
            <a:r>
              <a:rPr lang="en-GB" sz="1800" dirty="0"/>
              <a:t>it twice a </a:t>
            </a:r>
            <a:r>
              <a:rPr lang="en-GB" sz="1800" dirty="0" smtClean="0"/>
              <a:t>day’ diet.</a:t>
            </a:r>
            <a:endParaRPr lang="en-GB" sz="1800" b="1" dirty="0" smtClean="0"/>
          </a:p>
          <a:p>
            <a:pPr lvl="0" algn="just">
              <a:spcBef>
                <a:spcPts val="0"/>
              </a:spcBef>
              <a:spcAft>
                <a:spcPts val="600"/>
              </a:spcAft>
            </a:pPr>
            <a:r>
              <a:rPr lang="en-GB" sz="1800" b="1" dirty="0" smtClean="0"/>
              <a:t>Frequency of usage </a:t>
            </a:r>
            <a:r>
              <a:rPr lang="en-GB" sz="1800" dirty="0" smtClean="0"/>
              <a:t>- Are they ‘</a:t>
            </a:r>
            <a:r>
              <a:rPr lang="en-GB" sz="1800" dirty="0"/>
              <a:t>early adopters</a:t>
            </a:r>
            <a:r>
              <a:rPr lang="en-GB" sz="1800" dirty="0" smtClean="0"/>
              <a:t>’ who are willing to buy the product on release, for example, Apple’s loyal customers or those who queue at midnight when new games or consoles are released. Are the consumers heavy, medium or light users? Used, for example, by cigarette companies or mobile phone operators. </a:t>
            </a:r>
          </a:p>
        </p:txBody>
      </p:sp>
      <p:sp>
        <p:nvSpPr>
          <p:cNvPr id="4" name="Footer Placeholder 3"/>
          <p:cNvSpPr>
            <a:spLocks noGrp="1"/>
          </p:cNvSpPr>
          <p:nvPr>
            <p:ph type="ftr" sz="quarter" idx="11"/>
          </p:nvPr>
        </p:nvSpPr>
        <p:spPr/>
        <p:txBody>
          <a:bodyPr/>
          <a:lstStyle/>
          <a:p>
            <a:r>
              <a:rPr lang="en-GB" smtClean="0"/>
              <a:t>AQA A-level Business © Hodder &amp; Stoughton Limited 2015</a:t>
            </a:r>
            <a:endParaRPr lang="en-GB"/>
          </a:p>
        </p:txBody>
      </p:sp>
      <p:sp>
        <p:nvSpPr>
          <p:cNvPr id="5" name="Slide Number Placeholder 4"/>
          <p:cNvSpPr>
            <a:spLocks noGrp="1"/>
          </p:cNvSpPr>
          <p:nvPr>
            <p:ph type="sldNum" sz="quarter" idx="12"/>
          </p:nvPr>
        </p:nvSpPr>
        <p:spPr/>
        <p:txBody>
          <a:bodyPr/>
          <a:lstStyle/>
          <a:p>
            <a:fld id="{3CE47246-2CC8-4C53-9EA3-1413DD9598CD}" type="slidenum">
              <a:rPr lang="en-GB" smtClean="0"/>
              <a:pPr/>
              <a:t>7</a:t>
            </a:fld>
            <a:endParaRPr lang="en-GB" dirty="0"/>
          </a:p>
        </p:txBody>
      </p:sp>
    </p:spTree>
    <p:extLst>
      <p:ext uri="{BB962C8B-B14F-4D97-AF65-F5344CB8AC3E}">
        <p14:creationId xmlns:p14="http://schemas.microsoft.com/office/powerpoint/2010/main" xmlns="" val="2289176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GB" dirty="0" smtClean="0"/>
              <a:t>What type of segmentation depends upon the business or the product – clothing = gender and age</a:t>
            </a:r>
          </a:p>
          <a:p>
            <a:pPr>
              <a:buNone/>
            </a:pPr>
            <a:endParaRPr lang="en-GB" dirty="0"/>
          </a:p>
          <a:p>
            <a:pPr>
              <a:buNone/>
            </a:pPr>
            <a:r>
              <a:rPr lang="en-GB" dirty="0" smtClean="0"/>
              <a:t>Businesses will identify the market segment or segments relevant to their products and services. Most market segmentation combines different </a:t>
            </a:r>
            <a:r>
              <a:rPr lang="en-GB" dirty="0" err="1" smtClean="0"/>
              <a:t>featues</a:t>
            </a:r>
            <a:r>
              <a:rPr lang="en-GB" dirty="0" smtClean="0"/>
              <a:t>.</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Benefits of market </a:t>
            </a:r>
            <a:r>
              <a:rPr lang="en-GB" dirty="0" smtClean="0"/>
              <a:t>segmentation</a:t>
            </a:r>
            <a:endParaRPr lang="en-GB" dirty="0"/>
          </a:p>
        </p:txBody>
      </p:sp>
      <p:sp>
        <p:nvSpPr>
          <p:cNvPr id="3" name="Content Placeholder 2"/>
          <p:cNvSpPr>
            <a:spLocks noGrp="1"/>
          </p:cNvSpPr>
          <p:nvPr>
            <p:ph idx="1"/>
          </p:nvPr>
        </p:nvSpPr>
        <p:spPr/>
        <p:txBody>
          <a:bodyPr>
            <a:normAutofit fontScale="85000" lnSpcReduction="10000"/>
          </a:bodyPr>
          <a:lstStyle/>
          <a:p>
            <a:pPr lvl="0" algn="just">
              <a:lnSpc>
                <a:spcPct val="110000"/>
              </a:lnSpc>
              <a:spcBef>
                <a:spcPts val="0"/>
              </a:spcBef>
              <a:spcAft>
                <a:spcPts val="1200"/>
              </a:spcAft>
            </a:pPr>
            <a:r>
              <a:rPr lang="en-GB" dirty="0" smtClean="0"/>
              <a:t>Helps to better understand the company’s target market including its characteristics, needs and </a:t>
            </a:r>
            <a:r>
              <a:rPr lang="en-GB" dirty="0" smtClean="0"/>
              <a:t>wants and how to market a product (Newspapers)</a:t>
            </a:r>
            <a:endParaRPr lang="en-GB" dirty="0" smtClean="0"/>
          </a:p>
          <a:p>
            <a:pPr lvl="0" algn="just">
              <a:lnSpc>
                <a:spcPct val="110000"/>
              </a:lnSpc>
              <a:spcBef>
                <a:spcPts val="0"/>
              </a:spcBef>
              <a:spcAft>
                <a:spcPts val="1200"/>
              </a:spcAft>
            </a:pPr>
            <a:r>
              <a:rPr lang="en-GB" dirty="0" smtClean="0"/>
              <a:t>Allows a firm to better design their marketing mix to increase sales and market </a:t>
            </a:r>
            <a:r>
              <a:rPr lang="en-GB" dirty="0" smtClean="0"/>
              <a:t>share (Sky Living)</a:t>
            </a:r>
            <a:endParaRPr lang="en-GB" dirty="0" smtClean="0"/>
          </a:p>
          <a:p>
            <a:pPr lvl="0" algn="just">
              <a:lnSpc>
                <a:spcPct val="110000"/>
              </a:lnSpc>
              <a:spcBef>
                <a:spcPts val="0"/>
              </a:spcBef>
              <a:spcAft>
                <a:spcPts val="1200"/>
              </a:spcAft>
            </a:pPr>
            <a:r>
              <a:rPr lang="en-GB" dirty="0" smtClean="0"/>
              <a:t>Helps them to build a strong brand identity and establish </a:t>
            </a:r>
            <a:r>
              <a:rPr lang="en-GB" dirty="0" smtClean="0"/>
              <a:t>loyalty</a:t>
            </a:r>
            <a:endParaRPr lang="en-GB" dirty="0" smtClean="0"/>
          </a:p>
          <a:p>
            <a:pPr lvl="0" algn="just">
              <a:lnSpc>
                <a:spcPct val="110000"/>
              </a:lnSpc>
              <a:spcBef>
                <a:spcPts val="0"/>
              </a:spcBef>
              <a:spcAft>
                <a:spcPts val="1200"/>
              </a:spcAft>
            </a:pPr>
            <a:r>
              <a:rPr lang="en-GB" dirty="0" smtClean="0"/>
              <a:t>Helps a firm to plan new suitable products to meet their chosen market segments</a:t>
            </a:r>
          </a:p>
        </p:txBody>
      </p:sp>
      <p:sp>
        <p:nvSpPr>
          <p:cNvPr id="4" name="Footer Placeholder 3"/>
          <p:cNvSpPr>
            <a:spLocks noGrp="1"/>
          </p:cNvSpPr>
          <p:nvPr>
            <p:ph type="ftr" sz="quarter" idx="11"/>
          </p:nvPr>
        </p:nvSpPr>
        <p:spPr/>
        <p:txBody>
          <a:bodyPr/>
          <a:lstStyle/>
          <a:p>
            <a:r>
              <a:rPr lang="en-GB" smtClean="0"/>
              <a:t>AQA A-level Business © Hodder &amp; Stoughton Limited 2015</a:t>
            </a:r>
            <a:endParaRPr lang="en-GB"/>
          </a:p>
        </p:txBody>
      </p:sp>
      <p:sp>
        <p:nvSpPr>
          <p:cNvPr id="5" name="Slide Number Placeholder 4"/>
          <p:cNvSpPr>
            <a:spLocks noGrp="1"/>
          </p:cNvSpPr>
          <p:nvPr>
            <p:ph type="sldNum" sz="quarter" idx="12"/>
          </p:nvPr>
        </p:nvSpPr>
        <p:spPr/>
        <p:txBody>
          <a:bodyPr/>
          <a:lstStyle/>
          <a:p>
            <a:fld id="{3CE47246-2CC8-4C53-9EA3-1413DD9598CD}" type="slidenum">
              <a:rPr lang="en-GB" smtClean="0"/>
              <a:pPr/>
              <a:t>9</a:t>
            </a:fld>
            <a:endParaRPr lang="en-GB"/>
          </a:p>
        </p:txBody>
      </p:sp>
    </p:spTree>
    <p:extLst>
      <p:ext uri="{BB962C8B-B14F-4D97-AF65-F5344CB8AC3E}">
        <p14:creationId xmlns:p14="http://schemas.microsoft.com/office/powerpoint/2010/main" xmlns="" val="634056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1957</Words>
  <Application>Microsoft Office PowerPoint</Application>
  <PresentationFormat>On-screen Show (4:3)</PresentationFormat>
  <Paragraphs>163</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3.3 Segmentation, targeting and positioning (STP) </vt:lpstr>
      <vt:lpstr>Learning outcomes</vt:lpstr>
      <vt:lpstr>Starter</vt:lpstr>
      <vt:lpstr>Slide 4</vt:lpstr>
      <vt:lpstr>The process of segmentation</vt:lpstr>
      <vt:lpstr>The process of segmentation</vt:lpstr>
      <vt:lpstr>The process of segmentation </vt:lpstr>
      <vt:lpstr>Slide 8</vt:lpstr>
      <vt:lpstr>Benefits of market segmentation</vt:lpstr>
      <vt:lpstr>Difficulties with market segmentation</vt:lpstr>
      <vt:lpstr>Segmentation activity</vt:lpstr>
      <vt:lpstr>Market targeting</vt:lpstr>
      <vt:lpstr>Influences on choosing a target market and positioning:  Mass and niche marketing</vt:lpstr>
      <vt:lpstr>Niche marketing</vt:lpstr>
      <vt:lpstr>Mass marketing</vt:lpstr>
      <vt:lpstr>Mass marketing</vt:lpstr>
      <vt:lpstr>Influences on choosing  market positioning</vt:lpstr>
      <vt:lpstr>Slide 18</vt:lpstr>
      <vt:lpstr>Slide 19</vt:lpstr>
      <vt:lpstr>Slide 20</vt:lpstr>
      <vt:lpstr>Slide 21</vt:lpstr>
      <vt:lpstr>Exam-style question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 Segmentation, targeting and positioning (STP) </dc:title>
  <dc:creator>user</dc:creator>
  <cp:lastModifiedBy>user</cp:lastModifiedBy>
  <cp:revision>15</cp:revision>
  <dcterms:created xsi:type="dcterms:W3CDTF">2015-11-29T18:37:08Z</dcterms:created>
  <dcterms:modified xsi:type="dcterms:W3CDTF">2015-11-29T20:12:15Z</dcterms:modified>
</cp:coreProperties>
</file>