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9" r:id="rId2"/>
    <p:sldId id="408" r:id="rId3"/>
    <p:sldId id="395" r:id="rId4"/>
    <p:sldId id="351" r:id="rId5"/>
    <p:sldId id="397" r:id="rId6"/>
    <p:sldId id="399" r:id="rId7"/>
    <p:sldId id="413" r:id="rId8"/>
    <p:sldId id="375" r:id="rId9"/>
    <p:sldId id="409" r:id="rId10"/>
    <p:sldId id="414" r:id="rId11"/>
    <p:sldId id="401" r:id="rId12"/>
    <p:sldId id="410" r:id="rId13"/>
    <p:sldId id="412" r:id="rId14"/>
    <p:sldId id="403" r:id="rId15"/>
    <p:sldId id="405" r:id="rId16"/>
    <p:sldId id="411" r:id="rId17"/>
    <p:sldId id="407" r:id="rId18"/>
    <p:sldId id="327" r:id="rId19"/>
  </p:sldIdLst>
  <p:sldSz cx="9144000" cy="6858000" type="screen4x3"/>
  <p:notesSz cx="6797675" cy="9928225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4624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282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4624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9138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6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0236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462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560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3725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4624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1.3 Putting a business idea into practice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1.3.4 Sources of business finance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ckstarter.com/projects/getpebble/pebble-e-paper-watch-for-iphone-and-androi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small business finance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504D"/>
                </a:solidFill>
              </a:rPr>
              <a:t>Venture </a:t>
            </a:r>
            <a:r>
              <a:rPr lang="en-GB" sz="4400" b="1" dirty="0">
                <a:solidFill>
                  <a:srgbClr val="C0504D"/>
                </a:solidFill>
              </a:rPr>
              <a:t>capital</a:t>
            </a:r>
          </a:p>
          <a:p>
            <a:r>
              <a:rPr lang="en-GB" sz="4400" dirty="0"/>
              <a:t>A combination of share capital and loan capital, provided by an investor willing to take a chance on the success of a small to medium-sized business.</a:t>
            </a:r>
          </a:p>
        </p:txBody>
      </p:sp>
    </p:spTree>
    <p:extLst>
      <p:ext uri="{BB962C8B-B14F-4D97-AF65-F5344CB8AC3E}">
        <p14:creationId xmlns:p14="http://schemas.microsoft.com/office/powerpoint/2010/main" xmlns="" val="5147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Long-term finance 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100" b="1" dirty="0">
                <a:solidFill>
                  <a:srgbClr val="C0504D"/>
                </a:solidFill>
              </a:rPr>
              <a:t>Personal savings: </a:t>
            </a:r>
            <a:r>
              <a:rPr lang="en-GB" sz="2100" dirty="0"/>
              <a:t>Business owners often use their own savings to show outside investors they are willing to take a risk with the new venture.</a:t>
            </a:r>
          </a:p>
          <a:p>
            <a:pPr lvl="0"/>
            <a:r>
              <a:rPr lang="en-GB" sz="2100" b="1" dirty="0">
                <a:solidFill>
                  <a:srgbClr val="C0504D"/>
                </a:solidFill>
              </a:rPr>
              <a:t>Retained profit: </a:t>
            </a:r>
            <a:r>
              <a:rPr lang="en-GB" sz="2100" dirty="0"/>
              <a:t>This is the profit that the business keeps aside</a:t>
            </a:r>
          </a:p>
          <a:p>
            <a:pPr lvl="0"/>
            <a:r>
              <a:rPr lang="en-GB" sz="2100" dirty="0"/>
              <a:t>A benefit of retained profit is that there are no extra costs to financing the business, such as interest charges.</a:t>
            </a:r>
          </a:p>
          <a:p>
            <a:pPr lvl="0"/>
            <a:r>
              <a:rPr lang="en-GB" sz="2100" dirty="0"/>
              <a:t>A problem with retained profit is that it is unavailable to new businesses.</a:t>
            </a:r>
          </a:p>
          <a:p>
            <a:pPr lvl="0"/>
            <a:r>
              <a:rPr lang="en-GB" sz="2100" b="1" dirty="0">
                <a:solidFill>
                  <a:srgbClr val="C0504D"/>
                </a:solidFill>
              </a:rPr>
              <a:t>Venture capital: </a:t>
            </a:r>
            <a:r>
              <a:rPr lang="en-GB" sz="2100" dirty="0"/>
              <a:t>This is where another business or individual will provide finance in a risky business in exchange for shares in the business and profits.</a:t>
            </a:r>
          </a:p>
          <a:p>
            <a:pPr lvl="0"/>
            <a:r>
              <a:rPr lang="en-GB" sz="2100" dirty="0"/>
              <a:t>A benefit of venture capital is it is more likely to be granted to new businesses.</a:t>
            </a:r>
          </a:p>
          <a:p>
            <a:r>
              <a:rPr lang="en-GB" sz="2100" dirty="0"/>
              <a:t>A drawback is the business must share in its ownership and/or profits.</a:t>
            </a:r>
          </a:p>
        </p:txBody>
      </p:sp>
    </p:spTree>
    <p:extLst>
      <p:ext uri="{BB962C8B-B14F-4D97-AF65-F5344CB8AC3E}">
        <p14:creationId xmlns:p14="http://schemas.microsoft.com/office/powerpoint/2010/main" xmlns="" val="339907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000" b="1" dirty="0">
                <a:solidFill>
                  <a:srgbClr val="C0504D"/>
                </a:solidFill>
              </a:rPr>
              <a:t>Share capital</a:t>
            </a:r>
          </a:p>
          <a:p>
            <a:pPr lvl="0"/>
            <a:r>
              <a:rPr lang="en-GB" sz="4000" dirty="0"/>
              <a:t>Raising finance by selling part-ownership in the business. Shareholders have the right to question the directors and to receive part of the yearly profits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5147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000" b="1" dirty="0" smtClean="0">
                <a:solidFill>
                  <a:srgbClr val="C0504D"/>
                </a:solidFill>
              </a:rPr>
              <a:t>Dividends</a:t>
            </a:r>
            <a:endParaRPr lang="en-GB" sz="4000" b="1" dirty="0">
              <a:solidFill>
                <a:srgbClr val="C0504D"/>
              </a:solidFill>
            </a:endParaRPr>
          </a:p>
          <a:p>
            <a:pPr lvl="0"/>
            <a:r>
              <a:rPr lang="en-GB" sz="4000" dirty="0"/>
              <a:t>Payments made to shareholders from the company’s yearly profits. The directors of the company decide how large a dividend payment to make; in a bad year, they can decide on zero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Long-term finance: Share capital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Shares are an individual part of a business.</a:t>
            </a:r>
          </a:p>
          <a:p>
            <a:pPr lvl="0"/>
            <a:r>
              <a:rPr lang="en-GB" sz="2200" dirty="0"/>
              <a:t>Ordinary shares give a buyer part ownership of a business, along with voting rights at the annual general meeting, and a share of the business profits, called a dividend.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 </a:t>
            </a:r>
            <a:r>
              <a:rPr lang="en-GB" sz="2200" dirty="0"/>
              <a:t>If a business is made up of 100 shares and an investor owns </a:t>
            </a:r>
            <a:br>
              <a:rPr lang="en-GB" sz="2200" dirty="0"/>
            </a:br>
            <a:r>
              <a:rPr lang="en-GB" sz="2200" dirty="0"/>
              <a:t>10 shares, they own 10% of the business. If the business makes £200 profit and all of this amount is paid as dividends, then 10 shares would attract 10% of the profits, i.e. £20.</a:t>
            </a:r>
          </a:p>
          <a:p>
            <a:pPr lvl="0"/>
            <a:r>
              <a:rPr lang="en-GB" sz="2200" dirty="0"/>
              <a:t>A benefit of share capital is once shares have been bought they can only be sold to someone else. The business cannot be forced to give money back.</a:t>
            </a:r>
          </a:p>
          <a:p>
            <a:r>
              <a:rPr lang="en-GB" sz="2200" dirty="0"/>
              <a:t>A drawback is that the owner loses some control over the business depending on how many shares are owned by shareholders.</a:t>
            </a:r>
          </a:p>
        </p:txBody>
      </p:sp>
    </p:spTree>
    <p:extLst>
      <p:ext uri="{BB962C8B-B14F-4D97-AF65-F5344CB8AC3E}">
        <p14:creationId xmlns:p14="http://schemas.microsoft.com/office/powerpoint/2010/main" xmlns="" val="226629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Long-term finance: Loans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Loans are money borrowed, usually from a bank, over a set period of time with the business paying part of the loan, plus interest, every month.</a:t>
            </a:r>
          </a:p>
          <a:p>
            <a:pPr lvl="0"/>
            <a:r>
              <a:rPr lang="en-GB" dirty="0"/>
              <a:t>Interest and any repayment of the amount borrowed must be paid back on time or the whole loan might have to be repaid.</a:t>
            </a:r>
          </a:p>
          <a:p>
            <a:pPr lvl="0"/>
            <a:r>
              <a:rPr lang="en-GB" dirty="0"/>
              <a:t>Business loans are normally secured on assets such as buildings or machinery.</a:t>
            </a:r>
          </a:p>
          <a:p>
            <a:r>
              <a:rPr lang="en-GB" dirty="0"/>
              <a:t>Interest can be a fixed amount or vary.</a:t>
            </a:r>
          </a:p>
        </p:txBody>
      </p:sp>
    </p:spTree>
    <p:extLst>
      <p:ext uri="{BB962C8B-B14F-4D97-AF65-F5344CB8AC3E}">
        <p14:creationId xmlns:p14="http://schemas.microsoft.com/office/powerpoint/2010/main" xmlns="" val="125806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800" b="1" dirty="0">
                <a:solidFill>
                  <a:srgbClr val="C0504D"/>
                </a:solidFill>
              </a:rPr>
              <a:t>Crowdfunding</a:t>
            </a:r>
          </a:p>
          <a:p>
            <a:pPr lvl="0"/>
            <a:r>
              <a:rPr lang="en-GB" sz="4800" dirty="0"/>
              <a:t>Raising capital online from many small investors (but not through the stock market</a:t>
            </a:r>
            <a:r>
              <a:rPr lang="en-GB" sz="4800" dirty="0" smtClean="0"/>
              <a:t>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Long-term finance: Crowdfunding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6870214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Crowdfunding means raising money to finance a business from small investors paying for a small share of the venture.</a:t>
            </a:r>
          </a:p>
          <a:p>
            <a:pPr lvl="0"/>
            <a:r>
              <a:rPr lang="en-GB" dirty="0"/>
              <a:t>Crowdfunding often takes place via the internet. </a:t>
            </a:r>
          </a:p>
          <a:p>
            <a:pPr lvl="0"/>
            <a:r>
              <a:rPr lang="en-GB" dirty="0"/>
              <a:t>A benefit of crowdfunding is that it allows entrepreneurs who cannot finance an idea conventionally to start a business.</a:t>
            </a:r>
          </a:p>
          <a:p>
            <a:r>
              <a:rPr lang="en-GB" dirty="0"/>
              <a:t>A drawback is that two out of three ideas do not achieve the investment required.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137529" y="2960503"/>
            <a:ext cx="162057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Kickstarter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5933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A farmer needs to pay suppliers £500 for seeds which he can repay when he sells his crop two months later. Which source of finance would be the most suitable? Explain.</a:t>
            </a:r>
          </a:p>
          <a:p>
            <a:pPr lvl="0"/>
            <a:r>
              <a:rPr lang="en-GB" dirty="0"/>
              <a:t>Give a benefit of shares as a source of finance.</a:t>
            </a:r>
          </a:p>
          <a:p>
            <a:pPr lvl="0"/>
            <a:r>
              <a:rPr lang="en-GB" dirty="0"/>
              <a:t>What is crowdfunding?</a:t>
            </a:r>
          </a:p>
          <a:p>
            <a:r>
              <a:rPr lang="en-GB" dirty="0"/>
              <a:t>Why might a new business be unable to get trade credit?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small business finance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key questions when raising finance</a:t>
            </a:r>
          </a:p>
          <a:p>
            <a:pPr lvl="0"/>
            <a:r>
              <a:rPr lang="en-GB" dirty="0"/>
              <a:t>Sources of long-term finance</a:t>
            </a:r>
          </a:p>
          <a:p>
            <a:r>
              <a:rPr lang="en-GB" dirty="0"/>
              <a:t>Sources of short-term finance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C0504D"/>
                </a:solidFill>
              </a:rPr>
              <a:t>Trade </a:t>
            </a:r>
            <a:r>
              <a:rPr lang="en-GB" sz="2400" b="1" dirty="0">
                <a:solidFill>
                  <a:srgbClr val="C0504D"/>
                </a:solidFill>
              </a:rPr>
              <a:t>capital</a:t>
            </a:r>
          </a:p>
          <a:p>
            <a:pPr lvl="0"/>
            <a:r>
              <a:rPr lang="en-GB" sz="2400" dirty="0"/>
              <a:t>When a supplier provides goods but is willing to wait to be paid – for perhaps up to three months. This helps with cash flow.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Venture capital</a:t>
            </a:r>
          </a:p>
          <a:p>
            <a:r>
              <a:rPr lang="en-GB" sz="2400" dirty="0"/>
              <a:t>A combination of share capital and loan capital, provided by an investor willing to take a chance on the success of a small to medium-sized business.</a:t>
            </a:r>
          </a:p>
        </p:txBody>
      </p:sp>
    </p:spTree>
    <p:extLst>
      <p:ext uri="{BB962C8B-B14F-4D97-AF65-F5344CB8AC3E}">
        <p14:creationId xmlns:p14="http://schemas.microsoft.com/office/powerpoint/2010/main" xmlns="" val="5147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key questions when raising finance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dirty="0"/>
              <a:t>Finance is the money a business needs to start, run or expand.</a:t>
            </a:r>
          </a:p>
          <a:p>
            <a:pPr marL="0" lvl="0" indent="0">
              <a:buNone/>
            </a:pPr>
            <a:r>
              <a:rPr lang="en-GB" sz="2600" dirty="0"/>
              <a:t>A source of finance is the type of finance that can be used by a business after asking: </a:t>
            </a:r>
          </a:p>
          <a:p>
            <a:pPr lvl="0"/>
            <a:r>
              <a:rPr lang="en-GB" sz="2600" dirty="0"/>
              <a:t>How secure is the source? For example, an overdraft can be asked to be repaid by a bank at any time though a loan cannot.</a:t>
            </a:r>
          </a:p>
          <a:p>
            <a:pPr lvl="0"/>
            <a:r>
              <a:rPr lang="en-GB" sz="2600" dirty="0"/>
              <a:t>How expensive is the source? For example, loans attract interest with the rate rising the riskier the loan is.</a:t>
            </a:r>
          </a:p>
          <a:p>
            <a:r>
              <a:rPr lang="en-GB" sz="2600" dirty="0"/>
              <a:t>Is enough money being raised? For example, predicting cash flow is difficult and often requires more finance.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Long-term finance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dirty="0"/>
              <a:t>Long-term finance can be used for the following:</a:t>
            </a:r>
          </a:p>
          <a:p>
            <a:pPr lvl="0"/>
            <a:r>
              <a:rPr lang="en-GB" sz="2600" dirty="0"/>
              <a:t>Provide start-up capital for a business.</a:t>
            </a:r>
          </a:p>
          <a:p>
            <a:pPr lvl="0"/>
            <a:r>
              <a:rPr lang="en-GB" sz="2600" dirty="0"/>
              <a:t>Finance the purchase of assets with a long life, e.g. property purchases.</a:t>
            </a:r>
          </a:p>
          <a:p>
            <a:r>
              <a:rPr lang="en-GB" sz="2600" dirty="0"/>
              <a:t>Expand the business such as increasing the size of a factory.</a:t>
            </a:r>
          </a:p>
        </p:txBody>
      </p:sp>
    </p:spTree>
    <p:extLst>
      <p:ext uri="{BB962C8B-B14F-4D97-AF65-F5344CB8AC3E}">
        <p14:creationId xmlns:p14="http://schemas.microsoft.com/office/powerpoint/2010/main" xmlns="" val="173438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Short-term finance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dirty="0"/>
              <a:t>Short-term finance can be used for the following:</a:t>
            </a:r>
          </a:p>
          <a:p>
            <a:pPr lvl="0"/>
            <a:r>
              <a:rPr lang="en-GB" sz="2600" dirty="0"/>
              <a:t>Survive periods of poor cash flow – such as for ice cream vendors when sales are lower in the winter </a:t>
            </a:r>
          </a:p>
          <a:p>
            <a:pPr lvl="0"/>
            <a:r>
              <a:rPr lang="en-GB" sz="2600" dirty="0"/>
              <a:t>Bridge the gap between customer payments being received having to pay costs.</a:t>
            </a:r>
          </a:p>
          <a:p>
            <a:r>
              <a:rPr lang="en-GB" sz="2600" dirty="0"/>
              <a:t>Provide cash for increased demand for products and money required to buy raw materials.</a:t>
            </a:r>
          </a:p>
        </p:txBody>
      </p:sp>
    </p:spTree>
    <p:extLst>
      <p:ext uri="{BB962C8B-B14F-4D97-AF65-F5344CB8AC3E}">
        <p14:creationId xmlns:p14="http://schemas.microsoft.com/office/powerpoint/2010/main" xmlns="" val="573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800" b="1" dirty="0" smtClean="0">
                <a:solidFill>
                  <a:srgbClr val="C0504D"/>
                </a:solidFill>
              </a:rPr>
              <a:t>Trade </a:t>
            </a:r>
            <a:r>
              <a:rPr lang="en-GB" sz="4800" b="1" dirty="0">
                <a:solidFill>
                  <a:srgbClr val="C0504D"/>
                </a:solidFill>
              </a:rPr>
              <a:t>capital</a:t>
            </a:r>
          </a:p>
          <a:p>
            <a:pPr lvl="0"/>
            <a:r>
              <a:rPr lang="en-GB" sz="4800" dirty="0"/>
              <a:t>When a supplier provides goods but is willing to wait to be paid – for perhaps up to three months. This helps with cash flow</a:t>
            </a:r>
            <a:r>
              <a:rPr lang="en-GB" sz="4800" dirty="0" smtClean="0"/>
              <a:t>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xmlns="" val="5147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Short-term finance 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5" cy="4702804"/>
          </a:xfrm>
        </p:spPr>
        <p:txBody>
          <a:bodyPr/>
          <a:lstStyle/>
          <a:p>
            <a:pPr lvl="0"/>
            <a:r>
              <a:rPr lang="en-GB" sz="2000" b="1" dirty="0">
                <a:solidFill>
                  <a:srgbClr val="C0504D"/>
                </a:solidFill>
              </a:rPr>
              <a:t>Bank overdrafts: </a:t>
            </a:r>
            <a:r>
              <a:rPr lang="en-GB" sz="2000" dirty="0"/>
              <a:t>A bank grants the business the </a:t>
            </a:r>
            <a:br>
              <a:rPr lang="en-GB" sz="2000" dirty="0"/>
            </a:br>
            <a:r>
              <a:rPr lang="en-GB" sz="2000" dirty="0"/>
              <a:t>ability to take more money from its bank account </a:t>
            </a:r>
            <a:br>
              <a:rPr lang="en-GB" sz="2000" dirty="0"/>
            </a:br>
            <a:r>
              <a:rPr lang="en-GB" sz="2000" dirty="0"/>
              <a:t>than it has in return for charging a fee and interest </a:t>
            </a:r>
            <a:br>
              <a:rPr lang="en-GB" sz="2000" dirty="0"/>
            </a:br>
            <a:r>
              <a:rPr lang="en-GB" sz="2000" dirty="0"/>
              <a:t>until it is repaid.</a:t>
            </a:r>
          </a:p>
          <a:p>
            <a:pPr lvl="0"/>
            <a:r>
              <a:rPr lang="en-GB" sz="2000" dirty="0"/>
              <a:t>A benefit of an overdraft is that it is flexible. </a:t>
            </a:r>
            <a:br>
              <a:rPr lang="en-GB" sz="2000" dirty="0"/>
            </a:br>
            <a:r>
              <a:rPr lang="en-GB" sz="2000" dirty="0"/>
              <a:t>No payments are required on a regular basis and the business can pay the </a:t>
            </a:r>
            <a:br>
              <a:rPr lang="en-GB" sz="2000" dirty="0"/>
            </a:br>
            <a:r>
              <a:rPr lang="en-GB" sz="2000" dirty="0"/>
              <a:t>overdraft back partially or in full when there are enough funds.</a:t>
            </a:r>
          </a:p>
          <a:p>
            <a:pPr lvl="0"/>
            <a:r>
              <a:rPr lang="en-GB" sz="2000" dirty="0"/>
              <a:t>A drawback is the bank can demand payment in full within 24 hours.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Trade credit:</a:t>
            </a:r>
            <a:r>
              <a:rPr lang="en-GB" sz="2000" dirty="0"/>
              <a:t> Where a supplier provides goods to a business and allows time for payment, e.g. 30 days.</a:t>
            </a:r>
          </a:p>
          <a:p>
            <a:pPr lvl="0"/>
            <a:r>
              <a:rPr lang="en-GB" sz="2000" dirty="0"/>
              <a:t>A benefit of trade credit is that it helps the business with cash flow, i.e. payment to suppliers can be made once the business has been paid for products.</a:t>
            </a:r>
          </a:p>
          <a:p>
            <a:r>
              <a:rPr lang="en-GB" sz="2000" dirty="0"/>
              <a:t>A drawback is that small businesses often struggle to get credit.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56356" y="917675"/>
            <a:ext cx="2987644" cy="202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 smtClean="0">
                <a:solidFill>
                  <a:srgbClr val="C0504D"/>
                </a:solidFill>
              </a:rPr>
              <a:t>Retained </a:t>
            </a:r>
            <a:r>
              <a:rPr lang="en-GB" sz="4400" b="1" dirty="0">
                <a:solidFill>
                  <a:srgbClr val="C0504D"/>
                </a:solidFill>
              </a:rPr>
              <a:t>profit</a:t>
            </a:r>
          </a:p>
          <a:p>
            <a:pPr lvl="0"/>
            <a:r>
              <a:rPr lang="en-GB" sz="4400" dirty="0"/>
              <a:t>Profit kept within the business (not paid out in dividends); this is the best source of finance for expansion.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6087</TotalTime>
  <Words>933</Words>
  <Application>Microsoft Office PowerPoint</Application>
  <PresentationFormat>On-screen Show (4:3)</PresentationFormat>
  <Paragraphs>101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Sources of small business finance</vt:lpstr>
      <vt:lpstr>Sources of small business finance</vt:lpstr>
      <vt:lpstr>Key words (2)</vt:lpstr>
      <vt:lpstr>The key questions when raising finance</vt:lpstr>
      <vt:lpstr>Long-term finance</vt:lpstr>
      <vt:lpstr>Short-term finance</vt:lpstr>
      <vt:lpstr>Key words </vt:lpstr>
      <vt:lpstr>Short-term finance sources</vt:lpstr>
      <vt:lpstr>Key words</vt:lpstr>
      <vt:lpstr>Key words</vt:lpstr>
      <vt:lpstr>Long-term finance sources</vt:lpstr>
      <vt:lpstr>Key words</vt:lpstr>
      <vt:lpstr>Key words</vt:lpstr>
      <vt:lpstr>Long-term finance: Share capital</vt:lpstr>
      <vt:lpstr>Long-term finance: Loans</vt:lpstr>
      <vt:lpstr>Key words </vt:lpstr>
      <vt:lpstr>Long-term finance: Crowdfunding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479</cp:revision>
  <dcterms:created xsi:type="dcterms:W3CDTF">2012-02-07T12:53:50Z</dcterms:created>
  <dcterms:modified xsi:type="dcterms:W3CDTF">2019-01-26T17:42:12Z</dcterms:modified>
</cp:coreProperties>
</file>