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9" r:id="rId2"/>
    <p:sldId id="458" r:id="rId3"/>
    <p:sldId id="329" r:id="rId4"/>
    <p:sldId id="425" r:id="rId5"/>
    <p:sldId id="375" r:id="rId6"/>
    <p:sldId id="449" r:id="rId7"/>
    <p:sldId id="451" r:id="rId8"/>
    <p:sldId id="453" r:id="rId9"/>
    <p:sldId id="455" r:id="rId10"/>
    <p:sldId id="441" r:id="rId11"/>
    <p:sldId id="457" r:id="rId12"/>
    <p:sldId id="327" r:id="rId13"/>
  </p:sldIdLst>
  <p:sldSz cx="9144000" cy="6858000" type="screen4x3"/>
  <p:notesSz cx="6797675" cy="9928225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207" autoAdjust="0"/>
  </p:normalViewPr>
  <p:slideViewPr>
    <p:cSldViewPr snapToGrid="0" snapToObjects="1"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25/04/2019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25/04/2019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9960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4679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6375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732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7842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4364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2339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025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1.5 Understanding external influences on business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1.5.1 Business stakeholders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dirty="0"/>
              <a:t>How stakeholders affect business activity</a:t>
            </a:r>
            <a:endParaRPr lang="en-GB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300" dirty="0"/>
              <a:t>Stakeholders can have an impact on businesses, particularly large companies.</a:t>
            </a:r>
          </a:p>
          <a:p>
            <a:pPr lvl="0"/>
            <a:r>
              <a:rPr lang="en-GB" sz="2300" b="1" dirty="0">
                <a:solidFill>
                  <a:srgbClr val="C0504D"/>
                </a:solidFill>
              </a:rPr>
              <a:t>Example: </a:t>
            </a:r>
            <a:r>
              <a:rPr lang="en-GB" sz="2300" dirty="0"/>
              <a:t>Unilever, the owners of the tea brand PG Tips, were forced to stop testing its teas on animals due to local pressure groups. </a:t>
            </a:r>
          </a:p>
          <a:p>
            <a:pPr lvl="0"/>
            <a:r>
              <a:rPr lang="en-GB" sz="2300" dirty="0"/>
              <a:t>On other occasions one stakeholder can have a negative impact on many businesses.</a:t>
            </a:r>
          </a:p>
          <a:p>
            <a:pPr lvl="0"/>
            <a:r>
              <a:rPr lang="en-GB" sz="2300" b="1" dirty="0">
                <a:solidFill>
                  <a:srgbClr val="C0504D"/>
                </a:solidFill>
              </a:rPr>
              <a:t>Example: </a:t>
            </a:r>
            <a:r>
              <a:rPr lang="en-GB" sz="2300" dirty="0"/>
              <a:t>The Southern rail train drivers strike in 2017 meant many businesses in London were affected as workers could not get to work.</a:t>
            </a:r>
          </a:p>
          <a:p>
            <a:r>
              <a:rPr lang="en-GB" sz="2300" dirty="0"/>
              <a:t>Stakeholders can have such an effect on big businesses that they often have staff devoted to communicating and consulting with them to avoid problems.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3154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dirty="0"/>
              <a:t>Conflict between stakeholder groups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500" dirty="0"/>
              <a:t>As different stakeholders have different objectives, particularly in large businesses, there can be conflict between them.</a:t>
            </a:r>
          </a:p>
          <a:p>
            <a:pPr lvl="0"/>
            <a:r>
              <a:rPr lang="en-GB" sz="2500" b="1" dirty="0">
                <a:solidFill>
                  <a:srgbClr val="C0504D"/>
                </a:solidFill>
              </a:rPr>
              <a:t>Example: </a:t>
            </a:r>
            <a:r>
              <a:rPr lang="en-GB" sz="2500" dirty="0"/>
              <a:t>Tesco shareholders will have been pleased that the supermarket decided to reduce the amount it paid to farmers for milk in 2014. This potentially mean more profits for shareholders.</a:t>
            </a:r>
          </a:p>
          <a:p>
            <a:pPr lvl="0"/>
            <a:r>
              <a:rPr lang="en-GB" sz="2500" dirty="0"/>
              <a:t>However, the farmer suppliers were not pleased as it meant that some farmers could not make any money from the priced for milk offered by Tesco.</a:t>
            </a:r>
          </a:p>
          <a:p>
            <a:r>
              <a:rPr lang="en-GB" sz="2500" dirty="0"/>
              <a:t>Managing these conflicts and the different needs of stakeholders is important to create a successful business.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038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119592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Give an example of a pressure group.</a:t>
            </a:r>
          </a:p>
          <a:p>
            <a:pPr lvl="0"/>
            <a:r>
              <a:rPr lang="en-GB" dirty="0"/>
              <a:t>What is a stakeholder in a business?</a:t>
            </a:r>
          </a:p>
          <a:p>
            <a:pPr lvl="0"/>
            <a:r>
              <a:rPr lang="en-GB" dirty="0"/>
              <a:t>Why might the government be classed as a stakeholder in a business?</a:t>
            </a:r>
          </a:p>
          <a:p>
            <a:pPr lvl="0"/>
            <a:r>
              <a:rPr lang="en-GB" dirty="0"/>
              <a:t>In what type of business are shareholders the most important stakeholders?</a:t>
            </a:r>
          </a:p>
          <a:p>
            <a:r>
              <a:rPr lang="en-GB" dirty="0"/>
              <a:t>Give an example of stakeholders impacting on </a:t>
            </a:r>
            <a:r>
              <a:rPr lang="en-GB"/>
              <a:t>a business.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stakeholders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What a stakeholder is</a:t>
            </a:r>
          </a:p>
          <a:p>
            <a:pPr lvl="0"/>
            <a:r>
              <a:rPr lang="en-GB" dirty="0"/>
              <a:t>Stakeholders and their objectives</a:t>
            </a:r>
          </a:p>
          <a:p>
            <a:pPr lvl="0"/>
            <a:r>
              <a:rPr lang="en-GB" dirty="0"/>
              <a:t>Small business stakeholders</a:t>
            </a:r>
          </a:p>
          <a:p>
            <a:pPr lvl="0"/>
            <a:r>
              <a:rPr lang="en-GB" dirty="0"/>
              <a:t>Whether shareholders are the most important stakeholders</a:t>
            </a:r>
          </a:p>
          <a:p>
            <a:pPr lvl="0"/>
            <a:r>
              <a:rPr lang="en-GB" dirty="0"/>
              <a:t>How stakeholders are affected by business activity</a:t>
            </a:r>
          </a:p>
          <a:p>
            <a:pPr lvl="0"/>
            <a:r>
              <a:rPr lang="en-GB" dirty="0"/>
              <a:t>How stakeholders can affect business activity</a:t>
            </a:r>
          </a:p>
          <a:p>
            <a:r>
              <a:rPr lang="en-GB" dirty="0"/>
              <a:t>Possible conflict between stakeholder groups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657866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Stakeholders</a:t>
            </a:r>
          </a:p>
          <a:p>
            <a:pPr lvl="0"/>
            <a:r>
              <a:rPr lang="en-GB" dirty="0"/>
              <a:t>All those groups with an interest in the success or failure of a business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Pressure groups</a:t>
            </a:r>
          </a:p>
          <a:p>
            <a:r>
              <a:rPr lang="en-GB" dirty="0"/>
              <a:t>Organisations formed to put forward a particular viewpoint, such as promoting organic farming</a:t>
            </a:r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is a stakeholder?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6290791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Stakeholders are all those groups with an interest in the success or failure of a business.</a:t>
            </a:r>
          </a:p>
          <a:p>
            <a:r>
              <a:rPr lang="en-GB" dirty="0"/>
              <a:t>Stakeholders may want different things from a business.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495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4968985" cy="4823532"/>
          </a:xfrm>
        </p:spPr>
        <p:txBody>
          <a:bodyPr/>
          <a:lstStyle/>
          <a:p>
            <a:pPr lvl="0"/>
            <a:r>
              <a:rPr lang="en-GB" sz="2400" dirty="0"/>
              <a:t>Owners/shareholders</a:t>
            </a:r>
          </a:p>
          <a:p>
            <a:pPr lvl="0"/>
            <a:r>
              <a:rPr lang="en-GB" sz="2400" dirty="0"/>
              <a:t>Staff/managers</a:t>
            </a:r>
          </a:p>
          <a:p>
            <a:pPr lvl="0"/>
            <a:r>
              <a:rPr lang="en-GB" sz="2400" dirty="0" smtClean="0"/>
              <a:t>Customers</a:t>
            </a:r>
          </a:p>
          <a:p>
            <a:pPr lvl="0"/>
            <a:r>
              <a:rPr sz="2400" smtClean="0"/>
              <a:t>Suppliers</a:t>
            </a:r>
            <a:endParaRPr lang="en-GB" sz="2400" dirty="0"/>
          </a:p>
          <a:p>
            <a:pPr lvl="0"/>
            <a:r>
              <a:rPr lang="en-GB" sz="2400" dirty="0"/>
              <a:t>Local residents</a:t>
            </a:r>
          </a:p>
          <a:p>
            <a:pPr lvl="0"/>
            <a:r>
              <a:rPr lang="en-GB" sz="2400" dirty="0"/>
              <a:t>Local </a:t>
            </a:r>
            <a:r>
              <a:rPr lang="en-GB" sz="2400" dirty="0" smtClean="0"/>
              <a:t>government</a:t>
            </a:r>
          </a:p>
          <a:p>
            <a:pPr lvl="0"/>
            <a:r>
              <a:rPr sz="2400" smtClean="0"/>
              <a:t>Shareholders</a:t>
            </a:r>
            <a:endParaRPr lang="en-GB" sz="2400" dirty="0"/>
          </a:p>
          <a:p>
            <a:r>
              <a:rPr lang="en-GB" sz="2400" dirty="0"/>
              <a:t>Pressure groups such as Friends of the Earth who campaign against businesses that damage the environment, e.g. oil companies.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b="1" smtClean="0">
                <a:solidFill>
                  <a:srgbClr val="FF0000"/>
                </a:solidFill>
              </a:rPr>
              <a:t>Can you think of any more?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5077627" cy="4823532"/>
          </a:xfrm>
        </p:spPr>
        <p:txBody>
          <a:bodyPr/>
          <a:lstStyle/>
          <a:p>
            <a:pPr lvl="0"/>
            <a:r>
              <a:rPr lang="en-GB" sz="2000" dirty="0"/>
              <a:t>Different business take different approaches to stakeholders.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Greggs bakeries treat customers and staff as the most important, with shareholders third. Satisfy the first two, and the shareholder objectives are then met!</a:t>
            </a:r>
          </a:p>
          <a:p>
            <a:pPr lvl="0"/>
            <a:r>
              <a:rPr lang="en-GB" sz="2000" dirty="0"/>
              <a:t>Shareholders in private companies usually want growth.</a:t>
            </a:r>
          </a:p>
          <a:p>
            <a:pPr lvl="0"/>
            <a:r>
              <a:rPr lang="en-GB" sz="2000" dirty="0"/>
              <a:t>Employees want job security and business growth.</a:t>
            </a:r>
          </a:p>
          <a:p>
            <a:pPr lvl="0"/>
            <a:r>
              <a:rPr lang="en-GB" sz="2000" dirty="0"/>
              <a:t>Customers want high-quality products, good customer service and innovation.</a:t>
            </a:r>
          </a:p>
          <a:p>
            <a:r>
              <a:rPr lang="en-GB" sz="2000" dirty="0"/>
              <a:t>Pressure groups want honesty and consultation.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911914" y="916365"/>
            <a:ext cx="3103208" cy="403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56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Small business stakeholders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259512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Important stakeholders are customers, staff and suppliers.</a:t>
            </a:r>
          </a:p>
          <a:p>
            <a:pPr lvl="0"/>
            <a:r>
              <a:rPr lang="en-GB" dirty="0"/>
              <a:t>Relationships need to be close as the small business may ask more than is normally required due to a lack of spare resources.</a:t>
            </a:r>
          </a:p>
          <a:p>
            <a:r>
              <a:rPr lang="en-GB" b="1" dirty="0">
                <a:solidFill>
                  <a:srgbClr val="C0504D"/>
                </a:solidFill>
              </a:rPr>
              <a:t>Example: </a:t>
            </a:r>
            <a:r>
              <a:rPr lang="en-GB" dirty="0"/>
              <a:t>A small sportswear shop may ask its staff to work longer hours to cover for another member of staff’s sick absence.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2602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Are shareholders the most important?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For large companies called public limited companies, shareholders have the right to vote directors out of office.</a:t>
            </a:r>
          </a:p>
          <a:p>
            <a:pPr lvl="0"/>
            <a:r>
              <a:rPr lang="en-GB" sz="2400" dirty="0"/>
              <a:t>This means companies have to be very honest with shareholders as to company priorities or when mistakes are made.</a:t>
            </a:r>
          </a:p>
          <a:p>
            <a:pPr lvl="0"/>
            <a:r>
              <a:rPr lang="en-GB" sz="2400" dirty="0"/>
              <a:t>So for these companies the answer is yes – shareholders are the most important stakeholders.</a:t>
            </a:r>
          </a:p>
          <a:p>
            <a:pPr lvl="0"/>
            <a:r>
              <a:rPr lang="en-GB" sz="2400" dirty="0"/>
              <a:t>For private limited companies the owner and the family are likely to be the shareholders.</a:t>
            </a:r>
          </a:p>
          <a:p>
            <a:r>
              <a:rPr lang="en-GB" sz="2400" dirty="0"/>
              <a:t>Shareholders are still important, but there may be other more important stakeholders, e.g. a business set up to support the community.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2387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900" dirty="0"/>
              <a:t>How business activity affects shareholders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4353350" cy="4823532"/>
          </a:xfrm>
        </p:spPr>
        <p:txBody>
          <a:bodyPr/>
          <a:lstStyle/>
          <a:p>
            <a:pPr lvl="0"/>
            <a:r>
              <a:rPr lang="en-GB" sz="2200" dirty="0"/>
              <a:t>About 90% of UK businesses are services such as retail or banking.</a:t>
            </a:r>
          </a:p>
          <a:p>
            <a:pPr lvl="0"/>
            <a:r>
              <a:rPr lang="en-GB" sz="2200" dirty="0"/>
              <a:t>Negative effects of business on stakeholders can include low pay, jobs with no guaranteed hours and poor working conditions.</a:t>
            </a:r>
          </a:p>
          <a:p>
            <a:r>
              <a:rPr lang="en-GB" sz="2200" dirty="0"/>
              <a:t>The positives of business on stakeholders include diverse ranges of food and activities, or benefits for working parents such as crèches at work.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744016" y="3328873"/>
            <a:ext cx="4164594" cy="276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391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6279</TotalTime>
  <Words>739</Words>
  <Application>Microsoft Office PowerPoint</Application>
  <PresentationFormat>On-screen Show (4:3)</PresentationFormat>
  <Paragraphs>84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Business stakeholders</vt:lpstr>
      <vt:lpstr>Business stakeholders</vt:lpstr>
      <vt:lpstr>Key words</vt:lpstr>
      <vt:lpstr>What is a stakeholder?</vt:lpstr>
      <vt:lpstr>Stakeholders </vt:lpstr>
      <vt:lpstr>Stakeholders </vt:lpstr>
      <vt:lpstr>Small business stakeholders</vt:lpstr>
      <vt:lpstr>Are shareholders the most important?</vt:lpstr>
      <vt:lpstr>How business activity affects shareholders </vt:lpstr>
      <vt:lpstr>How stakeholders affect business activity</vt:lpstr>
      <vt:lpstr>Conflict between stakeholder groups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563</cp:revision>
  <dcterms:created xsi:type="dcterms:W3CDTF">2012-02-07T12:53:50Z</dcterms:created>
  <dcterms:modified xsi:type="dcterms:W3CDTF">2019-04-25T21:01:51Z</dcterms:modified>
</cp:coreProperties>
</file>