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90" r:id="rId7"/>
    <p:sldId id="262" r:id="rId8"/>
    <p:sldId id="263" r:id="rId9"/>
    <p:sldId id="291" r:id="rId10"/>
    <p:sldId id="292" r:id="rId11"/>
    <p:sldId id="293" r:id="rId12"/>
    <p:sldId id="294" r:id="rId13"/>
    <p:sldId id="295" r:id="rId14"/>
    <p:sldId id="264" r:id="rId15"/>
    <p:sldId id="265" r:id="rId16"/>
    <p:sldId id="266" r:id="rId17"/>
    <p:sldId id="267" r:id="rId18"/>
    <p:sldId id="298" r:id="rId19"/>
    <p:sldId id="268" r:id="rId20"/>
    <p:sldId id="296"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2298" y="-9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BD883-94C2-455D-B68C-FE90C231FEE4}" type="datetimeFigureOut">
              <a:rPr lang="en-US" smtClean="0"/>
              <a:pPr/>
              <a:t>2/25/2017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5CCB5-FE1C-40EC-B98C-AD95E315AAC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 xmlns:p14="http://schemas.microsoft.com/office/powerpoint/2010/main" val="154603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 xmlns:p14="http://schemas.microsoft.com/office/powerpoint/2010/main" val="229968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16</a:t>
            </a:fld>
            <a:endParaRPr lang="en-GB"/>
          </a:p>
        </p:txBody>
      </p:sp>
    </p:spTree>
    <p:extLst>
      <p:ext uri="{BB962C8B-B14F-4D97-AF65-F5344CB8AC3E}">
        <p14:creationId xmlns="" xmlns:p14="http://schemas.microsoft.com/office/powerpoint/2010/main" val="418537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17</a:t>
            </a:fld>
            <a:endParaRPr lang="en-GB"/>
          </a:p>
        </p:txBody>
      </p:sp>
    </p:spTree>
    <p:extLst>
      <p:ext uri="{BB962C8B-B14F-4D97-AF65-F5344CB8AC3E}">
        <p14:creationId xmlns="" xmlns:p14="http://schemas.microsoft.com/office/powerpoint/2010/main" val="207640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18</a:t>
            </a:fld>
            <a:endParaRPr lang="en-GB"/>
          </a:p>
        </p:txBody>
      </p:sp>
    </p:spTree>
    <p:extLst>
      <p:ext uri="{BB962C8B-B14F-4D97-AF65-F5344CB8AC3E}">
        <p14:creationId xmlns="" xmlns:p14="http://schemas.microsoft.com/office/powerpoint/2010/main" val="207640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19</a:t>
            </a:fld>
            <a:endParaRPr lang="en-GB"/>
          </a:p>
        </p:txBody>
      </p:sp>
    </p:spTree>
    <p:extLst>
      <p:ext uri="{BB962C8B-B14F-4D97-AF65-F5344CB8AC3E}">
        <p14:creationId xmlns="" xmlns:p14="http://schemas.microsoft.com/office/powerpoint/2010/main" val="34165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 xmlns:p14="http://schemas.microsoft.com/office/powerpoint/2010/main" val="34165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21</a:t>
            </a:fld>
            <a:endParaRPr lang="en-GB"/>
          </a:p>
        </p:txBody>
      </p:sp>
    </p:spTree>
    <p:extLst>
      <p:ext uri="{BB962C8B-B14F-4D97-AF65-F5344CB8AC3E}">
        <p14:creationId xmlns="" xmlns:p14="http://schemas.microsoft.com/office/powerpoint/2010/main" val="341652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 xmlns:p14="http://schemas.microsoft.com/office/powerpoint/2010/main" val="16389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 xmlns:p14="http://schemas.microsoft.com/office/powerpoint/2010/main" val="57439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 xmlns:p14="http://schemas.microsoft.com/office/powerpoint/2010/main" val="343651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 xmlns:p14="http://schemas.microsoft.com/office/powerpoint/2010/main" val="125318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6</a:t>
            </a:fld>
            <a:endParaRPr lang="en-GB"/>
          </a:p>
        </p:txBody>
      </p:sp>
    </p:spTree>
    <p:extLst>
      <p:ext uri="{BB962C8B-B14F-4D97-AF65-F5344CB8AC3E}">
        <p14:creationId xmlns="" xmlns:p14="http://schemas.microsoft.com/office/powerpoint/2010/main" val="125318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7</a:t>
            </a:fld>
            <a:endParaRPr lang="en-GB"/>
          </a:p>
        </p:txBody>
      </p:sp>
    </p:spTree>
    <p:extLst>
      <p:ext uri="{BB962C8B-B14F-4D97-AF65-F5344CB8AC3E}">
        <p14:creationId xmlns="" xmlns:p14="http://schemas.microsoft.com/office/powerpoint/2010/main" val="136145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8</a:t>
            </a:fld>
            <a:endParaRPr lang="en-GB"/>
          </a:p>
        </p:txBody>
      </p:sp>
    </p:spTree>
    <p:extLst>
      <p:ext uri="{BB962C8B-B14F-4D97-AF65-F5344CB8AC3E}">
        <p14:creationId xmlns="" xmlns:p14="http://schemas.microsoft.com/office/powerpoint/2010/main" val="102110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 xmlns:p14="http://schemas.microsoft.com/office/powerpoint/2010/main" val="57681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105DF-BD15-4205-9240-48DEA39A45FE}" type="datetimeFigureOut">
              <a:rPr lang="en-US" smtClean="0"/>
              <a:pPr/>
              <a:t>2/25/2017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6105DF-BD15-4205-9240-48DEA39A45FE}" type="datetimeFigureOut">
              <a:rPr lang="en-US" smtClean="0"/>
              <a:pPr/>
              <a:t>2/25/2017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6105DF-BD15-4205-9240-48DEA39A45FE}" type="datetimeFigureOut">
              <a:rPr lang="en-US" smtClean="0"/>
              <a:pPr/>
              <a:t>2/25/2017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6105DF-BD15-4205-9240-48DEA39A45FE}" type="datetimeFigureOut">
              <a:rPr lang="en-US" smtClean="0"/>
              <a:pPr/>
              <a:t>2/25/2017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105DF-BD15-4205-9240-48DEA39A45FE}" type="datetimeFigureOut">
              <a:rPr lang="en-US" smtClean="0"/>
              <a:pPr/>
              <a:t>2/25/2017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105DF-BD15-4205-9240-48DEA39A45FE}" type="datetimeFigureOut">
              <a:rPr lang="en-US" smtClean="0"/>
              <a:pPr/>
              <a:t>2/25/2017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105DF-BD15-4205-9240-48DEA39A45FE}" type="datetimeFigureOut">
              <a:rPr lang="en-US" smtClean="0"/>
              <a:pPr/>
              <a:t>2/25/2017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27486-4862-4A3F-B65B-9228DC31F45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105DF-BD15-4205-9240-48DEA39A45FE}" type="datetimeFigureOut">
              <a:rPr lang="en-US" smtClean="0"/>
              <a:pPr/>
              <a:t>2/25/2017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27486-4862-4A3F-B65B-9228DC31F45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12976"/>
            <a:ext cx="7772400" cy="1470025"/>
          </a:xfrm>
        </p:spPr>
        <p:txBody>
          <a:bodyPr>
            <a:noAutofit/>
          </a:bodyPr>
          <a:lstStyle/>
          <a:p>
            <a:r>
              <a:rPr lang="en-GB" sz="5400" dirty="0">
                <a:solidFill>
                  <a:schemeClr val="tx1"/>
                </a:solidFill>
              </a:rPr>
              <a:t>10.4  Problems with strategy and why strategies fail</a:t>
            </a:r>
            <a:br>
              <a:rPr lang="en-GB" sz="5400" dirty="0">
                <a:solidFill>
                  <a:schemeClr val="tx1"/>
                </a:solidFill>
              </a:rPr>
            </a:br>
            <a:endParaRPr lang="en-GB" sz="5400" dirty="0">
              <a:solidFill>
                <a:schemeClr val="tx1"/>
              </a:solidFill>
            </a:endParaRPr>
          </a:p>
        </p:txBody>
      </p:sp>
    </p:spTree>
    <p:extLst>
      <p:ext uri="{BB962C8B-B14F-4D97-AF65-F5344CB8AC3E}">
        <p14:creationId xmlns="" xmlns:p14="http://schemas.microsoft.com/office/powerpoint/2010/main"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l="35714" t="19286" r="8482" b="31428"/>
          <a:stretch>
            <a:fillRect/>
          </a:stretch>
        </p:blipFill>
        <p:spPr bwMode="auto">
          <a:xfrm>
            <a:off x="71406" y="71414"/>
            <a:ext cx="8929750" cy="407196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l="35714" t="22857" r="8482" b="45714"/>
          <a:stretch>
            <a:fillRect/>
          </a:stretch>
        </p:blipFill>
        <p:spPr bwMode="auto">
          <a:xfrm>
            <a:off x="1500166" y="4167371"/>
            <a:ext cx="7643834" cy="269062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l="2232" t="28571" r="74554" b="41429"/>
          <a:stretch>
            <a:fillRect/>
          </a:stretch>
        </p:blipFill>
        <p:spPr bwMode="auto">
          <a:xfrm>
            <a:off x="214282" y="214290"/>
            <a:ext cx="3714776" cy="300039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l="20089" t="20714" r="25000" b="55714"/>
          <a:stretch>
            <a:fillRect/>
          </a:stretch>
        </p:blipFill>
        <p:spPr bwMode="auto">
          <a:xfrm>
            <a:off x="71405" y="3357562"/>
            <a:ext cx="9053143" cy="242889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l="17857" t="20000" r="26339" b="20000"/>
          <a:stretch>
            <a:fillRect/>
          </a:stretch>
        </p:blipFill>
        <p:spPr bwMode="auto">
          <a:xfrm>
            <a:off x="71406" y="71414"/>
            <a:ext cx="8929750" cy="600079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l="35714" t="21428" r="10267" b="47143"/>
          <a:stretch>
            <a:fillRect/>
          </a:stretch>
        </p:blipFill>
        <p:spPr bwMode="auto">
          <a:xfrm>
            <a:off x="285720" y="642918"/>
            <a:ext cx="8643998" cy="314327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76"/>
            <a:ext cx="8229600" cy="1143000"/>
          </a:xfrm>
        </p:spPr>
        <p:txBody>
          <a:bodyPr/>
          <a:lstStyle/>
          <a:p>
            <a:r>
              <a:rPr lang="en-GB" dirty="0" smtClean="0"/>
              <a:t>Strategic drift</a:t>
            </a:r>
            <a:endParaRPr lang="en-GB" dirty="0"/>
          </a:p>
        </p:txBody>
      </p:sp>
      <p:sp>
        <p:nvSpPr>
          <p:cNvPr id="3" name="Content Placeholder 2"/>
          <p:cNvSpPr>
            <a:spLocks noGrp="1"/>
          </p:cNvSpPr>
          <p:nvPr>
            <p:ph idx="1"/>
          </p:nvPr>
        </p:nvSpPr>
        <p:spPr>
          <a:xfrm>
            <a:off x="285720" y="500042"/>
            <a:ext cx="8229600" cy="4525963"/>
          </a:xfrm>
        </p:spPr>
        <p:txBody>
          <a:bodyPr>
            <a:normAutofit fontScale="92500" lnSpcReduction="10000"/>
          </a:bodyPr>
          <a:lstStyle/>
          <a:p>
            <a:pPr marL="0" indent="0">
              <a:buNone/>
            </a:pPr>
            <a:r>
              <a:rPr lang="en-GB" dirty="0" smtClean="0"/>
              <a:t>Definition:</a:t>
            </a:r>
            <a:endParaRPr lang="en-GB" dirty="0"/>
          </a:p>
          <a:p>
            <a:r>
              <a:rPr lang="en-GB" sz="3000" dirty="0" smtClean="0"/>
              <a:t>When a strategy is not changed quickly enough and there is a distance between where a business should be and where it is.</a:t>
            </a:r>
            <a:endParaRPr lang="en-GB" sz="3000" dirty="0"/>
          </a:p>
          <a:p>
            <a:r>
              <a:rPr lang="en-GB" sz="3000" dirty="0" smtClean="0"/>
              <a:t>Occasionally businesses persist with a strategy that has served them well – it has always worked so why would it not work now? Unfortunately a business can respond too late to the external environment they operate in. This frequently occurs when considering the technological environment.</a:t>
            </a:r>
            <a:endParaRPr lang="en-GB" sz="3000" dirty="0"/>
          </a:p>
        </p:txBody>
      </p:sp>
      <p:pic>
        <p:nvPicPr>
          <p:cNvPr id="13314" name="Picture 2"/>
          <p:cNvPicPr>
            <a:picLocks noChangeAspect="1" noChangeArrowheads="1"/>
          </p:cNvPicPr>
          <p:nvPr/>
        </p:nvPicPr>
        <p:blipFill>
          <a:blip r:embed="rId3"/>
          <a:srcRect l="4464" t="21428" r="70982" b="45714"/>
          <a:stretch>
            <a:fillRect/>
          </a:stretch>
        </p:blipFill>
        <p:spPr bwMode="auto">
          <a:xfrm>
            <a:off x="5854807" y="4214818"/>
            <a:ext cx="3074911" cy="2571744"/>
          </a:xfrm>
          <a:prstGeom prst="rect">
            <a:avLst/>
          </a:prstGeom>
          <a:noFill/>
          <a:ln w="9525">
            <a:noFill/>
            <a:miter lim="800000"/>
            <a:headEnd/>
            <a:tailEnd/>
          </a:ln>
          <a:effectLst/>
        </p:spPr>
      </p:pic>
    </p:spTree>
    <p:extLst>
      <p:ext uri="{BB962C8B-B14F-4D97-AF65-F5344CB8AC3E}">
        <p14:creationId xmlns="" xmlns:p14="http://schemas.microsoft.com/office/powerpoint/2010/main" val="928320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lnSpcReduction="10000"/>
          </a:bodyPr>
          <a:lstStyle/>
          <a:p>
            <a:r>
              <a:rPr lang="en-GB" dirty="0" smtClean="0"/>
              <a:t>How did your parents find out about things when they were teenagers?</a:t>
            </a:r>
            <a:endParaRPr lang="en-GB" dirty="0"/>
          </a:p>
          <a:p>
            <a:r>
              <a:rPr lang="en-GB" dirty="0" smtClean="0"/>
              <a:t>How did you find out about things that interested you when you began secondary school?</a:t>
            </a:r>
            <a:endParaRPr lang="en-GB" dirty="0"/>
          </a:p>
          <a:p>
            <a:r>
              <a:rPr lang="en-GB" dirty="0" smtClean="0"/>
              <a:t>How did you (or your parents) access the internet five years ago?</a:t>
            </a:r>
            <a:endParaRPr lang="en-GB" dirty="0"/>
          </a:p>
          <a:p>
            <a:r>
              <a:rPr lang="en-GB" dirty="0" smtClean="0"/>
              <a:t>How do you (or your parents) access the internet now?</a:t>
            </a:r>
          </a:p>
          <a:p>
            <a:pPr marL="0" indent="0">
              <a:buNone/>
            </a:pPr>
            <a:endParaRPr lang="en-GB" dirty="0"/>
          </a:p>
        </p:txBody>
      </p:sp>
    </p:spTree>
    <p:extLst>
      <p:ext uri="{BB962C8B-B14F-4D97-AF65-F5344CB8AC3E}">
        <p14:creationId xmlns="" xmlns:p14="http://schemas.microsoft.com/office/powerpoint/2010/main" val="1614744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fontScale="77500" lnSpcReduction="20000"/>
          </a:bodyPr>
          <a:lstStyle/>
          <a:p>
            <a:r>
              <a:rPr lang="en-GB" dirty="0"/>
              <a:t>How did your parents find out about things when they were teenagers? </a:t>
            </a:r>
          </a:p>
          <a:p>
            <a:pPr lvl="1"/>
            <a:r>
              <a:rPr lang="en-GB" dirty="0" smtClean="0"/>
              <a:t>They </a:t>
            </a:r>
            <a:r>
              <a:rPr lang="en-GB" dirty="0"/>
              <a:t>had to go to a library or ask a teacher.</a:t>
            </a:r>
          </a:p>
          <a:p>
            <a:r>
              <a:rPr lang="en-GB" dirty="0"/>
              <a:t>How did you find out about things that interested you when you began secondary school? </a:t>
            </a:r>
          </a:p>
          <a:p>
            <a:pPr lvl="1"/>
            <a:r>
              <a:rPr lang="en-GB" dirty="0" smtClean="0"/>
              <a:t>You may have </a:t>
            </a:r>
            <a:r>
              <a:rPr lang="en-GB" dirty="0"/>
              <a:t>used the internet on a PC which was connected via a cable to your </a:t>
            </a:r>
            <a:r>
              <a:rPr lang="en-GB" dirty="0" smtClean="0"/>
              <a:t>landline</a:t>
            </a:r>
            <a:r>
              <a:rPr lang="en-GB" dirty="0"/>
              <a:t>.</a:t>
            </a:r>
          </a:p>
          <a:p>
            <a:r>
              <a:rPr lang="en-GB" dirty="0"/>
              <a:t>How did you (or </a:t>
            </a:r>
            <a:r>
              <a:rPr lang="en-GB" dirty="0" smtClean="0"/>
              <a:t>your </a:t>
            </a:r>
            <a:r>
              <a:rPr lang="en-GB" dirty="0"/>
              <a:t>parents) access the internet five years ago? </a:t>
            </a:r>
          </a:p>
          <a:p>
            <a:pPr lvl="1"/>
            <a:r>
              <a:rPr lang="en-GB" dirty="0"/>
              <a:t>Probably used a laptop connected using WIFI.</a:t>
            </a:r>
          </a:p>
          <a:p>
            <a:r>
              <a:rPr lang="en-GB" dirty="0"/>
              <a:t>How do you (or your parents) access the internet now? </a:t>
            </a:r>
          </a:p>
          <a:p>
            <a:pPr lvl="1"/>
            <a:r>
              <a:rPr lang="en-GB" dirty="0"/>
              <a:t>Can probably use mobiles, tablets or laptops all connected wirelesses. You can even watch TV from your </a:t>
            </a:r>
            <a:r>
              <a:rPr lang="en-GB" dirty="0" smtClean="0"/>
              <a:t>mobile.</a:t>
            </a:r>
            <a:endParaRPr lang="en-GB" dirty="0"/>
          </a:p>
          <a:p>
            <a:pPr marL="0" indent="0">
              <a:buNone/>
            </a:pPr>
            <a:endParaRPr lang="en-GB" dirty="0"/>
          </a:p>
        </p:txBody>
      </p:sp>
    </p:spTree>
    <p:extLst>
      <p:ext uri="{BB962C8B-B14F-4D97-AF65-F5344CB8AC3E}">
        <p14:creationId xmlns="" xmlns:p14="http://schemas.microsoft.com/office/powerpoint/2010/main" val="1621240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drift</a:t>
            </a:r>
            <a:endParaRPr lang="en-GB" dirty="0"/>
          </a:p>
        </p:txBody>
      </p:sp>
      <p:sp>
        <p:nvSpPr>
          <p:cNvPr id="3" name="Content Placeholder 2"/>
          <p:cNvSpPr>
            <a:spLocks noGrp="1"/>
          </p:cNvSpPr>
          <p:nvPr>
            <p:ph idx="1"/>
          </p:nvPr>
        </p:nvSpPr>
        <p:spPr>
          <a:xfrm>
            <a:off x="457200" y="2060848"/>
            <a:ext cx="8229600" cy="4295502"/>
          </a:xfrm>
        </p:spPr>
        <p:txBody>
          <a:bodyPr>
            <a:normAutofit fontScale="85000" lnSpcReduction="20000"/>
          </a:bodyPr>
          <a:lstStyle/>
          <a:p>
            <a:r>
              <a:rPr lang="en-GB" dirty="0" smtClean="0"/>
              <a:t>As technology moves on then businesses have to keep pace with the change otherwise they will not survive.</a:t>
            </a:r>
            <a:endParaRPr lang="en-GB" dirty="0"/>
          </a:p>
          <a:p>
            <a:r>
              <a:rPr lang="en-GB" dirty="0" smtClean="0"/>
              <a:t>Famously the CEO of HMV once said: 'We do not need a website, we have shops on every high street' – a lot of shops have closed and the business is much smaller now!</a:t>
            </a:r>
            <a:endParaRPr lang="en-GB" dirty="0"/>
          </a:p>
          <a:p>
            <a:r>
              <a:rPr lang="en-GB" dirty="0" smtClean="0"/>
              <a:t>Shops have even had to change the way they operate their e-commerce businesses – it is not enough to just have a website now, an app is needed for customers to buy products from their mobiles or tablets. This is now the most popular way of purchasing goods via the internet and did not exist seven years ago!</a:t>
            </a:r>
            <a:endParaRPr lang="en-GB" dirty="0"/>
          </a:p>
        </p:txBody>
      </p:sp>
    </p:spTree>
    <p:extLst>
      <p:ext uri="{BB962C8B-B14F-4D97-AF65-F5344CB8AC3E}">
        <p14:creationId xmlns="" xmlns:p14="http://schemas.microsoft.com/office/powerpoint/2010/main" val="1875747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l="8036" t="9285" r="36160" b="10000"/>
          <a:stretch>
            <a:fillRect/>
          </a:stretch>
        </p:blipFill>
        <p:spPr bwMode="auto">
          <a:xfrm>
            <a:off x="285720" y="70271"/>
            <a:ext cx="7429552" cy="6716315"/>
          </a:xfrm>
          <a:prstGeom prst="rect">
            <a:avLst/>
          </a:prstGeom>
          <a:noFill/>
          <a:ln w="9525">
            <a:noFill/>
            <a:miter lim="800000"/>
            <a:headEnd/>
            <a:tailEnd/>
          </a:ln>
          <a:effectLst/>
        </p:spPr>
      </p:pic>
    </p:spTree>
    <p:extLst>
      <p:ext uri="{BB962C8B-B14F-4D97-AF65-F5344CB8AC3E}">
        <p14:creationId xmlns="" xmlns:p14="http://schemas.microsoft.com/office/powerpoint/2010/main" val="1875747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drift</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A business should constantly monitor its external and internal environment in order to assess whether it is:</a:t>
            </a:r>
            <a:endParaRPr lang="en-GB" dirty="0"/>
          </a:p>
          <a:p>
            <a:r>
              <a:rPr lang="en-GB" dirty="0" smtClean="0"/>
              <a:t>Ahead of the change curve</a:t>
            </a:r>
          </a:p>
          <a:p>
            <a:r>
              <a:rPr lang="en-GB" dirty="0" smtClean="0"/>
              <a:t>In pace with change</a:t>
            </a:r>
          </a:p>
          <a:p>
            <a:r>
              <a:rPr lang="en-GB" dirty="0" smtClean="0"/>
              <a:t>A laggard behind the change curve.</a:t>
            </a:r>
          </a:p>
          <a:p>
            <a:endParaRPr lang="en-GB" dirty="0"/>
          </a:p>
          <a:p>
            <a:pPr marL="0" indent="0">
              <a:buNone/>
            </a:pPr>
            <a:r>
              <a:rPr lang="en-GB" dirty="0" smtClean="0"/>
              <a:t>If a business identifies a strategic drift then it needs to take action to reduce the drift and ensure that it is responding to the environment so that it remains competitive.</a:t>
            </a:r>
            <a:endParaRPr lang="en-GB" dirty="0"/>
          </a:p>
        </p:txBody>
      </p:sp>
    </p:spTree>
    <p:extLst>
      <p:ext uri="{BB962C8B-B14F-4D97-AF65-F5344CB8AC3E}">
        <p14:creationId xmlns="" xmlns:p14="http://schemas.microsoft.com/office/powerpoint/2010/main" val="248927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The difficulties of making and implementing strategic decisions.</a:t>
            </a:r>
          </a:p>
          <a:p>
            <a:r>
              <a:rPr lang="en-GB" dirty="0" smtClean="0"/>
              <a:t>The difference between planned and emergent strategy and the reasons for strategic drift.</a:t>
            </a:r>
          </a:p>
        </p:txBody>
      </p:sp>
    </p:spTree>
    <p:extLst>
      <p:ext uri="{BB962C8B-B14F-4D97-AF65-F5344CB8AC3E}">
        <p14:creationId xmlns="" xmlns:p14="http://schemas.microsoft.com/office/powerpoint/2010/main" val="286565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lstStyle/>
          <a:p>
            <a:r>
              <a:rPr lang="en-GB" dirty="0" smtClean="0"/>
              <a:t>Strategic drift</a:t>
            </a:r>
            <a:endParaRPr lang="en-GB" dirty="0"/>
          </a:p>
        </p:txBody>
      </p:sp>
      <p:pic>
        <p:nvPicPr>
          <p:cNvPr id="14338" name="Picture 2"/>
          <p:cNvPicPr>
            <a:picLocks noChangeAspect="1" noChangeArrowheads="1"/>
          </p:cNvPicPr>
          <p:nvPr/>
        </p:nvPicPr>
        <p:blipFill>
          <a:blip r:embed="rId3"/>
          <a:srcRect l="9821" t="20000" r="38839" b="24285"/>
          <a:stretch>
            <a:fillRect/>
          </a:stretch>
        </p:blipFill>
        <p:spPr bwMode="auto">
          <a:xfrm>
            <a:off x="500034" y="1000108"/>
            <a:ext cx="8215370" cy="5572164"/>
          </a:xfrm>
          <a:prstGeom prst="rect">
            <a:avLst/>
          </a:prstGeom>
          <a:noFill/>
          <a:ln w="9525">
            <a:noFill/>
            <a:miter lim="800000"/>
            <a:headEnd/>
            <a:tailEnd/>
          </a:ln>
          <a:effectLst/>
        </p:spPr>
      </p:pic>
    </p:spTree>
    <p:extLst>
      <p:ext uri="{BB962C8B-B14F-4D97-AF65-F5344CB8AC3E}">
        <p14:creationId xmlns="" xmlns:p14="http://schemas.microsoft.com/office/powerpoint/2010/main" val="2489270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l="35714" t="46429" r="8482" b="25714"/>
          <a:stretch>
            <a:fillRect/>
          </a:stretch>
        </p:blipFill>
        <p:spPr bwMode="auto">
          <a:xfrm>
            <a:off x="186324" y="500042"/>
            <a:ext cx="7171758" cy="2237588"/>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l="7143" t="13571" r="37500" b="37857"/>
          <a:stretch>
            <a:fillRect/>
          </a:stretch>
        </p:blipFill>
        <p:spPr bwMode="auto">
          <a:xfrm>
            <a:off x="214282" y="2714620"/>
            <a:ext cx="7114384" cy="3901437"/>
          </a:xfrm>
          <a:prstGeom prst="rect">
            <a:avLst/>
          </a:prstGeom>
          <a:noFill/>
          <a:ln w="9525">
            <a:noFill/>
            <a:miter lim="800000"/>
            <a:headEnd/>
            <a:tailEnd/>
          </a:ln>
          <a:effectLst/>
        </p:spPr>
      </p:pic>
    </p:spTree>
    <p:extLst>
      <p:ext uri="{BB962C8B-B14F-4D97-AF65-F5344CB8AC3E}">
        <p14:creationId xmlns="" xmlns:p14="http://schemas.microsoft.com/office/powerpoint/2010/main" val="248927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key concepts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All businesses face difficulties in implementing their plans; these can come internally or externally.</a:t>
            </a:r>
          </a:p>
          <a:p>
            <a:r>
              <a:rPr lang="en-GB" dirty="0" smtClean="0"/>
              <a:t>Strategic plans can be developed over time or be developed but they do not always produce what was intended!</a:t>
            </a:r>
          </a:p>
          <a:p>
            <a:r>
              <a:rPr lang="en-GB" dirty="0" smtClean="0"/>
              <a:t>The strategic plan must be measured to ensure it is being implemented effectively and resources are not being squandered. This helps to prevent strategic drift.</a:t>
            </a:r>
            <a:endParaRPr lang="en-GB" dirty="0"/>
          </a:p>
        </p:txBody>
      </p:sp>
    </p:spTree>
    <p:extLst>
      <p:ext uri="{BB962C8B-B14F-4D97-AF65-F5344CB8AC3E}">
        <p14:creationId xmlns="" xmlns:p14="http://schemas.microsoft.com/office/powerpoint/2010/main" val="1082068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1414"/>
            <a:ext cx="8280920" cy="969873"/>
          </a:xfrm>
        </p:spPr>
        <p:txBody>
          <a:bodyPr>
            <a:normAutofit fontScale="90000"/>
          </a:bodyPr>
          <a:lstStyle/>
          <a:p>
            <a:r>
              <a:rPr lang="en-GB" u="sng" dirty="0" smtClean="0"/>
              <a:t>Difficulties of strategic decision making</a:t>
            </a:r>
            <a:endParaRPr lang="en-GB" u="sng" dirty="0"/>
          </a:p>
        </p:txBody>
      </p:sp>
      <p:sp>
        <p:nvSpPr>
          <p:cNvPr id="3" name="Content Placeholder 2"/>
          <p:cNvSpPr>
            <a:spLocks noGrp="1"/>
          </p:cNvSpPr>
          <p:nvPr>
            <p:ph idx="1"/>
          </p:nvPr>
        </p:nvSpPr>
        <p:spPr>
          <a:xfrm>
            <a:off x="467544" y="935321"/>
            <a:ext cx="8229600" cy="5422637"/>
          </a:xfrm>
        </p:spPr>
        <p:txBody>
          <a:bodyPr>
            <a:normAutofit fontScale="92500" lnSpcReduction="20000"/>
          </a:bodyPr>
          <a:lstStyle/>
          <a:p>
            <a:r>
              <a:rPr lang="en-GB" dirty="0" smtClean="0"/>
              <a:t>Making strategic decisions is difficult – there are so many factors which businesses have to consider, not least the stakeholders who will be affected.</a:t>
            </a:r>
            <a:endParaRPr lang="en-GB" dirty="0"/>
          </a:p>
          <a:p>
            <a:r>
              <a:rPr lang="en-GB" dirty="0" smtClean="0"/>
              <a:t>Strategic decisions should be communicated effectively to the stakeholders so that they are aware of what the change will entail.</a:t>
            </a:r>
          </a:p>
          <a:p>
            <a:r>
              <a:rPr lang="en-GB" dirty="0" smtClean="0"/>
              <a:t>People implementing the strategy are left out of the decision-making process</a:t>
            </a:r>
          </a:p>
          <a:p>
            <a:r>
              <a:rPr lang="en-GB" dirty="0" smtClean="0"/>
              <a:t>Is finance available?</a:t>
            </a:r>
          </a:p>
          <a:p>
            <a:r>
              <a:rPr lang="en-GB" dirty="0" smtClean="0"/>
              <a:t>Skills of the workforce</a:t>
            </a:r>
          </a:p>
          <a:p>
            <a:r>
              <a:rPr lang="en-GB" dirty="0" smtClean="0"/>
              <a:t>Competitor activity</a:t>
            </a:r>
          </a:p>
          <a:p>
            <a:r>
              <a:rPr lang="en-GB" dirty="0" smtClean="0"/>
              <a:t>Government policy</a:t>
            </a:r>
          </a:p>
        </p:txBody>
      </p:sp>
    </p:spTree>
    <p:extLst>
      <p:ext uri="{BB962C8B-B14F-4D97-AF65-F5344CB8AC3E}">
        <p14:creationId xmlns="" xmlns:p14="http://schemas.microsoft.com/office/powerpoint/2010/main" val="604871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Difficulties of strategic decisions</a:t>
            </a:r>
            <a:endParaRPr lang="en-GB" u="sng" dirty="0"/>
          </a:p>
        </p:txBody>
      </p:sp>
      <p:sp>
        <p:nvSpPr>
          <p:cNvPr id="3" name="Content Placeholder 2"/>
          <p:cNvSpPr>
            <a:spLocks noGrp="1"/>
          </p:cNvSpPr>
          <p:nvPr>
            <p:ph idx="1"/>
          </p:nvPr>
        </p:nvSpPr>
        <p:spPr>
          <a:xfrm>
            <a:off x="457200" y="1600200"/>
            <a:ext cx="8229600" cy="5043510"/>
          </a:xfrm>
        </p:spPr>
        <p:txBody>
          <a:bodyPr>
            <a:normAutofit fontScale="92500"/>
          </a:bodyPr>
          <a:lstStyle/>
          <a:p>
            <a:pPr marL="0" indent="0">
              <a:buNone/>
            </a:pPr>
            <a:r>
              <a:rPr lang="en-GB" dirty="0" smtClean="0"/>
              <a:t>There can be problems:</a:t>
            </a:r>
          </a:p>
          <a:p>
            <a:r>
              <a:rPr lang="en-GB" dirty="0" smtClean="0"/>
              <a:t>The data may be insufficient, inaccurate or invalid. This means that underlying patterns may not be obvious or may be missed.</a:t>
            </a:r>
          </a:p>
          <a:p>
            <a:r>
              <a:rPr lang="en-GB" dirty="0" smtClean="0"/>
              <a:t>The data may be incomplete, decisions made be made based on a view of the world which is inaccurate – think of the Hofstede national cultures in Unit 10.2.</a:t>
            </a:r>
          </a:p>
          <a:p>
            <a:r>
              <a:rPr lang="en-GB" dirty="0" smtClean="0"/>
              <a:t>The data may have been relevant at the time of collection but the rate of change now voids its.</a:t>
            </a:r>
          </a:p>
        </p:txBody>
      </p:sp>
    </p:spTree>
    <p:extLst>
      <p:ext uri="{BB962C8B-B14F-4D97-AF65-F5344CB8AC3E}">
        <p14:creationId xmlns="" xmlns:p14="http://schemas.microsoft.com/office/powerpoint/2010/main" val="3610652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Difficulties of strategic decisions</a:t>
            </a:r>
            <a:endParaRPr lang="en-GB" u="sng" dirty="0"/>
          </a:p>
        </p:txBody>
      </p:sp>
      <p:pic>
        <p:nvPicPr>
          <p:cNvPr id="7170" name="Picture 2"/>
          <p:cNvPicPr>
            <a:picLocks noChangeAspect="1" noChangeArrowheads="1"/>
          </p:cNvPicPr>
          <p:nvPr/>
        </p:nvPicPr>
        <p:blipFill>
          <a:blip r:embed="rId3"/>
          <a:srcRect l="17411" t="33571" r="26339" b="33571"/>
          <a:stretch>
            <a:fillRect/>
          </a:stretch>
        </p:blipFill>
        <p:spPr bwMode="auto">
          <a:xfrm>
            <a:off x="142812" y="1428736"/>
            <a:ext cx="9001188" cy="4143404"/>
          </a:xfrm>
          <a:prstGeom prst="rect">
            <a:avLst/>
          </a:prstGeom>
          <a:noFill/>
          <a:ln w="9525">
            <a:noFill/>
            <a:miter lim="800000"/>
            <a:headEnd/>
            <a:tailEnd/>
          </a:ln>
          <a:effectLst/>
        </p:spPr>
      </p:pic>
    </p:spTree>
    <p:extLst>
      <p:ext uri="{BB962C8B-B14F-4D97-AF65-F5344CB8AC3E}">
        <p14:creationId xmlns="" xmlns:p14="http://schemas.microsoft.com/office/powerpoint/2010/main" val="3610652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0" y="-71462"/>
            <a:ext cx="8208912" cy="969873"/>
          </a:xfrm>
        </p:spPr>
        <p:txBody>
          <a:bodyPr/>
          <a:lstStyle/>
          <a:p>
            <a:r>
              <a:rPr lang="en-GB" dirty="0" smtClean="0"/>
              <a:t>Planned vs. emergent strategy</a:t>
            </a:r>
            <a:endParaRPr lang="en-GB" dirty="0"/>
          </a:p>
        </p:txBody>
      </p:sp>
      <p:sp>
        <p:nvSpPr>
          <p:cNvPr id="5" name="Text Placeholder 4"/>
          <p:cNvSpPr>
            <a:spLocks noGrp="1"/>
          </p:cNvSpPr>
          <p:nvPr>
            <p:ph type="body" idx="1"/>
          </p:nvPr>
        </p:nvSpPr>
        <p:spPr>
          <a:xfrm>
            <a:off x="457200" y="714356"/>
            <a:ext cx="4040188" cy="639762"/>
          </a:xfrm>
        </p:spPr>
        <p:txBody>
          <a:bodyPr/>
          <a:lstStyle/>
          <a:p>
            <a:r>
              <a:rPr lang="en-GB" b="0" dirty="0" smtClean="0"/>
              <a:t>Planned strategy</a:t>
            </a:r>
            <a:endParaRPr lang="en-GB" b="0" dirty="0"/>
          </a:p>
        </p:txBody>
      </p:sp>
      <p:sp>
        <p:nvSpPr>
          <p:cNvPr id="6" name="Content Placeholder 5"/>
          <p:cNvSpPr>
            <a:spLocks noGrp="1"/>
          </p:cNvSpPr>
          <p:nvPr>
            <p:ph sz="half" idx="2"/>
          </p:nvPr>
        </p:nvSpPr>
        <p:spPr>
          <a:xfrm>
            <a:off x="214282" y="1500174"/>
            <a:ext cx="4283106" cy="5072097"/>
          </a:xfrm>
        </p:spPr>
        <p:txBody>
          <a:bodyPr>
            <a:normAutofit/>
          </a:bodyPr>
          <a:lstStyle/>
          <a:p>
            <a:pPr marL="0" indent="0">
              <a:buNone/>
            </a:pPr>
            <a:r>
              <a:rPr lang="en-GB" sz="2000" dirty="0" smtClean="0"/>
              <a:t>Traditionally strategy has been planned by:</a:t>
            </a:r>
            <a:endParaRPr lang="en-GB" sz="2000" dirty="0"/>
          </a:p>
          <a:p>
            <a:r>
              <a:rPr lang="en-GB" sz="2000" dirty="0" smtClean="0"/>
              <a:t>Carefully specifying their mission, goals and objectives</a:t>
            </a:r>
          </a:p>
          <a:p>
            <a:r>
              <a:rPr lang="en-GB" sz="2000" dirty="0" smtClean="0"/>
              <a:t>Completing a SWOT and PESTLE analysis</a:t>
            </a:r>
          </a:p>
          <a:p>
            <a:r>
              <a:rPr lang="en-GB" sz="2000" dirty="0" smtClean="0"/>
              <a:t>Using data collected to choose an appropriate strategy</a:t>
            </a:r>
            <a:endParaRPr lang="en-GB" sz="2000" dirty="0"/>
          </a:p>
        </p:txBody>
      </p:sp>
      <p:sp>
        <p:nvSpPr>
          <p:cNvPr id="7" name="Text Placeholder 6"/>
          <p:cNvSpPr>
            <a:spLocks noGrp="1"/>
          </p:cNvSpPr>
          <p:nvPr>
            <p:ph type="body" sz="quarter" idx="3"/>
          </p:nvPr>
        </p:nvSpPr>
        <p:spPr>
          <a:xfrm>
            <a:off x="4645025" y="788974"/>
            <a:ext cx="4041775" cy="639762"/>
          </a:xfrm>
        </p:spPr>
        <p:txBody>
          <a:bodyPr/>
          <a:lstStyle/>
          <a:p>
            <a:r>
              <a:rPr lang="en-GB" b="0" dirty="0"/>
              <a:t>Emergent strategy</a:t>
            </a:r>
          </a:p>
        </p:txBody>
      </p:sp>
      <p:sp>
        <p:nvSpPr>
          <p:cNvPr id="8" name="Content Placeholder 7"/>
          <p:cNvSpPr>
            <a:spLocks noGrp="1"/>
          </p:cNvSpPr>
          <p:nvPr>
            <p:ph sz="quarter" idx="4"/>
          </p:nvPr>
        </p:nvSpPr>
        <p:spPr>
          <a:xfrm>
            <a:off x="4645025" y="1500174"/>
            <a:ext cx="4041775" cy="5097178"/>
          </a:xfrm>
        </p:spPr>
        <p:txBody>
          <a:bodyPr>
            <a:normAutofit fontScale="92500" lnSpcReduction="20000"/>
          </a:bodyPr>
          <a:lstStyle/>
          <a:p>
            <a:pPr marL="0" indent="0">
              <a:buNone/>
            </a:pPr>
            <a:r>
              <a:rPr lang="en-GB" dirty="0" err="1" smtClean="0"/>
              <a:t>Mintzberg</a:t>
            </a:r>
            <a:r>
              <a:rPr lang="en-GB" dirty="0" smtClean="0"/>
              <a:t> suggested that strategies emerge by: </a:t>
            </a:r>
            <a:endParaRPr lang="en-GB" dirty="0"/>
          </a:p>
          <a:p>
            <a:r>
              <a:rPr lang="en-GB" dirty="0" smtClean="0"/>
              <a:t>Beginning implementing strategies before they clearly define their mission, etc.</a:t>
            </a:r>
          </a:p>
          <a:p>
            <a:r>
              <a:rPr lang="en-GB" dirty="0" smtClean="0"/>
              <a:t>Allowing the strategy implementation to precede the strategy formulation.</a:t>
            </a:r>
          </a:p>
          <a:p>
            <a:r>
              <a:rPr lang="en-GB" dirty="0" smtClean="0"/>
              <a:t>Allocating its resources BEFORE it has chosen its strategies.</a:t>
            </a:r>
          </a:p>
          <a:p>
            <a:pPr marL="0" indent="0">
              <a:buNone/>
            </a:pPr>
            <a:endParaRPr lang="en-GB" dirty="0" smtClean="0"/>
          </a:p>
          <a:p>
            <a:pPr marL="0" indent="0">
              <a:buNone/>
            </a:pPr>
            <a:endParaRPr lang="en-GB" dirty="0" smtClean="0"/>
          </a:p>
          <a:p>
            <a:pPr marL="0" indent="0">
              <a:buNone/>
            </a:pPr>
            <a:r>
              <a:rPr lang="en-GB" dirty="0" smtClean="0"/>
              <a:t>This way the plan is developed over time and the right decision is allowed to ‘emerge’.</a:t>
            </a:r>
          </a:p>
        </p:txBody>
      </p:sp>
    </p:spTree>
    <p:extLst>
      <p:ext uri="{BB962C8B-B14F-4D97-AF65-F5344CB8AC3E}">
        <p14:creationId xmlns="" xmlns:p14="http://schemas.microsoft.com/office/powerpoint/2010/main" val="3739903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Planned </a:t>
            </a:r>
            <a:r>
              <a:rPr lang="en-GB" dirty="0" smtClean="0"/>
              <a:t>vs. </a:t>
            </a:r>
            <a:r>
              <a:rPr lang="en-GB" dirty="0"/>
              <a:t>emergent strategy</a:t>
            </a:r>
          </a:p>
        </p:txBody>
      </p:sp>
      <p:sp>
        <p:nvSpPr>
          <p:cNvPr id="8" name="Content Placeholder 7"/>
          <p:cNvSpPr>
            <a:spLocks noGrp="1"/>
          </p:cNvSpPr>
          <p:nvPr>
            <p:ph idx="1"/>
          </p:nvPr>
        </p:nvSpPr>
        <p:spPr/>
        <p:txBody>
          <a:bodyPr/>
          <a:lstStyle/>
          <a:p>
            <a:r>
              <a:rPr lang="en-GB" dirty="0" smtClean="0"/>
              <a:t>Planned strategy – more appropriate in a traditional style business, such as large-scale manufacturing.</a:t>
            </a:r>
            <a:endParaRPr lang="en-GB" dirty="0"/>
          </a:p>
          <a:p>
            <a:r>
              <a:rPr lang="en-GB" dirty="0" smtClean="0"/>
              <a:t>Emergent strategy – more appropriate in a fast moving industry where customer tastes can change quickly, such as e-commerce retailing.</a:t>
            </a:r>
            <a:endParaRPr lang="en-GB" dirty="0"/>
          </a:p>
        </p:txBody>
      </p:sp>
    </p:spTree>
    <p:extLst>
      <p:ext uri="{BB962C8B-B14F-4D97-AF65-F5344CB8AC3E}">
        <p14:creationId xmlns="" xmlns:p14="http://schemas.microsoft.com/office/powerpoint/2010/main" val="3221611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l="7589" t="38571" r="67857" b="31429"/>
          <a:stretch>
            <a:fillRect/>
          </a:stretch>
        </p:blipFill>
        <p:spPr bwMode="auto">
          <a:xfrm>
            <a:off x="142844" y="142876"/>
            <a:ext cx="3929090" cy="3000372"/>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srcRect l="35268" t="41429" r="9821" b="28571"/>
          <a:stretch>
            <a:fillRect/>
          </a:stretch>
        </p:blipFill>
        <p:spPr bwMode="auto">
          <a:xfrm>
            <a:off x="142844" y="3500438"/>
            <a:ext cx="8786874" cy="300039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866</Words>
  <Application>Microsoft Office PowerPoint</Application>
  <PresentationFormat>On-screen Show (4:3)</PresentationFormat>
  <Paragraphs>86</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10.4  Problems with strategy and why strategies fail </vt:lpstr>
      <vt:lpstr>Learning outcomes</vt:lpstr>
      <vt:lpstr>Overview of key concepts</vt:lpstr>
      <vt:lpstr>Difficulties of strategic decision making</vt:lpstr>
      <vt:lpstr>Difficulties of strategic decisions</vt:lpstr>
      <vt:lpstr>Difficulties of strategic decisions</vt:lpstr>
      <vt:lpstr>Planned vs. emergent strategy</vt:lpstr>
      <vt:lpstr>Planned vs. emergent strategy</vt:lpstr>
      <vt:lpstr>Slide 9</vt:lpstr>
      <vt:lpstr>Slide 10</vt:lpstr>
      <vt:lpstr>Slide 11</vt:lpstr>
      <vt:lpstr>Slide 12</vt:lpstr>
      <vt:lpstr>Slide 13</vt:lpstr>
      <vt:lpstr>Strategic drift</vt:lpstr>
      <vt:lpstr>Discussion</vt:lpstr>
      <vt:lpstr>Discussion</vt:lpstr>
      <vt:lpstr>Strategic drift</vt:lpstr>
      <vt:lpstr>Slide 18</vt:lpstr>
      <vt:lpstr>Strategic drift</vt:lpstr>
      <vt:lpstr>Strategic drift</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  Problems with strategy and why strategies fail</dc:title>
  <dc:creator>user</dc:creator>
  <cp:lastModifiedBy>user</cp:lastModifiedBy>
  <cp:revision>20</cp:revision>
  <dcterms:created xsi:type="dcterms:W3CDTF">2017-02-25T10:59:28Z</dcterms:created>
  <dcterms:modified xsi:type="dcterms:W3CDTF">2017-02-25T12:41:42Z</dcterms:modified>
</cp:coreProperties>
</file>