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1" r:id="rId2"/>
    <p:sldId id="292" r:id="rId3"/>
    <p:sldId id="320" r:id="rId4"/>
    <p:sldId id="321" r:id="rId5"/>
    <p:sldId id="329" r:id="rId6"/>
    <p:sldId id="330" r:id="rId7"/>
    <p:sldId id="331" r:id="rId8"/>
    <p:sldId id="332" r:id="rId9"/>
    <p:sldId id="333" r:id="rId10"/>
    <p:sldId id="328" r:id="rId11"/>
    <p:sldId id="322" r:id="rId12"/>
    <p:sldId id="323" r:id="rId13"/>
    <p:sldId id="327" r:id="rId14"/>
    <p:sldId id="334" r:id="rId15"/>
    <p:sldId id="325" r:id="rId16"/>
    <p:sldId id="326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.Cleall" initials="B" lastIdx="6" clrIdx="0"/>
  <p:cmAuthor id="1" name="I.T. Support" initials="IS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C65"/>
    <a:srgbClr val="2F444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FF8DB-3DC7-8849-A277-C7FB67D8A707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D8E26-A6A6-F84A-8093-D85BA7E51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92496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B966F-47FD-406B-9107-B1C1B617898E}" type="datetimeFigureOut">
              <a:rPr lang="en-GB" smtClean="0"/>
              <a:pPr/>
              <a:t>29/02/2016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011EB-DF6A-41D0-9118-8EF2A693032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25278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00669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0256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2012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8295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00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9038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0252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2439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532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6323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1590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B70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1471836091_Fotolia_61696414.jpg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1292"/>
          <a:stretch/>
        </p:blipFill>
        <p:spPr>
          <a:xfrm>
            <a:off x="0" y="0"/>
            <a:ext cx="1259632" cy="97830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08912" cy="969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AQA A-level Business © Hodder &amp; Stoughton Limited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1259632" y="260648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Unit 4 – Decision</a:t>
            </a:r>
            <a:r>
              <a:rPr lang="en-US" sz="2200" b="1" baseline="0" dirty="0" smtClean="0">
                <a:solidFill>
                  <a:schemeClr val="bg1"/>
                </a:solidFill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</a:rPr>
              <a:t>making to improve operational performance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704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AY5Rq_U4H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420888"/>
            <a:ext cx="7560840" cy="1752600"/>
          </a:xfrm>
        </p:spPr>
        <p:txBody>
          <a:bodyPr>
            <a:noAutofit/>
          </a:bodyPr>
          <a:lstStyle/>
          <a:p>
            <a:r>
              <a:rPr lang="en-GB" sz="5400" dirty="0" smtClean="0">
                <a:solidFill>
                  <a:srgbClr val="C00000"/>
                </a:solidFill>
              </a:rPr>
              <a:t>4.3 Increasing efficiency and productivity</a:t>
            </a:r>
            <a:endParaRPr lang="en-GB" sz="5400" dirty="0">
              <a:solidFill>
                <a:srgbClr val="C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8623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 and employment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New skills and jobs – traditional manual jobs have been replaced by tasks requiring compute operators (newspaper printing). The UK has seen a huge shift away from manufacturing to service based jobs</a:t>
            </a:r>
          </a:p>
          <a:p>
            <a:r>
              <a:rPr lang="en-GB" dirty="0" smtClean="0"/>
              <a:t>Multi-skilling – technology is allowing companies to benefit from the multi-skilling of staff, creating jobs that are less rigidly defined</a:t>
            </a:r>
          </a:p>
          <a:p>
            <a:r>
              <a:rPr lang="en-GB" dirty="0" smtClean="0"/>
              <a:t>Changes in working practices – working from home, conference calls – cuts costs and allows more businesses to be started from home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08912" cy="969873"/>
          </a:xfrm>
        </p:spPr>
        <p:txBody>
          <a:bodyPr/>
          <a:lstStyle/>
          <a:p>
            <a:r>
              <a:rPr lang="en-GB" dirty="0" smtClean="0"/>
              <a:t>Benefits of using </a:t>
            </a:r>
            <a:r>
              <a:rPr lang="en-GB" dirty="0"/>
              <a:t>t</a:t>
            </a:r>
            <a:r>
              <a:rPr lang="en-GB" dirty="0" smtClean="0"/>
              <a:t>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916832"/>
            <a:ext cx="8858312" cy="4726878"/>
          </a:xfrm>
        </p:spPr>
        <p:txBody>
          <a:bodyPr>
            <a:noAutofit/>
          </a:bodyPr>
          <a:lstStyle/>
          <a:p>
            <a:pPr>
              <a:spcBef>
                <a:spcPts val="72"/>
              </a:spcBef>
            </a:pPr>
            <a:r>
              <a:rPr lang="en-GB" sz="2400" b="1" dirty="0" smtClean="0">
                <a:solidFill>
                  <a:srgbClr val="000000"/>
                </a:solidFill>
              </a:rPr>
              <a:t>Reducing costs </a:t>
            </a:r>
            <a:r>
              <a:rPr lang="en-GB" sz="2400" dirty="0" smtClean="0">
                <a:solidFill>
                  <a:srgbClr val="000000"/>
                </a:solidFill>
              </a:rPr>
              <a:t>– reducing all aspects of costs, reducing waste and improving </a:t>
            </a:r>
            <a:r>
              <a:rPr lang="en-GB" sz="2400" dirty="0" smtClean="0">
                <a:solidFill>
                  <a:srgbClr val="000000"/>
                </a:solidFill>
              </a:rPr>
              <a:t>efficiency and competitiveness, can locate away from expensive sites</a:t>
            </a:r>
            <a:endParaRPr lang="en-GB" sz="2400" dirty="0" smtClean="0">
              <a:solidFill>
                <a:srgbClr val="000000"/>
              </a:solidFill>
            </a:endParaRPr>
          </a:p>
          <a:p>
            <a:pPr>
              <a:spcBef>
                <a:spcPts val="72"/>
              </a:spcBef>
            </a:pPr>
            <a:r>
              <a:rPr lang="en-GB" sz="2400" b="1" dirty="0" smtClean="0">
                <a:solidFill>
                  <a:srgbClr val="000000"/>
                </a:solidFill>
              </a:rPr>
              <a:t>Improving quality </a:t>
            </a:r>
            <a:r>
              <a:rPr lang="en-GB" sz="2400" dirty="0" smtClean="0">
                <a:solidFill>
                  <a:srgbClr val="000000"/>
                </a:solidFill>
              </a:rPr>
              <a:t>– using technology should improve the consistency of </a:t>
            </a:r>
            <a:r>
              <a:rPr lang="en-GB" sz="2400" dirty="0" smtClean="0">
                <a:solidFill>
                  <a:srgbClr val="000000"/>
                </a:solidFill>
              </a:rPr>
              <a:t>goods, meet needs, reduce human error</a:t>
            </a:r>
            <a:endParaRPr lang="en-GB" sz="2400" dirty="0" smtClean="0">
              <a:solidFill>
                <a:srgbClr val="000000"/>
              </a:solidFill>
            </a:endParaRPr>
          </a:p>
          <a:p>
            <a:pPr>
              <a:spcBef>
                <a:spcPts val="72"/>
              </a:spcBef>
            </a:pPr>
            <a:r>
              <a:rPr lang="en-GB" sz="2400" b="1" dirty="0" smtClean="0">
                <a:solidFill>
                  <a:srgbClr val="000000"/>
                </a:solidFill>
              </a:rPr>
              <a:t>Reducing waste </a:t>
            </a:r>
            <a:r>
              <a:rPr lang="en-GB" sz="2400" dirty="0" smtClean="0">
                <a:solidFill>
                  <a:srgbClr val="000000"/>
                </a:solidFill>
              </a:rPr>
              <a:t>– technology can reduce waste of energy, human energy and defects</a:t>
            </a:r>
          </a:p>
          <a:p>
            <a:pPr>
              <a:spcBef>
                <a:spcPts val="72"/>
              </a:spcBef>
            </a:pPr>
            <a:r>
              <a:rPr lang="en-GB" sz="2400" b="1" dirty="0" smtClean="0">
                <a:solidFill>
                  <a:srgbClr val="000000"/>
                </a:solidFill>
              </a:rPr>
              <a:t>Increasing productivity </a:t>
            </a:r>
            <a:r>
              <a:rPr lang="en-GB" sz="2400" dirty="0" smtClean="0">
                <a:solidFill>
                  <a:srgbClr val="000000"/>
                </a:solidFill>
              </a:rPr>
              <a:t>– machines are faster and more consistent in producing </a:t>
            </a:r>
            <a:r>
              <a:rPr lang="en-GB" sz="2400" dirty="0" smtClean="0">
                <a:solidFill>
                  <a:srgbClr val="000000"/>
                </a:solidFill>
              </a:rPr>
              <a:t>goods, reduce wage bill, plan effective production</a:t>
            </a:r>
            <a:endParaRPr lang="en-GB" sz="2400" dirty="0" smtClean="0">
              <a:solidFill>
                <a:srgbClr val="000000"/>
              </a:solidFill>
            </a:endParaRPr>
          </a:p>
          <a:p>
            <a:pPr>
              <a:spcBef>
                <a:spcPts val="72"/>
              </a:spcBef>
            </a:pPr>
            <a:r>
              <a:rPr lang="en-GB" sz="2400" b="1" dirty="0" smtClean="0">
                <a:solidFill>
                  <a:srgbClr val="000000"/>
                </a:solidFill>
              </a:rPr>
              <a:t>Other benefits </a:t>
            </a:r>
            <a:r>
              <a:rPr lang="en-GB" sz="2400" dirty="0" smtClean="0">
                <a:solidFill>
                  <a:srgbClr val="000000"/>
                </a:solidFill>
              </a:rPr>
              <a:t>– flexibility can allow businesses to respond to consumers’ </a:t>
            </a:r>
            <a:r>
              <a:rPr lang="en-GB" sz="2400" dirty="0" smtClean="0">
                <a:solidFill>
                  <a:srgbClr val="000000"/>
                </a:solidFill>
              </a:rPr>
              <a:t>demands,</a:t>
            </a: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9725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Benefits of u</a:t>
            </a:r>
            <a:r>
              <a:rPr lang="en-GB" dirty="0" smtClean="0"/>
              <a:t>sing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000000"/>
                </a:solidFill>
              </a:rPr>
              <a:t>Financial monitoring </a:t>
            </a:r>
            <a:r>
              <a:rPr lang="en-GB" sz="2800" dirty="0" smtClean="0">
                <a:solidFill>
                  <a:srgbClr val="000000"/>
                </a:solidFill>
              </a:rPr>
              <a:t>– ICT can improve the ability of managers to monitor the business’s budgets and plan more accurately </a:t>
            </a:r>
          </a:p>
          <a:p>
            <a:r>
              <a:rPr lang="en-GB" sz="2800" b="1" dirty="0" smtClean="0">
                <a:solidFill>
                  <a:srgbClr val="000000"/>
                </a:solidFill>
              </a:rPr>
              <a:t>New and better products and services </a:t>
            </a:r>
            <a:r>
              <a:rPr lang="en-GB" sz="2800" dirty="0" smtClean="0">
                <a:solidFill>
                  <a:srgbClr val="000000"/>
                </a:solidFill>
              </a:rPr>
              <a:t>– new designs can be created or quality improved to give competitive advantage</a:t>
            </a:r>
          </a:p>
          <a:p>
            <a:r>
              <a:rPr lang="en-GB" sz="2800" b="1" dirty="0" smtClean="0">
                <a:solidFill>
                  <a:srgbClr val="000000"/>
                </a:solidFill>
              </a:rPr>
              <a:t>Better working conditions </a:t>
            </a:r>
            <a:r>
              <a:rPr lang="en-GB" sz="2800" dirty="0" smtClean="0">
                <a:solidFill>
                  <a:srgbClr val="000000"/>
                </a:solidFill>
              </a:rPr>
              <a:t>– IT can improve noise reduction; control temperatures,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9030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with using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Resistance to change</a:t>
            </a:r>
          </a:p>
          <a:p>
            <a:r>
              <a:rPr lang="en-GB" dirty="0" smtClean="0"/>
              <a:t>Lower morale</a:t>
            </a:r>
          </a:p>
          <a:p>
            <a:r>
              <a:rPr lang="en-GB" dirty="0" smtClean="0"/>
              <a:t>Cost</a:t>
            </a:r>
          </a:p>
          <a:p>
            <a:r>
              <a:rPr lang="en-GB" dirty="0" smtClean="0"/>
              <a:t>Keeping up with change</a:t>
            </a:r>
          </a:p>
          <a:p>
            <a:r>
              <a:rPr lang="en-GB" dirty="0" smtClean="0"/>
              <a:t>Lower barriers to entry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6592" t="16601" r="12109" b="23828"/>
          <a:stretch>
            <a:fillRect/>
          </a:stretch>
        </p:blipFill>
        <p:spPr bwMode="auto">
          <a:xfrm>
            <a:off x="214282" y="1142984"/>
            <a:ext cx="883957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57158" y="6143644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Create a table or arguments for and against this point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Exam-style question with tips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8424936" cy="513986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Morgan Cars use the fact that their cars are </a:t>
            </a:r>
            <a:r>
              <a:rPr lang="en-GB" sz="2400" dirty="0" smtClean="0"/>
              <a:t>handmade </a:t>
            </a:r>
            <a:r>
              <a:rPr lang="en-GB" sz="2400" dirty="0"/>
              <a:t>as their USP and maintain that </a:t>
            </a:r>
            <a:r>
              <a:rPr lang="en-GB" sz="2400" dirty="0" smtClean="0"/>
              <a:t>handmade </a:t>
            </a:r>
            <a:r>
              <a:rPr lang="en-GB" sz="2400" dirty="0"/>
              <a:t>element as much as </a:t>
            </a:r>
            <a:r>
              <a:rPr lang="en-GB" sz="2400" dirty="0" smtClean="0"/>
              <a:t>possible. </a:t>
            </a:r>
            <a:r>
              <a:rPr lang="en-GB" sz="2400" dirty="0"/>
              <a:t>H</a:t>
            </a:r>
            <a:r>
              <a:rPr lang="en-GB" sz="2400" dirty="0" smtClean="0"/>
              <a:t>owever </a:t>
            </a:r>
            <a:r>
              <a:rPr lang="en-GB" sz="2400" dirty="0"/>
              <a:t>information technology could still have a major impact on cost reductions for them</a:t>
            </a:r>
            <a:r>
              <a:rPr lang="en-GB" sz="2400" dirty="0" smtClean="0"/>
              <a:t>.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GB" sz="2400" dirty="0" smtClean="0"/>
              <a:t>Discuss </a:t>
            </a:r>
            <a:r>
              <a:rPr lang="en-GB" sz="2400" dirty="0"/>
              <a:t>ways in which the introduction of technology in the production process could help Morgan Cars gain a competitive </a:t>
            </a:r>
            <a:r>
              <a:rPr lang="en-GB" sz="2400" dirty="0" smtClean="0"/>
              <a:t>advantage. </a:t>
            </a:r>
            <a:r>
              <a:rPr lang="en-GB" sz="2400" dirty="0"/>
              <a:t>(25 marks</a:t>
            </a:r>
            <a:r>
              <a:rPr lang="en-GB" sz="2400" dirty="0" smtClean="0"/>
              <a:t>)</a:t>
            </a:r>
          </a:p>
          <a:p>
            <a:r>
              <a:rPr lang="en-GB" sz="2400" b="1" dirty="0">
                <a:solidFill>
                  <a:srgbClr val="C00000"/>
                </a:solidFill>
              </a:rPr>
              <a:t>Exam tip:</a:t>
            </a:r>
          </a:p>
          <a:p>
            <a:pPr marL="342900" indent="-342900">
              <a:buClr>
                <a:srgbClr val="C00000"/>
              </a:buClr>
              <a:buFont typeface="Arial"/>
              <a:buChar char="•"/>
            </a:pPr>
            <a:r>
              <a:rPr lang="en-GB" sz="2400" dirty="0"/>
              <a:t>Discuss – identify two or three ways in which Morgan Cars could use IT and expand upon the pros and cons of each. </a:t>
            </a:r>
          </a:p>
          <a:p>
            <a:pPr marL="342900" indent="-342900">
              <a:buClr>
                <a:srgbClr val="C00000"/>
              </a:buClr>
              <a:buFont typeface="Arial"/>
              <a:buChar char="•"/>
            </a:pPr>
            <a:r>
              <a:rPr lang="en-GB" sz="2400" dirty="0"/>
              <a:t>Conclude </a:t>
            </a:r>
            <a:r>
              <a:rPr lang="en-GB" sz="2400" dirty="0" smtClean="0"/>
              <a:t>which </a:t>
            </a:r>
            <a:r>
              <a:rPr lang="en-GB" sz="2400" dirty="0"/>
              <a:t>would be the best for them, ensuring that the </a:t>
            </a:r>
            <a:r>
              <a:rPr lang="en-GB" sz="2400" dirty="0" smtClean="0"/>
              <a:t>handmade </a:t>
            </a:r>
            <a:r>
              <a:rPr lang="en-GB" sz="2400" dirty="0"/>
              <a:t>element of their product is maintained.</a:t>
            </a:r>
          </a:p>
          <a:p>
            <a:endParaRPr lang="en-GB" sz="2200" dirty="0"/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983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If a business is run as efficiently as possible then it can gain a competitive advantage.</a:t>
            </a:r>
          </a:p>
          <a:p>
            <a:r>
              <a:rPr lang="en-GB" dirty="0" smtClean="0"/>
              <a:t>This advantage can be used to either reduce the price to the customer or increase profit margins.</a:t>
            </a:r>
          </a:p>
          <a:p>
            <a:r>
              <a:rPr lang="en-GB" dirty="0" smtClean="0"/>
              <a:t>Lean production is a way of reducing waste from the production line but it is not an easy task for businesses to achieve.</a:t>
            </a:r>
          </a:p>
          <a:p>
            <a:r>
              <a:rPr lang="en-GB" dirty="0" smtClean="0"/>
              <a:t>Technology (including robotics, IT and automation) can really help with the planning, introduction and maintaining of the aspects of lean production.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3658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you need to know:</a:t>
            </a:r>
            <a:endParaRPr lang="en-GB" dirty="0"/>
          </a:p>
          <a:p>
            <a:r>
              <a:rPr lang="en-GB" dirty="0" smtClean="0"/>
              <a:t>Using </a:t>
            </a:r>
            <a:r>
              <a:rPr lang="en-GB" dirty="0" smtClean="0"/>
              <a:t>technology to improve operational </a:t>
            </a:r>
            <a:r>
              <a:rPr lang="en-GB" dirty="0" smtClean="0"/>
              <a:t>efficiency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501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Using technology helps businesses become more capital intensive, more efficient and can change the nature of the production process.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Using technology includes:</a:t>
            </a:r>
          </a:p>
          <a:p>
            <a:pPr marL="857250" lvl="1" indent="-457200">
              <a:buFont typeface="Arial"/>
              <a:buChar char="•"/>
            </a:pPr>
            <a:r>
              <a:rPr lang="en-GB" sz="3200" dirty="0" smtClean="0"/>
              <a:t>Robotics</a:t>
            </a:r>
          </a:p>
          <a:p>
            <a:pPr marL="857250" lvl="1" indent="-457200">
              <a:buFont typeface="Arial"/>
              <a:buChar char="•"/>
            </a:pPr>
            <a:r>
              <a:rPr lang="en-GB" sz="3200" dirty="0" smtClean="0"/>
              <a:t>Automation</a:t>
            </a:r>
          </a:p>
          <a:p>
            <a:pPr marL="857250" lvl="1" indent="-457200">
              <a:buFont typeface="Arial"/>
              <a:buChar char="•"/>
            </a:pPr>
            <a:r>
              <a:rPr lang="en-GB" sz="3200" dirty="0" smtClean="0"/>
              <a:t>Communication</a:t>
            </a:r>
          </a:p>
          <a:p>
            <a:pPr marL="857250" lvl="1" indent="-457200">
              <a:buFont typeface="Arial"/>
              <a:buChar char="•"/>
            </a:pPr>
            <a:r>
              <a:rPr lang="en-GB" sz="3200" dirty="0" smtClean="0"/>
              <a:t>Design 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8708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142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Robotics – can be used to do routine and complex activities</a:t>
            </a:r>
          </a:p>
          <a:p>
            <a:r>
              <a:rPr lang="en-GB" dirty="0" smtClean="0"/>
              <a:t>Automation – can be used to help with planning the operations management; and operating (i.e. using </a:t>
            </a:r>
            <a:r>
              <a:rPr lang="en-GB" dirty="0" smtClean="0"/>
              <a:t>CAM – computer aided manufacturing)</a:t>
            </a:r>
            <a:endParaRPr lang="en-GB" dirty="0" smtClean="0"/>
          </a:p>
          <a:p>
            <a:r>
              <a:rPr lang="en-GB" dirty="0" smtClean="0"/>
              <a:t>Controlling – controlling the quality of the goods produced</a:t>
            </a:r>
          </a:p>
          <a:p>
            <a:r>
              <a:rPr lang="en-GB" dirty="0" smtClean="0"/>
              <a:t>Stock control – ensuring all stock levels are maintained</a:t>
            </a:r>
            <a:endParaRPr lang="en-GB" b="1" dirty="0" smtClean="0">
              <a:solidFill>
                <a:srgbClr val="008000"/>
              </a:solidFill>
            </a:endParaRPr>
          </a:p>
          <a:p>
            <a:r>
              <a:rPr lang="en-GB" dirty="0" smtClean="0"/>
              <a:t>Communication – improving communication internally and externally </a:t>
            </a:r>
          </a:p>
          <a:p>
            <a:r>
              <a:rPr lang="en-GB" dirty="0" smtClean="0"/>
              <a:t>Design – using technology to help create new products or test new ideas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9648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Robotics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60848"/>
            <a:ext cx="8715436" cy="458286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In industry, robots can be programmed to carry out both routine and increasingly complex activities:</a:t>
            </a:r>
          </a:p>
          <a:p>
            <a:r>
              <a:rPr lang="en-GB" dirty="0" smtClean="0"/>
              <a:t>Handling operations – on a production line, robots can manipulate materials into position so that other activities can take place</a:t>
            </a:r>
          </a:p>
          <a:p>
            <a:r>
              <a:rPr lang="en-GB" dirty="0" smtClean="0"/>
              <a:t>Welding – robots can join materials together</a:t>
            </a:r>
          </a:p>
          <a:p>
            <a:r>
              <a:rPr lang="en-GB" dirty="0" smtClean="0"/>
              <a:t>Other production applications – painting, gluing, sealing, cutting etc</a:t>
            </a:r>
          </a:p>
          <a:p>
            <a:r>
              <a:rPr lang="en-GB" dirty="0" smtClean="0"/>
              <a:t>Assembling – putting together the finished product</a:t>
            </a:r>
          </a:p>
          <a:p>
            <a:r>
              <a:rPr lang="en-GB" dirty="0" smtClean="0"/>
              <a:t>Packaging and palletising</a:t>
            </a:r>
          </a:p>
          <a:p>
            <a:r>
              <a:rPr lang="en-GB" dirty="0" smtClean="0"/>
              <a:t>Measurement, inspection and testing</a:t>
            </a:r>
          </a:p>
          <a:p>
            <a:r>
              <a:rPr lang="en-GB" dirty="0" smtClean="0"/>
              <a:t>Hazardous applications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Automation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This is the use of machinery to replace human resources. CAM uses computers to undertake activities such as:</a:t>
            </a:r>
          </a:p>
          <a:p>
            <a:r>
              <a:rPr lang="en-GB" dirty="0" smtClean="0"/>
              <a:t>Planning – networks are constructed that can help plan resources more effectively</a:t>
            </a:r>
          </a:p>
          <a:p>
            <a:r>
              <a:rPr lang="en-GB" dirty="0" smtClean="0"/>
              <a:t>Operating processes – automated production lines removes the chance of human error, some parts are too small to be completed by humans</a:t>
            </a:r>
          </a:p>
          <a:p>
            <a:r>
              <a:rPr lang="en-GB" dirty="0" smtClean="0"/>
              <a:t>Controlling – quality can be maintained and scrutinised through technology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Stock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Technology can be used to manage stock control:</a:t>
            </a:r>
          </a:p>
          <a:p>
            <a:r>
              <a:rPr lang="en-GB" dirty="0" smtClean="0"/>
              <a:t>Patterns of consumer purchases and anticipate stock changes – can reduce costs</a:t>
            </a:r>
          </a:p>
          <a:p>
            <a:r>
              <a:rPr lang="en-GB" dirty="0" smtClean="0"/>
              <a:t>Instantly access stock levels – no humans needed</a:t>
            </a:r>
          </a:p>
          <a:p>
            <a:r>
              <a:rPr lang="en-GB" dirty="0" smtClean="0"/>
              <a:t>Tills linked to stock control through EPOS (electronic point of sale) – adjusts stock levels and helps reorder</a:t>
            </a:r>
          </a:p>
          <a:p>
            <a:r>
              <a:rPr lang="en-GB" dirty="0" smtClean="0"/>
              <a:t>Can locate which branches hold stock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Helps improve internal and external communications</a:t>
            </a:r>
          </a:p>
          <a:p>
            <a:r>
              <a:rPr lang="en-GB" dirty="0" smtClean="0"/>
              <a:t>Suppliers and customers can access company information</a:t>
            </a:r>
          </a:p>
          <a:p>
            <a:r>
              <a:rPr lang="en-GB" dirty="0" smtClean="0"/>
              <a:t>Improves speed of communication</a:t>
            </a:r>
          </a:p>
          <a:p>
            <a:r>
              <a:rPr lang="en-GB" dirty="0" smtClean="0"/>
              <a:t>Loyalty cards and buying habits – builds relationship and aids marketing</a:t>
            </a:r>
          </a:p>
          <a:p>
            <a:r>
              <a:rPr lang="en-GB" dirty="0" smtClean="0"/>
              <a:t>E-commerce, online banking, card machines – all of these can reduce costs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Comparison and testing of new ideas – different ideas can be introduced and compared much more quickly in a computer aided design (CAD) system than in a manual one – 2D images can be transformed into 3D images and rotated and inspected. Simulations can also be used – saves costs</a:t>
            </a:r>
          </a:p>
          <a:p>
            <a:r>
              <a:rPr lang="en-GB" dirty="0" smtClean="0"/>
              <a:t>Creation of new products – traditional leisure pursuits such as playing cards have been hit by computer-based alternatives - </a:t>
            </a:r>
            <a:r>
              <a:rPr lang="en-GB" dirty="0" smtClean="0">
                <a:hlinkClick r:id="rId2"/>
              </a:rPr>
              <a:t>robosapien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3ddf182774df6f0acd7e810d85311a73e88f89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1023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Learning outcomes</vt:lpstr>
      <vt:lpstr>Technology </vt:lpstr>
      <vt:lpstr>Using technology</vt:lpstr>
      <vt:lpstr>Robotics</vt:lpstr>
      <vt:lpstr>Automation</vt:lpstr>
      <vt:lpstr>Stock Control</vt:lpstr>
      <vt:lpstr>Communications</vt:lpstr>
      <vt:lpstr>Design</vt:lpstr>
      <vt:lpstr>Technology and employment</vt:lpstr>
      <vt:lpstr>Benefits of using technology</vt:lpstr>
      <vt:lpstr>Benefits of using technology</vt:lpstr>
      <vt:lpstr>Problems with using technology</vt:lpstr>
      <vt:lpstr>Slide 14</vt:lpstr>
      <vt:lpstr>Exam-style question with tips</vt:lpstr>
      <vt:lpstr>Summary</vt:lpstr>
    </vt:vector>
  </TitlesOfParts>
  <Company>Halesowen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I.T. Support</dc:creator>
  <cp:lastModifiedBy>user</cp:lastModifiedBy>
  <cp:revision>83</cp:revision>
  <dcterms:created xsi:type="dcterms:W3CDTF">2014-07-21T12:45:36Z</dcterms:created>
  <dcterms:modified xsi:type="dcterms:W3CDTF">2016-02-29T23:27:33Z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147794</vt:lpwstr>
  </property>
  <property fmtid="{D5CDD505-2E9C-101B-9397-08002B2CF9AE}" pid="3" name="NXPowerLiteSettings">
    <vt:lpwstr>F5000400038000</vt:lpwstr>
  </property>
  <property fmtid="{D5CDD505-2E9C-101B-9397-08002B2CF9AE}" pid="4" name="NXPowerLiteVersion">
    <vt:lpwstr>D6.1.2</vt:lpwstr>
  </property>
</Properties>
</file>