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66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B0A97-1BC3-4032-A9C4-5FE5F5FF6587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6B4D1-8B73-40F4-8EA6-9934E0F2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9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6B4D1-8B73-40F4-8EA6-9934E0F24B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3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6B4D1-8B73-40F4-8EA6-9934E0F24B2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4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9CC3-EC7A-4E95-8EBD-796CE155BCC9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8198-AAFD-4B9F-885E-DE83A28F1D67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C9A-267F-4E55-8394-AE199289A2F4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5195-51FD-4D25-AA71-B4E8ADDDA269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8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3B74-10F9-4B2B-A6C1-8108A941ED09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4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C29-FD94-45A3-871B-A6D4422E16AA}" type="datetime1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3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5C02-8BE2-4528-9275-00F851864BA2}" type="datetime1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3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D860-CF72-4591-B37D-5EF575FEA589}" type="datetime1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5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D7AD-8547-4E50-B7D6-DE6A7424976C}" type="datetime1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D70-1918-4B84-B705-A869131BB14A}" type="datetime1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7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B3FC-9CB2-4490-A36D-E1F1B6D2C2D4}" type="datetime1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3F0B-FF09-4B91-8A47-20586A56979F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Mr Papas: La Sainte Union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8570-E1D3-41E9-B1C8-A98F4A56E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7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BIG Theory/Model Quiz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9. Which model helps a business to analyse the possible threat of new entrants?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Porter’s five Forces: </a:t>
            </a:r>
            <a:r>
              <a:rPr lang="en-GB" sz="4000" i="1" dirty="0" smtClean="0"/>
              <a:t>entry threat; buyer power; supplier power; rivalry; substitute threat.</a:t>
            </a:r>
            <a:endParaRPr lang="en-GB" sz="4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10. B&amp;Q’s products have sometimes been criticised for their lack of quality, but their prices are generally the most competitive in the market. </a:t>
            </a:r>
            <a:r>
              <a:rPr lang="en-GB" sz="2800" b="1" dirty="0" smtClean="0"/>
              <a:t>According to Porter which strategy have they adopted? </a:t>
            </a:r>
            <a:endParaRPr lang="en-GB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11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320120" y="1733266"/>
            <a:ext cx="6851176" cy="4517409"/>
            <a:chOff x="2320120" y="1733266"/>
            <a:chExt cx="6851176" cy="45174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2" t="20149" r="23672" b="18097"/>
            <a:stretch/>
          </p:blipFill>
          <p:spPr bwMode="auto">
            <a:xfrm>
              <a:off x="2320120" y="1733266"/>
              <a:ext cx="6851176" cy="4517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244454" y="3534770"/>
              <a:ext cx="1801504" cy="120100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51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11. This the experience curve, what does it suggest?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53" t="34257" r="15032" b="16149"/>
          <a:stretch/>
        </p:blipFill>
        <p:spPr>
          <a:xfrm>
            <a:off x="655320" y="2119937"/>
            <a:ext cx="7805928" cy="4500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376" y="1999488"/>
            <a:ext cx="6278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A. The curve suggests that the more experienced a firm gets at making a product, the better, faster and cheaper it is likely to be at making it.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12. According to </a:t>
            </a:r>
            <a:r>
              <a:rPr lang="en-GB" dirty="0" err="1" smtClean="0"/>
              <a:t>Kotter</a:t>
            </a:r>
            <a:r>
              <a:rPr lang="en-GB" dirty="0" smtClean="0"/>
              <a:t> and Schlesinger what are the causes of resistance to change?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A. 1. self-interest; </a:t>
            </a:r>
          </a:p>
          <a:p>
            <a:pPr marL="0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 2. different assessment of the situation; </a:t>
            </a:r>
          </a:p>
          <a:p>
            <a:pPr marL="0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 3. low tolerance for change and inertia; </a:t>
            </a:r>
          </a:p>
          <a:p>
            <a:pPr marL="0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 4. misinformation and misunderstanding.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13. </a:t>
            </a:r>
            <a:r>
              <a:rPr lang="en-GB" sz="3600" dirty="0" err="1" smtClean="0"/>
              <a:t>Kotter</a:t>
            </a:r>
            <a:r>
              <a:rPr lang="en-GB" sz="3600" dirty="0" smtClean="0"/>
              <a:t> </a:t>
            </a:r>
            <a:r>
              <a:rPr lang="en-GB" sz="3600" dirty="0"/>
              <a:t>and Schlesinger </a:t>
            </a:r>
            <a:r>
              <a:rPr lang="en-GB" sz="3600" dirty="0" smtClean="0"/>
              <a:t>identified the strategies to overcoming resistance </a:t>
            </a:r>
            <a:r>
              <a:rPr lang="en-GB" sz="3600" dirty="0"/>
              <a:t>to </a:t>
            </a:r>
            <a:r>
              <a:rPr lang="en-GB" sz="3600" dirty="0" smtClean="0"/>
              <a:t>change, name three of them?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 Education and Communication;</a:t>
            </a:r>
          </a:p>
          <a:p>
            <a:r>
              <a:rPr lang="en-GB" sz="3600" dirty="0" smtClean="0"/>
              <a:t>2. Participation and involvement;</a:t>
            </a:r>
          </a:p>
          <a:p>
            <a:r>
              <a:rPr lang="en-GB" sz="3600" dirty="0" smtClean="0"/>
              <a:t>3. Facilitation and support;</a:t>
            </a:r>
          </a:p>
          <a:p>
            <a:r>
              <a:rPr lang="en-GB" sz="3600" dirty="0" smtClean="0"/>
              <a:t>4. Manipulation and co-option;</a:t>
            </a:r>
          </a:p>
          <a:p>
            <a:r>
              <a:rPr lang="en-GB" sz="3600" dirty="0" smtClean="0"/>
              <a:t>5. Negotiation and bargaining;</a:t>
            </a:r>
          </a:p>
          <a:p>
            <a:r>
              <a:rPr lang="en-GB" sz="3600" dirty="0" smtClean="0"/>
              <a:t>6. Explicit and implicit coercion; 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14. According to Carroll, what are a business’s philanthropic responsibilities?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A. </a:t>
            </a:r>
            <a:r>
              <a:rPr lang="en-GB" sz="4000" b="1" dirty="0" smtClean="0"/>
              <a:t>To contribute financial and human resources to the community and to improve the quality of life</a:t>
            </a:r>
            <a:r>
              <a:rPr lang="en-GB" sz="4000" dirty="0" smtClean="0"/>
              <a:t>; to provide programmes supporting the community in relation to education, health, human services, culture, arts, and civics.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15. What are the extension P’s in the extended marketing Mix?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A. People; Physical Environment; Process.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16. With reference to Greiner’s Growth Model what do </a:t>
            </a:r>
            <a:r>
              <a:rPr lang="en-GB" i="1" dirty="0" smtClean="0"/>
              <a:t>‘evolution’ </a:t>
            </a:r>
            <a:r>
              <a:rPr lang="en-GB" dirty="0" smtClean="0"/>
              <a:t>and </a:t>
            </a:r>
            <a:r>
              <a:rPr lang="en-GB" i="1" dirty="0" smtClean="0"/>
              <a:t>‘revolution’ </a:t>
            </a:r>
            <a:r>
              <a:rPr lang="en-GB" dirty="0" smtClean="0"/>
              <a:t>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A. </a:t>
            </a:r>
            <a:r>
              <a:rPr lang="en-GB" sz="3600" b="1" dirty="0" smtClean="0"/>
              <a:t>Evolution:</a:t>
            </a:r>
            <a:r>
              <a:rPr lang="en-GB" sz="3600" dirty="0" smtClean="0"/>
              <a:t> </a:t>
            </a:r>
            <a:r>
              <a:rPr lang="en-GB" sz="3600" i="1" dirty="0" smtClean="0"/>
              <a:t>prolonged periods of growth where no major upheaval occurred in organisational practice.</a:t>
            </a:r>
          </a:p>
          <a:p>
            <a:pPr marL="0" indent="0">
              <a:buNone/>
            </a:pPr>
            <a:endParaRPr lang="en-GB" sz="3600" i="1" dirty="0" smtClean="0"/>
          </a:p>
          <a:p>
            <a:r>
              <a:rPr lang="en-GB" sz="3600" i="1" dirty="0"/>
              <a:t> </a:t>
            </a:r>
            <a:r>
              <a:rPr lang="en-GB" sz="3600" i="1" dirty="0" smtClean="0"/>
              <a:t>   </a:t>
            </a:r>
            <a:r>
              <a:rPr lang="en-GB" sz="3600" b="1" dirty="0" smtClean="0"/>
              <a:t>Revolution: </a:t>
            </a:r>
            <a:r>
              <a:rPr lang="en-GB" sz="3600" i="1" dirty="0" smtClean="0"/>
              <a:t>periods of substantial turmoil in organisations where there was upheaval in management practices.</a:t>
            </a:r>
            <a:endParaRPr lang="en-GB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17. Label the Blake Mouton Grid.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25" t="32855" r="10325" b="15310"/>
          <a:stretch/>
        </p:blipFill>
        <p:spPr>
          <a:xfrm>
            <a:off x="2014727" y="1353312"/>
            <a:ext cx="8725250" cy="45598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23744" y="2133918"/>
            <a:ext cx="1828800" cy="67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359152" y="3131662"/>
            <a:ext cx="2103120" cy="67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59152" y="4907757"/>
            <a:ext cx="1679448" cy="67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379889" y="4237515"/>
            <a:ext cx="1828800" cy="67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588328" y="2008633"/>
            <a:ext cx="1828800" cy="67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18. </a:t>
            </a:r>
            <a:r>
              <a:rPr lang="en-GB" sz="3200" i="1" dirty="0" smtClean="0"/>
              <a:t>This refers to how much a society sticks with, and values, traditional male and female roles</a:t>
            </a:r>
            <a:r>
              <a:rPr lang="en-GB" sz="3200" dirty="0" smtClean="0"/>
              <a:t>. Which dimension of which model does this description refer to?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Masculinity Vs Femininity (MAS) - Hofstede National Cultures.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1.From the four categories in the Boston Matrix  </a:t>
            </a:r>
            <a:br>
              <a:rPr lang="en-GB" sz="3600" dirty="0" smtClean="0"/>
            </a:br>
            <a:r>
              <a:rPr lang="en-GB" sz="3600" dirty="0"/>
              <a:t> </a:t>
            </a:r>
            <a:r>
              <a:rPr lang="en-GB" sz="3600" dirty="0" smtClean="0"/>
              <a:t>  which has high market share and high market growth?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question mark; star; cash cow; dog?</a:t>
            </a:r>
          </a:p>
          <a:p>
            <a:endParaRPr lang="en-GB" sz="4000" dirty="0"/>
          </a:p>
          <a:p>
            <a:r>
              <a:rPr lang="en-GB" sz="4000" dirty="0"/>
              <a:t>A</a:t>
            </a:r>
            <a:r>
              <a:rPr lang="en-GB" sz="4000" dirty="0" smtClean="0"/>
              <a:t>. star.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19.What is the interest and power of a stakeholder if the strategy you use is to </a:t>
            </a:r>
            <a:r>
              <a:rPr lang="en-GB" i="1" dirty="0" smtClean="0"/>
              <a:t>keep them satisfied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Low level  of interest and high level of power.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20. Dyson’s potential decision to make all of their vacuum cleaners cordless because of the improved battery technology is an example of which strategy on </a:t>
            </a:r>
            <a:r>
              <a:rPr lang="en-GB" sz="2800" dirty="0" err="1" smtClean="0"/>
              <a:t>Ansoff’s</a:t>
            </a:r>
            <a:r>
              <a:rPr lang="en-GB" sz="2800" dirty="0" smtClean="0"/>
              <a:t> Matrix?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A. Product Development (new products in existing markets).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21. What is PESTLE used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A. To analyse the external environment for potential threats and opportunities.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22. What is the main drawback to Maslow’s Hierarchy of Needs?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A. It assumes all levels of the hierarchy are motivators.</a:t>
            </a:r>
          </a:p>
          <a:p>
            <a:r>
              <a:rPr lang="en-GB" sz="3600" dirty="0" smtClean="0"/>
              <a:t>PA. It assumes that you have to fulfil one level to move onto the next.</a:t>
            </a:r>
          </a:p>
          <a:p>
            <a:r>
              <a:rPr lang="en-GB" sz="3600" dirty="0" smtClean="0"/>
              <a:t>PA. It doesn’t take into account that different people are motivated by different things.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23. What are the four sections of the Product Life Cycle after development?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Introduction, Growth, Maturity, Decline.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24. Complete the continuum.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25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20773" r="23313" b="15870"/>
          <a:stretch/>
        </p:blipFill>
        <p:spPr bwMode="auto">
          <a:xfrm>
            <a:off x="2756847" y="1368911"/>
            <a:ext cx="7110484" cy="48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7349" y="3029803"/>
            <a:ext cx="1705970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426657" y="3029802"/>
            <a:ext cx="1705970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6788" y="5625152"/>
            <a:ext cx="1705970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0856" y="5625151"/>
            <a:ext cx="852985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6241" y="5625150"/>
            <a:ext cx="852985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25. What is a Balanced Scorecard?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smtClean="0"/>
              <a:t>A. The </a:t>
            </a:r>
            <a:r>
              <a:rPr lang="en-GB" dirty="0"/>
              <a:t>balanced scorecard (BSC) is a </a:t>
            </a:r>
            <a:r>
              <a:rPr lang="en-GB" dirty="0" smtClean="0"/>
              <a:t>strategic planning and management system </a:t>
            </a:r>
            <a:r>
              <a:rPr lang="en-GB" dirty="0"/>
              <a:t>that </a:t>
            </a:r>
            <a:r>
              <a:rPr lang="en-GB" dirty="0" smtClean="0"/>
              <a:t>organisations </a:t>
            </a:r>
            <a:r>
              <a:rPr lang="en-GB" dirty="0"/>
              <a:t>use to</a:t>
            </a:r>
            <a:r>
              <a:rPr lang="en-GB" dirty="0" smtClean="0"/>
              <a:t>: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Communicate what they are trying to </a:t>
            </a:r>
            <a:r>
              <a:rPr lang="en-GB" dirty="0" smtClean="0"/>
              <a:t>accomplish;</a:t>
            </a:r>
            <a:endParaRPr lang="en-GB" dirty="0"/>
          </a:p>
          <a:p>
            <a:pPr fontAlgn="base"/>
            <a:r>
              <a:rPr lang="en-GB" dirty="0"/>
              <a:t>Align the day-to-day work that everyone is doing with </a:t>
            </a:r>
            <a:r>
              <a:rPr lang="en-GB" dirty="0" smtClean="0"/>
              <a:t>strategy;</a:t>
            </a:r>
            <a:endParaRPr lang="en-GB" dirty="0"/>
          </a:p>
          <a:p>
            <a:pPr fontAlgn="base"/>
            <a:r>
              <a:rPr lang="en-GB" dirty="0"/>
              <a:t>Prioritize projects, products, and </a:t>
            </a:r>
            <a:r>
              <a:rPr lang="en-GB" dirty="0" smtClean="0"/>
              <a:t>services;</a:t>
            </a:r>
            <a:endParaRPr lang="en-GB" dirty="0"/>
          </a:p>
          <a:p>
            <a:pPr fontAlgn="base"/>
            <a:r>
              <a:rPr lang="en-GB" dirty="0"/>
              <a:t>Measure and monitor progress towards strategic </a:t>
            </a:r>
            <a:r>
              <a:rPr lang="en-GB" dirty="0" smtClean="0"/>
              <a:t>targets;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26. What does </a:t>
            </a:r>
            <a:r>
              <a:rPr lang="en-GB" i="1" dirty="0" smtClean="0"/>
              <a:t>‘Lead Time’ </a:t>
            </a:r>
            <a:r>
              <a:rPr lang="en-GB" dirty="0" smtClean="0"/>
              <a:t>mean in inventory stock control?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endParaRPr lang="en-GB" sz="3600" dirty="0" smtClean="0"/>
          </a:p>
          <a:p>
            <a:pPr marL="514350" indent="-514350">
              <a:buAutoNum type="alphaUcPeriod"/>
            </a:pPr>
            <a:r>
              <a:rPr lang="en-GB" sz="3600" dirty="0" smtClean="0"/>
              <a:t>The</a:t>
            </a:r>
            <a:r>
              <a:rPr lang="en-GB" sz="3600" dirty="0"/>
              <a:t> </a:t>
            </a:r>
            <a:r>
              <a:rPr lang="en-GB" sz="3600" b="1" dirty="0"/>
              <a:t>time</a:t>
            </a:r>
            <a:r>
              <a:rPr lang="en-GB" sz="3600" dirty="0"/>
              <a:t> it takes a supplier to deliver the goods once an order is </a:t>
            </a:r>
            <a:r>
              <a:rPr lang="en-GB" sz="3600" dirty="0" smtClean="0"/>
              <a:t>placed.</a:t>
            </a:r>
          </a:p>
          <a:p>
            <a:pPr marL="514350" indent="-514350">
              <a:buAutoNum type="alphaUcPeriod"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PA. The </a:t>
            </a:r>
            <a:r>
              <a:rPr lang="en-GB" sz="3600" dirty="0"/>
              <a:t>reordering delay, which is the </a:t>
            </a:r>
            <a:r>
              <a:rPr lang="en-GB" sz="3600" b="1" dirty="0"/>
              <a:t>time</a:t>
            </a:r>
            <a:r>
              <a:rPr lang="en-GB" sz="3600" dirty="0"/>
              <a:t> until an ordering </a:t>
            </a:r>
            <a:r>
              <a:rPr lang="en-GB" sz="3600" dirty="0" smtClean="0"/>
              <a:t> opportunity </a:t>
            </a:r>
            <a:r>
              <a:rPr lang="en-GB" sz="3600" dirty="0"/>
              <a:t>arises again.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27. Identify one benefit of Market Mapping?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A. Can Identify a gap in the market.</a:t>
            </a:r>
          </a:p>
          <a:p>
            <a:endParaRPr lang="en-GB" sz="3600" dirty="0"/>
          </a:p>
          <a:p>
            <a:r>
              <a:rPr lang="en-GB" sz="3600" dirty="0" smtClean="0"/>
              <a:t>PA. Can help position your business/product away from fierce competition.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28. Lewin’s Force Field Analysis highlights to major forces to change, what are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Driving Forces and Restraining Forces.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What are the four phases an economy will go through?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Boom; recession; slump; recovery.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29. Identify three types of economy of scale.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Technical, Purchasing, Managerial.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30. Which part of a SWOT require a business to look inwards and which parts to look outwards?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A. In = SW (strengths and weaknesses); out = OT (opportunities and threats).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3. A small IT firm that has a range of experts that work in groups to deliver projects to other businesses. According to Handy what kind of culture does this IT firm have?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task; power; role; person?</a:t>
            </a:r>
          </a:p>
          <a:p>
            <a:endParaRPr lang="en-GB" sz="4000" dirty="0"/>
          </a:p>
          <a:p>
            <a:r>
              <a:rPr lang="en-GB" sz="4000" dirty="0" smtClean="0"/>
              <a:t>A: Task.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4. A situation where a company responds too slowly to changes in its external and competitive environment is known as?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A. </a:t>
            </a:r>
            <a:r>
              <a:rPr lang="en-GB" sz="4000" dirty="0"/>
              <a:t>S</a:t>
            </a:r>
            <a:r>
              <a:rPr lang="en-GB" sz="4000" dirty="0" smtClean="0"/>
              <a:t>trategic Drift.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Identify the missing strategies in Bartlett and </a:t>
            </a:r>
            <a:r>
              <a:rPr lang="en-GB" dirty="0" err="1" smtClean="0"/>
              <a:t>Ghoshal’s</a:t>
            </a:r>
            <a:r>
              <a:rPr lang="en-GB" dirty="0" smtClean="0"/>
              <a:t> model.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76" t="33696" r="22445" b="19331"/>
          <a:stretch/>
        </p:blipFill>
        <p:spPr>
          <a:xfrm>
            <a:off x="2054710" y="1927357"/>
            <a:ext cx="7136731" cy="3645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4118" y="2861534"/>
            <a:ext cx="2302136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53201" y="4218790"/>
            <a:ext cx="2302136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6. </a:t>
            </a:r>
            <a:r>
              <a:rPr lang="en-GB" dirty="0"/>
              <a:t>A</a:t>
            </a:r>
            <a:r>
              <a:rPr lang="en-GB" dirty="0" smtClean="0"/>
              <a:t>. Which model has two axes titled </a:t>
            </a:r>
            <a:r>
              <a:rPr lang="en-GB" i="1" dirty="0" smtClean="0"/>
              <a:t>perceived value to the customer</a:t>
            </a:r>
            <a:r>
              <a:rPr lang="en-GB" dirty="0" smtClean="0"/>
              <a:t> and </a:t>
            </a:r>
            <a:r>
              <a:rPr lang="en-GB" i="1" dirty="0" smtClean="0"/>
              <a:t>price? B. explain number 5 on this model.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A. Bowman’s Strategic Clock.</a:t>
            </a:r>
          </a:p>
          <a:p>
            <a:endParaRPr lang="en-GB" sz="3600" dirty="0"/>
          </a:p>
          <a:p>
            <a:r>
              <a:rPr lang="en-GB" sz="3600" dirty="0" smtClean="0"/>
              <a:t>B. Focused Differentiation: </a:t>
            </a:r>
            <a:r>
              <a:rPr lang="en-GB" sz="3600" i="1" dirty="0" smtClean="0"/>
              <a:t>niche markets in which products are perceived to be very high value and have very high prices.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Which model focuses on profit, people, planet, to measure business success?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A. </a:t>
            </a:r>
            <a:r>
              <a:rPr lang="en-GB" sz="4000" dirty="0" err="1"/>
              <a:t>E</a:t>
            </a:r>
            <a:r>
              <a:rPr lang="en-GB" sz="4000" dirty="0" err="1" smtClean="0"/>
              <a:t>lkington’s</a:t>
            </a:r>
            <a:r>
              <a:rPr lang="en-GB" sz="4000" dirty="0" smtClean="0"/>
              <a:t> Triple Bottom Line.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Label the network diagram.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25" t="32295" r="20413" b="15590"/>
          <a:stretch/>
        </p:blipFill>
        <p:spPr>
          <a:xfrm>
            <a:off x="2706624" y="1785865"/>
            <a:ext cx="5864352" cy="389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4192" y="1938528"/>
            <a:ext cx="1706880" cy="316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81216" y="1962912"/>
            <a:ext cx="1487424" cy="316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84192" y="5187696"/>
            <a:ext cx="1706880" cy="316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77584" y="5187696"/>
            <a:ext cx="1706880" cy="316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570-E1D3-41E9-B1C8-A98F4A56E9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988</Words>
  <Application>Microsoft Office PowerPoint</Application>
  <PresentationFormat>Widescreen</PresentationFormat>
  <Paragraphs>160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The BIG Theory/Model Quiz</vt:lpstr>
      <vt:lpstr>1.From the four categories in the Boston Matrix      which has high market share and high market growth?</vt:lpstr>
      <vt:lpstr>2. What are the four phases an economy will go through? </vt:lpstr>
      <vt:lpstr>3. A small IT firm that has a range of experts that work in groups to deliver projects to other businesses. According to Handy what kind of culture does this IT firm have? </vt:lpstr>
      <vt:lpstr>4. A situation where a company responds too slowly to changes in its external and competitive environment is known as?</vt:lpstr>
      <vt:lpstr>5. Identify the missing strategies in Bartlett and Ghoshal’s model. </vt:lpstr>
      <vt:lpstr>6. A. Which model has two axes titled perceived value to the customer and price? B. explain number 5 on this model. </vt:lpstr>
      <vt:lpstr>7. Which model focuses on profit, people, planet, to measure business success? </vt:lpstr>
      <vt:lpstr>8. Label the network diagram.</vt:lpstr>
      <vt:lpstr>9. Which model helps a business to analyse the possible threat of new entrants?</vt:lpstr>
      <vt:lpstr>10. B&amp;Q’s products have sometimes been criticised for their lack of quality, but their prices are generally the most competitive in the market. According to Porter which strategy have they adopted? </vt:lpstr>
      <vt:lpstr>11. This the experience curve, what does it suggest?</vt:lpstr>
      <vt:lpstr>12. According to Kotter and Schlesinger what are the causes of resistance to change? </vt:lpstr>
      <vt:lpstr>13. Kotter and Schlesinger identified the strategies to overcoming resistance to change, name three of them? </vt:lpstr>
      <vt:lpstr>14. According to Carroll, what are a business’s philanthropic responsibilities?</vt:lpstr>
      <vt:lpstr>15. What are the extension P’s in the extended marketing Mix?</vt:lpstr>
      <vt:lpstr>16. With reference to Greiner’s Growth Model what do ‘evolution’ and ‘revolution’ mean?</vt:lpstr>
      <vt:lpstr>17. Label the Blake Mouton Grid.</vt:lpstr>
      <vt:lpstr>18. This refers to how much a society sticks with, and values, traditional male and female roles. Which dimension of which model does this description refer to?</vt:lpstr>
      <vt:lpstr>19.What is the interest and power of a stakeholder if the strategy you use is to keep them satisfied?</vt:lpstr>
      <vt:lpstr>20. Dyson’s potential decision to make all of their vacuum cleaners cordless because of the improved battery technology is an example of which strategy on Ansoff’s Matrix?</vt:lpstr>
      <vt:lpstr>21. What is PESTLE used for?</vt:lpstr>
      <vt:lpstr>22. What is the main drawback to Maslow’s Hierarchy of Needs?</vt:lpstr>
      <vt:lpstr>23. What are the four sections of the Product Life Cycle after development?</vt:lpstr>
      <vt:lpstr>24. Complete the continuum.</vt:lpstr>
      <vt:lpstr>25. What is a Balanced Scorecard?</vt:lpstr>
      <vt:lpstr>26. What does ‘Lead Time’ mean in inventory stock control?</vt:lpstr>
      <vt:lpstr>27. Identify one benefit of Market Mapping?</vt:lpstr>
      <vt:lpstr>28. Lewin’s Force Field Analysis highlights to major forces to change, what are they?</vt:lpstr>
      <vt:lpstr>29. Identify three types of economy of scale.</vt:lpstr>
      <vt:lpstr>30. Which part of a SWOT require a business to look inwards and which parts to look outwards?</vt:lpstr>
    </vt:vector>
  </TitlesOfParts>
  <Company>La Sainte Union Catholic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Theory/Model Quiz</dc:title>
  <dc:creator>Mr G. Papandronicou</dc:creator>
  <cp:lastModifiedBy>Morgan Crump</cp:lastModifiedBy>
  <cp:revision>26</cp:revision>
  <dcterms:created xsi:type="dcterms:W3CDTF">2018-05-03T10:25:34Z</dcterms:created>
  <dcterms:modified xsi:type="dcterms:W3CDTF">2018-05-16T06:32:19Z</dcterms:modified>
</cp:coreProperties>
</file>