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9" r:id="rId2"/>
    <p:sldId id="394" r:id="rId3"/>
    <p:sldId id="329" r:id="rId4"/>
    <p:sldId id="375" r:id="rId5"/>
    <p:sldId id="351" r:id="rId6"/>
    <p:sldId id="385" r:id="rId7"/>
    <p:sldId id="387" r:id="rId8"/>
    <p:sldId id="381" r:id="rId9"/>
    <p:sldId id="389" r:id="rId10"/>
    <p:sldId id="391" r:id="rId11"/>
    <p:sldId id="393" r:id="rId12"/>
    <p:sldId id="327" r:id="rId13"/>
  </p:sldIdLst>
  <p:sldSz cx="9144000" cy="6858000" type="screen4x3"/>
  <p:notesSz cx="6797675" cy="9928225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207" autoAdjust="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pPr/>
              <a:t>02/12/2018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pPr/>
              <a:t>02/12/2018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8109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552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49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4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173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8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647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91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3969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03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1.2 Spotting a business opportunity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1.2.4 The competitive environment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elegraph.co.uk/business/2016/03/09/trunki-loses-years-long-legal-battle-against-copycat-bran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gopro.com/EMEA/cameras/hero5-session/CHDHS-501-master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gopro.com/EMEA/cameras/hero5-session/CHDHS-501-master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competitive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competition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662799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The impact of </a:t>
            </a:r>
            <a:r>
              <a:rPr lang="en-GB" b="1" dirty="0">
                <a:solidFill>
                  <a:srgbClr val="C0504D"/>
                </a:solidFill>
              </a:rPr>
              <a:t>competition</a:t>
            </a:r>
            <a:r>
              <a:rPr lang="en-GB" dirty="0"/>
              <a:t> on a business forces the business to do the following:</a:t>
            </a:r>
          </a:p>
          <a:p>
            <a:pPr lvl="0"/>
            <a:r>
              <a:rPr lang="en-GB" dirty="0"/>
              <a:t>Offer good prices and products</a:t>
            </a:r>
          </a:p>
          <a:p>
            <a:pPr lvl="0"/>
            <a:r>
              <a:rPr lang="en-GB" dirty="0"/>
              <a:t>Keep prices low</a:t>
            </a:r>
          </a:p>
          <a:p>
            <a:r>
              <a:rPr lang="en-GB" dirty="0"/>
              <a:t>Bring in new and innovative products</a:t>
            </a:r>
          </a:p>
        </p:txBody>
      </p:sp>
    </p:spTree>
    <p:extLst>
      <p:ext uri="{BB962C8B-B14F-4D97-AF65-F5344CB8AC3E}">
        <p14:creationId xmlns:p14="http://schemas.microsoft.com/office/powerpoint/2010/main" xmlns="" val="21343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fierce competition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662799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The impact of </a:t>
            </a:r>
            <a:r>
              <a:rPr lang="en-GB" b="1" dirty="0">
                <a:solidFill>
                  <a:srgbClr val="C0504D"/>
                </a:solidFill>
              </a:rPr>
              <a:t>fierce competition </a:t>
            </a:r>
            <a:r>
              <a:rPr lang="en-GB" dirty="0"/>
              <a:t>on a business forces the business to do the following:</a:t>
            </a:r>
          </a:p>
          <a:p>
            <a:pPr lvl="0"/>
            <a:r>
              <a:rPr lang="en-GB" dirty="0"/>
              <a:t>Cut costs such as staff</a:t>
            </a:r>
          </a:p>
          <a:p>
            <a:pPr lvl="0"/>
            <a:r>
              <a:rPr lang="en-GB" dirty="0"/>
              <a:t>Take short-term risks, such as not paying suppliers to cut costs</a:t>
            </a:r>
          </a:p>
          <a:p>
            <a:pPr lvl="0"/>
            <a:r>
              <a:rPr lang="en-GB" dirty="0"/>
              <a:t>Act unethically, such as paying staff below the minimum wage or dumping waste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Competition needs to be healthy rather than fierce to reduce risks for the business, customer and society.</a:t>
            </a:r>
          </a:p>
        </p:txBody>
      </p:sp>
    </p:spTree>
    <p:extLst>
      <p:ext uri="{BB962C8B-B14F-4D97-AF65-F5344CB8AC3E}">
        <p14:creationId xmlns:p14="http://schemas.microsoft.com/office/powerpoint/2010/main" xmlns="" val="218094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400250" cy="49796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Write down or discuss the answers to these questions.</a:t>
            </a:r>
          </a:p>
          <a:p>
            <a:pPr lvl="0"/>
            <a:r>
              <a:rPr lang="en-GB" dirty="0"/>
              <a:t>Give one reason why businesses selling petrol rarely compete on price.</a:t>
            </a:r>
          </a:p>
          <a:p>
            <a:pPr lvl="0"/>
            <a:r>
              <a:rPr lang="en-GB" dirty="0"/>
              <a:t>Why is quality such an important selling point for a luxury brand such as Michael Kors?</a:t>
            </a:r>
          </a:p>
          <a:p>
            <a:pPr lvl="0"/>
            <a:r>
              <a:rPr lang="en-GB" dirty="0"/>
              <a:t>Why do supermarkets carry such a large range of the same type of product?</a:t>
            </a:r>
          </a:p>
          <a:p>
            <a:pPr lvl="0"/>
            <a:r>
              <a:rPr lang="en-GB" dirty="0"/>
              <a:t>Why is customer service so highly valued by restaurants?</a:t>
            </a:r>
          </a:p>
          <a:p>
            <a:r>
              <a:rPr lang="en-GB" dirty="0"/>
              <a:t>Give one reason fierce competition may not benefit a customer of a business.</a:t>
            </a:r>
          </a:p>
        </p:txBody>
      </p:sp>
    </p:spTree>
    <p:extLst>
      <p:ext uri="{BB962C8B-B14F-4D97-AF65-F5344CB8AC3E}">
        <p14:creationId xmlns:p14="http://schemas.microsoft.com/office/powerpoint/2010/main" xmlns="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competitive environment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pPr lvl="0"/>
            <a:r>
              <a:rPr lang="en-GB" dirty="0"/>
              <a:t>What is meant by the competitive environment</a:t>
            </a:r>
          </a:p>
          <a:p>
            <a:pPr lvl="0"/>
            <a:r>
              <a:rPr lang="en-GB" dirty="0"/>
              <a:t>Price</a:t>
            </a:r>
          </a:p>
          <a:p>
            <a:pPr lvl="0"/>
            <a:r>
              <a:rPr lang="en-GB" dirty="0"/>
              <a:t>Quality</a:t>
            </a:r>
          </a:p>
          <a:p>
            <a:pPr lvl="0"/>
            <a:r>
              <a:rPr lang="en-GB" dirty="0"/>
              <a:t>Location</a:t>
            </a:r>
          </a:p>
          <a:p>
            <a:pPr lvl="0"/>
            <a:r>
              <a:rPr lang="en-GB" dirty="0"/>
              <a:t>Product range</a:t>
            </a:r>
          </a:p>
          <a:p>
            <a:pPr lvl="0"/>
            <a:r>
              <a:rPr lang="en-GB" dirty="0"/>
              <a:t>Customer service</a:t>
            </a:r>
          </a:p>
          <a:p>
            <a:r>
              <a:rPr lang="en-GB" dirty="0"/>
              <a:t>The impact of competition the business</a:t>
            </a:r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Competitive environment</a:t>
            </a:r>
          </a:p>
          <a:p>
            <a:r>
              <a:rPr lang="en-GB" dirty="0"/>
              <a:t>The strength of competition between companies in the same market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Innovative</a:t>
            </a:r>
          </a:p>
          <a:p>
            <a:r>
              <a:rPr lang="en-GB" dirty="0"/>
              <a:t>A new, perhaps original, product or process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Unethical</a:t>
            </a:r>
          </a:p>
          <a:p>
            <a:r>
              <a:rPr lang="en-GB" dirty="0"/>
              <a:t>An action or decision that is wrong from a moral standpoint</a:t>
            </a:r>
          </a:p>
        </p:txBody>
      </p:sp>
    </p:spTree>
    <p:extLst>
      <p:ext uri="{BB962C8B-B14F-4D97-AF65-F5344CB8AC3E}">
        <p14:creationId xmlns:p14="http://schemas.microsoft.com/office/powerpoint/2010/main" xmlns="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competitive environment?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6447487" cy="4702804"/>
          </a:xfrm>
        </p:spPr>
        <p:txBody>
          <a:bodyPr/>
          <a:lstStyle/>
          <a:p>
            <a:pPr lvl="0"/>
            <a:r>
              <a:rPr lang="en-GB" sz="2400" dirty="0"/>
              <a:t>The </a:t>
            </a:r>
            <a:r>
              <a:rPr lang="en-GB" sz="2400" b="1" dirty="0">
                <a:solidFill>
                  <a:srgbClr val="C0504D"/>
                </a:solidFill>
              </a:rPr>
              <a:t>competitive environment </a:t>
            </a:r>
            <a:r>
              <a:rPr lang="en-GB" sz="2400" dirty="0"/>
              <a:t>is the market in which a business and other businesses operate.</a:t>
            </a:r>
          </a:p>
          <a:p>
            <a:pPr lvl="0"/>
            <a:r>
              <a:rPr lang="en-GB" sz="2400" dirty="0"/>
              <a:t>The more businesses there are in a market, the more challenging it will be for a business to be successful.</a:t>
            </a:r>
          </a:p>
          <a:p>
            <a:pPr lvl="0"/>
            <a:r>
              <a:rPr lang="en-GB" sz="2400" b="1" dirty="0">
                <a:solidFill>
                  <a:srgbClr val="C0504D"/>
                </a:solidFill>
              </a:rPr>
              <a:t>Example: </a:t>
            </a:r>
            <a:r>
              <a:rPr lang="en-GB" sz="2400" dirty="0"/>
              <a:t>The Trunki suitcase was designed by Rob Law and has created £90m of sales. </a:t>
            </a:r>
          </a:p>
          <a:p>
            <a:pPr lvl="0"/>
            <a:r>
              <a:rPr lang="en-GB" sz="2400" dirty="0"/>
              <a:t>Rob has had to spend £1m trying to stop (unsuccessfully) Kiddee cases making similar products.</a:t>
            </a:r>
          </a:p>
          <a:p>
            <a:r>
              <a:rPr lang="en-GB" sz="2400" dirty="0"/>
              <a:t>Rob’s environment has now become more competitive.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1227" y="1468910"/>
            <a:ext cx="2482774" cy="37241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61226" y="5179523"/>
            <a:ext cx="2482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Rob </a:t>
            </a:r>
            <a:r>
              <a:rPr lang="en-GB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Trunki</a:t>
            </a:r>
            <a:endParaRPr lang="en-GB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4"/>
          </p:cNvPr>
          <p:cNvSpPr txBox="1"/>
          <p:nvPr/>
        </p:nvSpPr>
        <p:spPr>
          <a:xfrm>
            <a:off x="7156153" y="5642409"/>
            <a:ext cx="1887647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</a:rPr>
              <a:t>Trunki</a:t>
            </a:r>
            <a:r>
              <a:rPr lang="en-GB" sz="2400" b="1" dirty="0">
                <a:solidFill>
                  <a:schemeClr val="bg1"/>
                </a:solidFill>
              </a:rPr>
              <a:t> article</a:t>
            </a:r>
          </a:p>
        </p:txBody>
      </p:sp>
    </p:spTree>
    <p:extLst>
      <p:ext uri="{BB962C8B-B14F-4D97-AF65-F5344CB8AC3E}">
        <p14:creationId xmlns:p14="http://schemas.microsoft.com/office/powerpoint/2010/main" xmlns="" val="27424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A business should look carefully at the price of the product sold.</a:t>
            </a:r>
          </a:p>
          <a:p>
            <a:pPr lvl="0"/>
            <a:r>
              <a:rPr lang="en-GB" dirty="0"/>
              <a:t>What does the competition charge?</a:t>
            </a:r>
          </a:p>
          <a:p>
            <a:pPr lvl="0"/>
            <a:r>
              <a:rPr lang="en-GB" dirty="0"/>
              <a:t>Is price something that customers rank highly or is it something else?</a:t>
            </a:r>
          </a:p>
          <a:p>
            <a:pPr lvl="0"/>
            <a:r>
              <a:rPr lang="en-GB" dirty="0"/>
              <a:t>Being the cheapest does not guarantee a competitive product.</a:t>
            </a:r>
          </a:p>
          <a:p>
            <a:r>
              <a:rPr lang="en-GB" b="1" dirty="0">
                <a:solidFill>
                  <a:srgbClr val="C0504D"/>
                </a:solidFill>
              </a:rPr>
              <a:t>Example: </a:t>
            </a:r>
            <a:r>
              <a:rPr lang="en-GB" dirty="0"/>
              <a:t>Many products are sold at pound shops, but customers still shop at other stores.</a:t>
            </a:r>
          </a:p>
        </p:txBody>
      </p:sp>
    </p:spTree>
    <p:extLst>
      <p:ext uri="{BB962C8B-B14F-4D97-AF65-F5344CB8AC3E}">
        <p14:creationId xmlns:p14="http://schemas.microsoft.com/office/powerpoint/2010/main" xmlns="" val="39386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6" y="1430187"/>
            <a:ext cx="7820828" cy="4695976"/>
          </a:xfrm>
        </p:spPr>
        <p:txBody>
          <a:bodyPr>
            <a:noAutofit/>
          </a:bodyPr>
          <a:lstStyle/>
          <a:p>
            <a:pPr lvl="0"/>
            <a:r>
              <a:rPr lang="en-GB" b="1" dirty="0">
                <a:solidFill>
                  <a:srgbClr val="C0504D"/>
                </a:solidFill>
              </a:rPr>
              <a:t>Quality</a:t>
            </a:r>
            <a:r>
              <a:rPr lang="en-GB" dirty="0"/>
              <a:t> comprises the features and characteristics of the product and its ability to satisfy customer wants and needs.</a:t>
            </a:r>
          </a:p>
          <a:p>
            <a:pPr lvl="0"/>
            <a:r>
              <a:rPr lang="en-GB" dirty="0"/>
              <a:t>Quality is critical to remaining competitive.</a:t>
            </a:r>
          </a:p>
          <a:p>
            <a:r>
              <a:rPr lang="en-GB" b="1" dirty="0">
                <a:solidFill>
                  <a:srgbClr val="C0504D"/>
                </a:solidFill>
              </a:rPr>
              <a:t>Example: </a:t>
            </a:r>
            <a:r>
              <a:rPr lang="en-GB" dirty="0"/>
              <a:t>Domino’s pizza advertises that pizzas will be delivered piping hot, a quality that sets them apart from their competition.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2220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662799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Where a business is situated can be an advantage over competition.</a:t>
            </a:r>
          </a:p>
          <a:p>
            <a:pPr lvl="0"/>
            <a:r>
              <a:rPr lang="en-GB" dirty="0"/>
              <a:t>Customers may prefer a certain </a:t>
            </a:r>
            <a:r>
              <a:rPr lang="en-GB" b="1" dirty="0">
                <a:solidFill>
                  <a:srgbClr val="C0504D"/>
                </a:solidFill>
              </a:rPr>
              <a:t>location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Staff may only be available with certain skills in certain locations.</a:t>
            </a:r>
          </a:p>
          <a:p>
            <a:pPr lvl="0"/>
            <a:r>
              <a:rPr lang="en-GB" dirty="0"/>
              <a:t>Costs may be much more affordable in certain locations.</a:t>
            </a:r>
          </a:p>
          <a:p>
            <a:r>
              <a:rPr lang="en-GB" dirty="0"/>
              <a:t>Organisations such as Amazon have gained a competitive edge from having no location. Instead they have concentrated on fast and reliable delivery, </a:t>
            </a:r>
            <a:br>
              <a:rPr lang="en-GB" dirty="0"/>
            </a:br>
            <a:r>
              <a:rPr lang="en-GB" dirty="0"/>
              <a:t>e.g. 30-minute time slots in some cities.</a:t>
            </a:r>
          </a:p>
        </p:txBody>
      </p:sp>
    </p:spTree>
    <p:extLst>
      <p:ext uri="{BB962C8B-B14F-4D97-AF65-F5344CB8AC3E}">
        <p14:creationId xmlns:p14="http://schemas.microsoft.com/office/powerpoint/2010/main" xmlns="" val="5357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Product range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6" y="1430187"/>
            <a:ext cx="8699013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Offering a list of products with slightly different features ensures competitors have difficulty gaining sales</a:t>
            </a:r>
          </a:p>
          <a:p>
            <a:pPr lvl="0"/>
            <a:r>
              <a:rPr lang="en-GB" dirty="0"/>
              <a:t>This is time consuming and expensive particularly if the market develops very quickly, e.g. technology</a:t>
            </a:r>
          </a:p>
          <a:p>
            <a:r>
              <a:rPr lang="en-GB" dirty="0"/>
              <a:t>Go Pro spotted a market for sports cameras </a:t>
            </a:r>
            <a:br>
              <a:rPr lang="en-GB" dirty="0"/>
            </a:br>
            <a:r>
              <a:rPr lang="en-GB" dirty="0"/>
              <a:t>and developed a limited number of products. </a:t>
            </a:r>
            <a:br>
              <a:rPr lang="en-GB" dirty="0"/>
            </a:br>
            <a:r>
              <a:rPr lang="en-GB" dirty="0"/>
              <a:t>Their range was small so competitors like Sony </a:t>
            </a:r>
            <a:br>
              <a:rPr lang="en-GB" dirty="0"/>
            </a:br>
            <a:r>
              <a:rPr lang="en-GB" dirty="0"/>
              <a:t>have gained market share, with Go Pro having </a:t>
            </a:r>
            <a:br>
              <a:rPr lang="en-GB" dirty="0"/>
            </a:br>
            <a:r>
              <a:rPr lang="en-GB" dirty="0"/>
              <a:t>to create new products to remain competitive.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hlinkClick r:id="rId3"/>
          </p:cNvPr>
          <p:cNvSpPr txBox="1"/>
          <p:nvPr/>
        </p:nvSpPr>
        <p:spPr>
          <a:xfrm>
            <a:off x="7764476" y="3462696"/>
            <a:ext cx="1089813" cy="83099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Go Pro article</a:t>
            </a:r>
          </a:p>
        </p:txBody>
      </p:sp>
    </p:spTree>
    <p:extLst>
      <p:ext uri="{BB962C8B-B14F-4D97-AF65-F5344CB8AC3E}">
        <p14:creationId xmlns:p14="http://schemas.microsoft.com/office/powerpoint/2010/main" xmlns="" val="10495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Customer service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6" y="1430187"/>
            <a:ext cx="8699013" cy="4695976"/>
          </a:xfrm>
        </p:spPr>
        <p:txBody>
          <a:bodyPr>
            <a:noAutofit/>
          </a:bodyPr>
          <a:lstStyle/>
          <a:p>
            <a:pPr lvl="0"/>
            <a:r>
              <a:rPr lang="en-GB" sz="2600" dirty="0"/>
              <a:t>Customer service is a  highly important feature of a business in order to remain competitive</a:t>
            </a:r>
          </a:p>
          <a:p>
            <a:pPr lvl="0"/>
            <a:r>
              <a:rPr lang="en-GB" sz="2600" dirty="0"/>
              <a:t> A business may sell products of exactly the same quality at the same or lower price. </a:t>
            </a:r>
          </a:p>
          <a:p>
            <a:pPr lvl="0"/>
            <a:r>
              <a:rPr lang="en-GB" sz="2600" dirty="0"/>
              <a:t>Customer service acts as the competitive edge to entice customers to purchase and stay loyal.</a:t>
            </a:r>
          </a:p>
          <a:p>
            <a:pPr lvl="0"/>
            <a:r>
              <a:rPr lang="en-GB" sz="2600" dirty="0"/>
              <a:t>Amazon has topped the customer service </a:t>
            </a:r>
            <a:br>
              <a:rPr lang="en-GB" sz="2600" dirty="0"/>
            </a:br>
            <a:r>
              <a:rPr lang="en-GB" sz="2600" dirty="0"/>
              <a:t>rankings in 2016 beating rivals such as </a:t>
            </a:r>
            <a:r>
              <a:rPr lang="en-GB" sz="2600" dirty="0" err="1"/>
              <a:t>Ocado</a:t>
            </a:r>
            <a:r>
              <a:rPr lang="en-GB" sz="2600" dirty="0"/>
              <a:t>. </a:t>
            </a:r>
          </a:p>
          <a:p>
            <a:r>
              <a:rPr lang="en-GB" sz="2600" dirty="0"/>
              <a:t>Amazon are seen as trustworthy and reliable so customers generally stick with what they know, e.g. no quibble replacement policy on </a:t>
            </a:r>
            <a:r>
              <a:rPr lang="en-GB" sz="2600" dirty="0" err="1"/>
              <a:t>tvs</a:t>
            </a:r>
            <a:r>
              <a:rPr lang="en-GB" sz="2600" dirty="0"/>
              <a:t> compared to Curry’s.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hlinkClick r:id="rId3"/>
          </p:cNvPr>
          <p:cNvSpPr txBox="1"/>
          <p:nvPr/>
        </p:nvSpPr>
        <p:spPr>
          <a:xfrm>
            <a:off x="7487212" y="3725780"/>
            <a:ext cx="1421395" cy="120032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Customer service rankings</a:t>
            </a:r>
          </a:p>
        </p:txBody>
      </p:sp>
    </p:spTree>
    <p:extLst>
      <p:ext uri="{BB962C8B-B14F-4D97-AF65-F5344CB8AC3E}">
        <p14:creationId xmlns:p14="http://schemas.microsoft.com/office/powerpoint/2010/main" xmlns="" val="136320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bcae6a3e3aecdee6b725ca2ddaf917810604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5910</TotalTime>
  <Words>638</Words>
  <Application>Microsoft Office PowerPoint</Application>
  <PresentationFormat>On-screen Show (4:3)</PresentationFormat>
  <Paragraphs>86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competitive environment</vt:lpstr>
      <vt:lpstr>The competitive environment</vt:lpstr>
      <vt:lpstr>Key words</vt:lpstr>
      <vt:lpstr>What is the competitive environment?</vt:lpstr>
      <vt:lpstr>Price</vt:lpstr>
      <vt:lpstr>Quality</vt:lpstr>
      <vt:lpstr>Location</vt:lpstr>
      <vt:lpstr>Product range</vt:lpstr>
      <vt:lpstr>Customer service</vt:lpstr>
      <vt:lpstr>Impact of competition </vt:lpstr>
      <vt:lpstr>Impact of fierce competition </vt:lpstr>
      <vt:lpstr>Summary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user</cp:lastModifiedBy>
  <cp:revision>463</cp:revision>
  <dcterms:created xsi:type="dcterms:W3CDTF">2012-02-07T12:53:50Z</dcterms:created>
  <dcterms:modified xsi:type="dcterms:W3CDTF">2018-12-02T19:59:51Z</dcterms:modified>
</cp:coreProperties>
</file>