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8" r:id="rId2"/>
    <p:sldId id="310" r:id="rId3"/>
    <p:sldId id="313" r:id="rId4"/>
    <p:sldId id="315" r:id="rId5"/>
    <p:sldId id="317" r:id="rId6"/>
    <p:sldId id="319" r:id="rId7"/>
    <p:sldId id="321" r:id="rId8"/>
    <p:sldId id="323" r:id="rId9"/>
    <p:sldId id="325" r:id="rId10"/>
    <p:sldId id="327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07" autoAdjust="0"/>
  </p:normalViewPr>
  <p:slideViewPr>
    <p:cSldViewPr snapToGrid="0" snapToObjects="1"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pPr/>
              <a:t>31/08/2018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pPr/>
              <a:t>31/08/2018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081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846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4922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761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3432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7999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700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130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3449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1.1 Enterprise and entrepreneurship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1.1.1 The dynamic nature of business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>
                <a:solidFill>
                  <a:srgbClr val="C0504D"/>
                </a:solidFill>
              </a:rPr>
              <a:t> dynamic </a:t>
            </a:r>
            <a:r>
              <a:rPr lang="en-US" dirty="0" smtClean="0"/>
              <a:t>nature of business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Write down </a:t>
            </a:r>
            <a:r>
              <a:rPr lang="en-GB" dirty="0" smtClean="0"/>
              <a:t>the </a:t>
            </a:r>
            <a:r>
              <a:rPr lang="en-GB" dirty="0"/>
              <a:t>answers to these </a:t>
            </a:r>
            <a:r>
              <a:rPr lang="en-GB" dirty="0" smtClean="0"/>
              <a:t>questions on a piece of lined paper.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b="1" dirty="0"/>
              <a:t>What is a business?</a:t>
            </a:r>
          </a:p>
          <a:p>
            <a:pPr lvl="0"/>
            <a:r>
              <a:rPr lang="en-GB" b="1" dirty="0"/>
              <a:t>What is an entrepreneur?</a:t>
            </a:r>
          </a:p>
          <a:p>
            <a:pPr lvl="0"/>
            <a:r>
              <a:rPr lang="en-GB" b="1" dirty="0"/>
              <a:t>What is meant by the dynamic nature of a business?</a:t>
            </a:r>
          </a:p>
          <a:p>
            <a:pPr lvl="0"/>
            <a:r>
              <a:rPr lang="en-GB" b="1" dirty="0"/>
              <a:t>Give a reason why a person might start a business.</a:t>
            </a:r>
          </a:p>
          <a:p>
            <a:pPr lvl="0"/>
            <a:r>
              <a:rPr lang="en-GB" b="1" dirty="0"/>
              <a:t>Give a quality and a skill required to start a business.</a:t>
            </a:r>
          </a:p>
          <a:p>
            <a:r>
              <a:rPr lang="en-GB" b="1" dirty="0"/>
              <a:t>Give a way of starting a business.</a:t>
            </a:r>
          </a:p>
        </p:txBody>
      </p:sp>
    </p:spTree>
    <p:extLst>
      <p:ext uri="{BB962C8B-B14F-4D97-AF65-F5344CB8AC3E}">
        <p14:creationId xmlns:p14="http://schemas.microsoft.com/office/powerpoint/2010/main" xmlns="" val="9088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dirty="0">
                <a:solidFill>
                  <a:srgbClr val="C0504D"/>
                </a:solidFill>
              </a:rPr>
              <a:t> dynamic </a:t>
            </a:r>
            <a:r>
              <a:rPr lang="en-US" dirty="0"/>
              <a:t>nature of business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section covers the following:</a:t>
            </a:r>
          </a:p>
          <a:p>
            <a:pPr lvl="0"/>
            <a:r>
              <a:rPr lang="en-GB" dirty="0"/>
              <a:t>What a business is</a:t>
            </a:r>
          </a:p>
          <a:p>
            <a:pPr lvl="0"/>
            <a:r>
              <a:rPr lang="en-GB" dirty="0"/>
              <a:t>What an entrepreneur is</a:t>
            </a:r>
          </a:p>
          <a:p>
            <a:pPr lvl="0"/>
            <a:r>
              <a:rPr lang="en-GB" dirty="0"/>
              <a:t>What is meant by the dynamic nature of a business</a:t>
            </a:r>
          </a:p>
          <a:p>
            <a:r>
              <a:rPr lang="en-GB" dirty="0"/>
              <a:t>The </a:t>
            </a:r>
            <a:r>
              <a:rPr lang="en-GB" b="1" dirty="0">
                <a:solidFill>
                  <a:srgbClr val="C0504D"/>
                </a:solidFill>
              </a:rPr>
              <a:t>why</a:t>
            </a:r>
            <a:r>
              <a:rPr lang="en-GB" dirty="0"/>
              <a:t>, </a:t>
            </a:r>
            <a:r>
              <a:rPr lang="en-GB" b="1" dirty="0">
                <a:solidFill>
                  <a:srgbClr val="C0504D"/>
                </a:solidFill>
              </a:rPr>
              <a:t>how</a:t>
            </a:r>
            <a:r>
              <a:rPr lang="en-GB" dirty="0"/>
              <a:t> and </a:t>
            </a:r>
            <a:r>
              <a:rPr lang="en-GB" b="1" dirty="0">
                <a:solidFill>
                  <a:srgbClr val="C0504D"/>
                </a:solidFill>
              </a:rPr>
              <a:t>who</a:t>
            </a:r>
            <a:r>
              <a:rPr lang="en-GB" dirty="0"/>
              <a:t> about starting business.</a:t>
            </a:r>
          </a:p>
        </p:txBody>
      </p:sp>
    </p:spTree>
    <p:extLst>
      <p:ext uri="{BB962C8B-B14F-4D97-AF65-F5344CB8AC3E}">
        <p14:creationId xmlns:p14="http://schemas.microsoft.com/office/powerpoint/2010/main" xmlns="" val="13876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6565281" cy="4702804"/>
          </a:xfrm>
        </p:spPr>
        <p:txBody>
          <a:bodyPr/>
          <a:lstStyle/>
          <a:p>
            <a:pPr lvl="0"/>
            <a:r>
              <a:rPr lang="en-GB" sz="2400" b="1" dirty="0">
                <a:solidFill>
                  <a:srgbClr val="C0504D"/>
                </a:solidFill>
              </a:rPr>
              <a:t>Business enterprise </a:t>
            </a:r>
            <a:r>
              <a:rPr lang="en-GB" sz="2400" dirty="0"/>
              <a:t>is about starting something on your own. </a:t>
            </a:r>
          </a:p>
          <a:p>
            <a:pPr lvl="0"/>
            <a:r>
              <a:rPr lang="en-GB" sz="2400" dirty="0"/>
              <a:t>The </a:t>
            </a:r>
            <a:r>
              <a:rPr lang="en-GB" sz="2400" b="1" dirty="0">
                <a:solidFill>
                  <a:srgbClr val="C0504D"/>
                </a:solidFill>
              </a:rPr>
              <a:t>dynamic nature of business</a:t>
            </a:r>
            <a:r>
              <a:rPr lang="en-GB" sz="2400" dirty="0"/>
              <a:t> is the idea that </a:t>
            </a:r>
            <a:r>
              <a:rPr lang="en-GB" sz="2400" u="sng" dirty="0"/>
              <a:t>business is ever-changing because external factors, such as technology, are always changing.</a:t>
            </a:r>
          </a:p>
          <a:p>
            <a:pPr lvl="0"/>
            <a:r>
              <a:rPr lang="en-GB" sz="2400" dirty="0"/>
              <a:t>An </a:t>
            </a:r>
            <a:r>
              <a:rPr lang="en-GB" sz="2400" b="1" dirty="0">
                <a:solidFill>
                  <a:srgbClr val="C0504D"/>
                </a:solidFill>
              </a:rPr>
              <a:t>entrepreneur</a:t>
            </a:r>
            <a:r>
              <a:rPr lang="en-GB" sz="2400" dirty="0"/>
              <a:t> is someone who shows some initiative by taking a risk in setting up, investing in and running a business.</a:t>
            </a:r>
          </a:p>
          <a:p>
            <a:r>
              <a:rPr lang="en-GB" sz="2400" b="1" dirty="0">
                <a:solidFill>
                  <a:srgbClr val="C0504D"/>
                </a:solidFill>
              </a:rPr>
              <a:t>Venture capital </a:t>
            </a:r>
            <a:r>
              <a:rPr lang="en-GB" sz="2400" dirty="0"/>
              <a:t>is risk capital provided by an investor willing to take a risk in return for a share in any later profits; the venture capital provider will take a share stake in the business.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8651" y="750434"/>
            <a:ext cx="2414528" cy="319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49363" y="3907646"/>
            <a:ext cx="2584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Evan Spiegel first presented his idea for Snapchat to his classmates in 2011</a:t>
            </a:r>
          </a:p>
        </p:txBody>
      </p:sp>
    </p:spTree>
    <p:extLst>
      <p:ext uri="{BB962C8B-B14F-4D97-AF65-F5344CB8AC3E}">
        <p14:creationId xmlns:p14="http://schemas.microsoft.com/office/powerpoint/2010/main" xmlns="" val="25774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nature of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8"/>
            <a:ext cx="8001896" cy="4877853"/>
          </a:xfrm>
        </p:spPr>
        <p:txBody>
          <a:bodyPr/>
          <a:lstStyle/>
          <a:p>
            <a:pPr lvl="0"/>
            <a:r>
              <a:rPr lang="en-GB" sz="2400" dirty="0"/>
              <a:t>Businesses includes charities, individuals or sports clubs – e.g. Manchester United or Apple computers.</a:t>
            </a:r>
          </a:p>
          <a:p>
            <a:pPr lvl="0"/>
            <a:r>
              <a:rPr lang="en-GB" sz="2400" b="1" dirty="0">
                <a:solidFill>
                  <a:srgbClr val="C0504D"/>
                </a:solidFill>
              </a:rPr>
              <a:t>Wants and needs </a:t>
            </a:r>
            <a:r>
              <a:rPr lang="en-GB" sz="2400" dirty="0"/>
              <a:t>of customers change all the time.</a:t>
            </a:r>
          </a:p>
          <a:p>
            <a:pPr lvl="0"/>
            <a:r>
              <a:rPr lang="en-GB" sz="2400" b="1" dirty="0">
                <a:solidFill>
                  <a:srgbClr val="C0504D"/>
                </a:solidFill>
              </a:rPr>
              <a:t>Technology</a:t>
            </a:r>
            <a:r>
              <a:rPr lang="en-GB" sz="2400" dirty="0"/>
              <a:t> means businesses have to adapt quickly.</a:t>
            </a:r>
          </a:p>
          <a:p>
            <a:pPr lvl="0"/>
            <a:r>
              <a:rPr lang="en-GB" sz="2400" dirty="0"/>
              <a:t>Example = </a:t>
            </a:r>
            <a:r>
              <a:rPr lang="en-GB" sz="2400" b="1" dirty="0">
                <a:solidFill>
                  <a:srgbClr val="C0504D"/>
                </a:solidFill>
              </a:rPr>
              <a:t>Snapchat</a:t>
            </a:r>
          </a:p>
          <a:p>
            <a:pPr lvl="0"/>
            <a:r>
              <a:rPr lang="en-GB" sz="2400" dirty="0"/>
              <a:t>Successful businesses are </a:t>
            </a:r>
            <a:br>
              <a:rPr lang="en-GB" sz="2400" dirty="0"/>
            </a:br>
            <a:r>
              <a:rPr lang="en-GB" sz="2400" dirty="0"/>
              <a:t>those that </a:t>
            </a:r>
            <a:r>
              <a:rPr lang="en-GB" sz="2400" b="1" dirty="0">
                <a:solidFill>
                  <a:srgbClr val="C0504D"/>
                </a:solidFill>
              </a:rPr>
              <a:t>adapt the </a:t>
            </a:r>
            <a:br>
              <a:rPr lang="en-GB" sz="2400" b="1" dirty="0">
                <a:solidFill>
                  <a:srgbClr val="C0504D"/>
                </a:solidFill>
              </a:rPr>
            </a:br>
            <a:r>
              <a:rPr lang="en-GB" sz="2400" b="1" dirty="0">
                <a:solidFill>
                  <a:srgbClr val="C0504D"/>
                </a:solidFill>
              </a:rPr>
              <a:t>quickest</a:t>
            </a:r>
            <a:r>
              <a:rPr lang="en-GB" sz="2400" dirty="0"/>
              <a:t>.</a:t>
            </a:r>
          </a:p>
          <a:p>
            <a:r>
              <a:rPr lang="en-GB" sz="2400" dirty="0"/>
              <a:t>Starting a business </a:t>
            </a:r>
            <a:br>
              <a:rPr lang="en-GB" sz="2400" dirty="0"/>
            </a:br>
            <a:r>
              <a:rPr lang="en-GB" sz="2400" dirty="0"/>
              <a:t>comes down to the </a:t>
            </a:r>
            <a:br>
              <a:rPr lang="en-GB" sz="2400" dirty="0"/>
            </a:br>
            <a:r>
              <a:rPr lang="en-GB" sz="2400" b="1" dirty="0">
                <a:solidFill>
                  <a:srgbClr val="C0504D"/>
                </a:solidFill>
              </a:rPr>
              <a:t>WHY</a:t>
            </a:r>
            <a:r>
              <a:rPr lang="en-GB" sz="2400" dirty="0"/>
              <a:t>, the </a:t>
            </a:r>
            <a:r>
              <a:rPr lang="en-GB" sz="2400" b="1" dirty="0">
                <a:solidFill>
                  <a:srgbClr val="C0504D"/>
                </a:solidFill>
              </a:rPr>
              <a:t>WHO</a:t>
            </a:r>
            <a:r>
              <a:rPr lang="en-GB" sz="2400" dirty="0"/>
              <a:t> and </a:t>
            </a:r>
            <a:br>
              <a:rPr lang="en-GB" sz="2400" dirty="0"/>
            </a:br>
            <a:r>
              <a:rPr lang="en-GB" sz="2400" b="1" dirty="0">
                <a:solidFill>
                  <a:srgbClr val="C0504D"/>
                </a:solidFill>
              </a:rPr>
              <a:t>HOW</a:t>
            </a:r>
            <a:r>
              <a:rPr lang="en-GB" sz="2400" dirty="0"/>
              <a:t> are key to success</a:t>
            </a:r>
            <a:r>
              <a:rPr lang="en-GB" sz="2400" dirty="0" smtClean="0"/>
              <a:t>.	Please complete worksheet.</a:t>
            </a:r>
            <a:endParaRPr lang="en-GB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74473" y="3233486"/>
            <a:ext cx="5160475" cy="2289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54711" y="5521439"/>
            <a:ext cx="2584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Snapchat growth</a:t>
            </a:r>
          </a:p>
        </p:txBody>
      </p:sp>
    </p:spTree>
    <p:extLst>
      <p:ext uri="{BB962C8B-B14F-4D97-AF65-F5344CB8AC3E}">
        <p14:creationId xmlns:p14="http://schemas.microsoft.com/office/powerpoint/2010/main" xmlns="" val="303671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person starts a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you guess the following blank words?</a:t>
            </a:r>
          </a:p>
          <a:p>
            <a:pPr lvl="0"/>
            <a:r>
              <a:rPr lang="en-GB" dirty="0"/>
              <a:t>A person might want to be their own b</a:t>
            </a:r>
            <a:r>
              <a:rPr lang="en-GB" dirty="0">
                <a:solidFill>
                  <a:schemeClr val="bg1"/>
                </a:solidFill>
              </a:rPr>
              <a:t>oss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They might want to make their own decisions i</a:t>
            </a:r>
            <a:r>
              <a:rPr lang="en-GB" dirty="0">
                <a:solidFill>
                  <a:schemeClr val="bg1"/>
                </a:solidFill>
              </a:rPr>
              <a:t>ndependently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They might want to make m</a:t>
            </a:r>
            <a:r>
              <a:rPr lang="en-GB" dirty="0">
                <a:solidFill>
                  <a:schemeClr val="bg1"/>
                </a:solidFill>
              </a:rPr>
              <a:t>oney</a:t>
            </a:r>
            <a:r>
              <a:rPr lang="en-GB" dirty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Can you think of any other entrepreneurs and why they started their business?</a:t>
            </a:r>
          </a:p>
          <a:p>
            <a:pPr marL="0" indent="0">
              <a:buNone/>
            </a:pPr>
            <a:r>
              <a:rPr lang="en-GB" dirty="0"/>
              <a:t>What might put someone off from starting a business?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4411" y="1940634"/>
            <a:ext cx="65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C0504D"/>
                </a:solidFill>
              </a:rPr>
              <a:t>oss</a:t>
            </a:r>
            <a:endParaRPr lang="en-GB" sz="2800" dirty="0">
              <a:solidFill>
                <a:srgbClr val="C050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062" y="2882195"/>
            <a:ext cx="2213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C0504D"/>
                </a:solidFill>
              </a:rPr>
              <a:t>ndependently</a:t>
            </a:r>
            <a:endParaRPr lang="en-GB" sz="2800" dirty="0">
              <a:solidFill>
                <a:srgbClr val="C0504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7220" y="3396362"/>
            <a:ext cx="900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C0504D"/>
                </a:solidFill>
              </a:rPr>
              <a:t>oney</a:t>
            </a:r>
            <a:endParaRPr lang="en-GB" sz="2800" dirty="0">
              <a:solidFill>
                <a:srgbClr val="C050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83517" y="2399168"/>
            <a:ext cx="470780" cy="0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651970" y="3872808"/>
            <a:ext cx="680521" cy="0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94097" y="3387309"/>
            <a:ext cx="1994782" cy="0"/>
          </a:xfrm>
          <a:prstGeom prst="lin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850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Qualities and skills to start a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7" y="1423359"/>
            <a:ext cx="2820130" cy="3420245"/>
          </a:xfrm>
          <a:ln>
            <a:solidFill>
              <a:srgbClr val="C0504D"/>
            </a:solidFill>
          </a:ln>
        </p:spPr>
        <p:txBody>
          <a:bodyPr/>
          <a:lstStyle/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Qualities</a:t>
            </a:r>
          </a:p>
          <a:p>
            <a:pPr lvl="0"/>
            <a:r>
              <a:rPr lang="en-GB" sz="2400" dirty="0"/>
              <a:t>Resilience (ability to bounce back from setbacks)</a:t>
            </a:r>
          </a:p>
          <a:p>
            <a:pPr lvl="0"/>
            <a:r>
              <a:rPr lang="en-GB" sz="2400" dirty="0"/>
              <a:t>Enthusiasm</a:t>
            </a:r>
          </a:p>
          <a:p>
            <a:pPr lvl="0"/>
            <a:r>
              <a:rPr lang="en-GB" sz="2400" dirty="0"/>
              <a:t>Hard working</a:t>
            </a:r>
          </a:p>
          <a:p>
            <a:r>
              <a:rPr lang="en-GB" sz="2400" dirty="0"/>
              <a:t>Willingness to take risks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4543" y="1423359"/>
            <a:ext cx="3474809" cy="23165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9880" y="3747455"/>
            <a:ext cx="2116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Jeff Bezos is the founder of Amazon. What qualities might he have?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049557" y="1423359"/>
            <a:ext cx="3831078" cy="3420245"/>
          </a:xfrm>
          <a:prstGeom prst="rect">
            <a:avLst/>
          </a:prstGeom>
          <a:ln>
            <a:solidFill>
              <a:srgbClr val="C0504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Skills</a:t>
            </a:r>
          </a:p>
          <a:p>
            <a:r>
              <a:rPr lang="en-GB" sz="2400" dirty="0"/>
              <a:t>Listener as well as speaker</a:t>
            </a:r>
          </a:p>
          <a:p>
            <a:pPr lvl="0"/>
            <a:r>
              <a:rPr lang="en-GB" sz="2400" dirty="0"/>
              <a:t>Well organised</a:t>
            </a:r>
          </a:p>
          <a:p>
            <a:pPr lvl="0"/>
            <a:r>
              <a:rPr lang="en-GB" sz="2400" dirty="0"/>
              <a:t>Good at planning</a:t>
            </a:r>
          </a:p>
          <a:p>
            <a:pPr lvl="0"/>
            <a:r>
              <a:rPr lang="en-GB" sz="2400" dirty="0"/>
              <a:t>Persuasion (ability to convince others to buy or do something)</a:t>
            </a:r>
          </a:p>
          <a:p>
            <a:r>
              <a:rPr lang="en-GB" sz="2400" dirty="0"/>
              <a:t>Good at managing others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5277" y="4943192"/>
            <a:ext cx="6879266" cy="1457608"/>
          </a:xfrm>
          <a:prstGeom prst="rect">
            <a:avLst/>
          </a:prstGeom>
          <a:ln>
            <a:solidFill>
              <a:srgbClr val="C0504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tabLst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400" b="1" dirty="0">
                <a:solidFill>
                  <a:srgbClr val="C0504D"/>
                </a:solidFill>
              </a:rPr>
              <a:t>Resources</a:t>
            </a:r>
          </a:p>
          <a:p>
            <a:pPr lvl="0"/>
            <a:r>
              <a:rPr lang="en-GB" sz="2400" dirty="0"/>
              <a:t>Looking for help and advice, e.g. financial</a:t>
            </a:r>
          </a:p>
          <a:p>
            <a:r>
              <a:rPr lang="en-GB" sz="2400" dirty="0"/>
              <a:t>Specialist knowledge and skills, e.g. website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2663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5" grpId="1" uiExpand="1" build="p"/>
      <p:bldP spid="8" grpId="0" uiExpand="1" build="allAtOnce"/>
      <p:bldP spid="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Qualities and skills to start a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qualities and skills do the following famous and successful people have?</a:t>
            </a:r>
          </a:p>
          <a:p>
            <a:pPr lvl="0"/>
            <a:r>
              <a:rPr lang="en-GB" dirty="0"/>
              <a:t>Simon Cowell</a:t>
            </a:r>
          </a:p>
          <a:p>
            <a:pPr lvl="0"/>
            <a:r>
              <a:rPr lang="en-GB" dirty="0"/>
              <a:t>Richard Branson</a:t>
            </a:r>
          </a:p>
          <a:p>
            <a:pPr lvl="0"/>
            <a:r>
              <a:rPr lang="en-GB" dirty="0"/>
              <a:t>Lady Gaga</a:t>
            </a:r>
          </a:p>
          <a:p>
            <a:r>
              <a:rPr lang="en-GB" dirty="0"/>
              <a:t>Taylor Swift</a:t>
            </a:r>
          </a:p>
        </p:txBody>
      </p:sp>
    </p:spTree>
    <p:extLst>
      <p:ext uri="{BB962C8B-B14F-4D97-AF65-F5344CB8AC3E}">
        <p14:creationId xmlns:p14="http://schemas.microsoft.com/office/powerpoint/2010/main" xmlns="" val="9113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Starting a new business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does a person starts a new business?</a:t>
            </a:r>
          </a:p>
          <a:p>
            <a:pPr lvl="0"/>
            <a:r>
              <a:rPr lang="en-GB" dirty="0"/>
              <a:t>From home</a:t>
            </a:r>
          </a:p>
          <a:p>
            <a:pPr lvl="0"/>
            <a:r>
              <a:rPr lang="en-GB" dirty="0"/>
              <a:t>Part time</a:t>
            </a:r>
          </a:p>
          <a:p>
            <a:pPr lvl="0"/>
            <a:r>
              <a:rPr lang="en-GB" dirty="0"/>
              <a:t>Full time</a:t>
            </a:r>
          </a:p>
          <a:p>
            <a:r>
              <a:rPr lang="en-GB" dirty="0"/>
              <a:t>As a social enterprise</a:t>
            </a:r>
          </a:p>
          <a:p>
            <a:pPr lvl="1"/>
            <a:r>
              <a:rPr lang="en-GB" dirty="0"/>
              <a:t>A type of non-profit business that employs people and earns income in order to help address perceived </a:t>
            </a:r>
            <a:r>
              <a:rPr lang="en-GB" b="1" dirty="0">
                <a:solidFill>
                  <a:srgbClr val="C0504D"/>
                </a:solidFill>
              </a:rPr>
              <a:t>social</a:t>
            </a:r>
            <a:r>
              <a:rPr lang="en-GB" dirty="0"/>
              <a:t> or environmental issues.</a:t>
            </a:r>
          </a:p>
        </p:txBody>
      </p:sp>
    </p:spTree>
    <p:extLst>
      <p:ext uri="{BB962C8B-B14F-4D97-AF65-F5344CB8AC3E}">
        <p14:creationId xmlns:p14="http://schemas.microsoft.com/office/powerpoint/2010/main" xmlns="" val="43832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to start a business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8490784" cy="4702804"/>
          </a:xfrm>
        </p:spPr>
        <p:txBody>
          <a:bodyPr/>
          <a:lstStyle/>
          <a:p>
            <a:pPr lvl="0"/>
            <a:r>
              <a:rPr lang="en-GB" sz="2400" dirty="0"/>
              <a:t>Write a </a:t>
            </a:r>
            <a:r>
              <a:rPr lang="en-GB" sz="2400" b="1" dirty="0">
                <a:solidFill>
                  <a:srgbClr val="C0504D"/>
                </a:solidFill>
              </a:rPr>
              <a:t>business plan</a:t>
            </a:r>
            <a:r>
              <a:rPr lang="en-GB" sz="2400" dirty="0"/>
              <a:t>. </a:t>
            </a:r>
          </a:p>
          <a:p>
            <a:pPr lvl="1"/>
            <a:r>
              <a:rPr lang="en-GB" sz="2400" dirty="0"/>
              <a:t>A written statement of what is hoped to be </a:t>
            </a:r>
            <a:br>
              <a:rPr lang="en-GB" sz="2400" dirty="0"/>
            </a:br>
            <a:r>
              <a:rPr lang="en-GB" sz="2400" dirty="0"/>
              <a:t>achieved, how it will be achieved and what </a:t>
            </a:r>
            <a:br>
              <a:rPr lang="en-GB" sz="2400" dirty="0"/>
            </a:br>
            <a:r>
              <a:rPr lang="en-GB" sz="2400" dirty="0"/>
              <a:t>money needs investing to make a profit</a:t>
            </a:r>
          </a:p>
          <a:p>
            <a:pPr lvl="0"/>
            <a:r>
              <a:rPr lang="en-GB" sz="2400" dirty="0"/>
              <a:t>Raise </a:t>
            </a:r>
            <a:r>
              <a:rPr lang="en-GB" sz="2400" b="1" dirty="0">
                <a:solidFill>
                  <a:srgbClr val="C0504D"/>
                </a:solidFill>
              </a:rPr>
              <a:t>capital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Money that needs to be invested to trial the </a:t>
            </a:r>
            <a:br>
              <a:rPr lang="en-GB" sz="2400" dirty="0"/>
            </a:br>
            <a:r>
              <a:rPr lang="en-GB" sz="2400" dirty="0"/>
              <a:t>business idea</a:t>
            </a:r>
          </a:p>
          <a:p>
            <a:pPr lvl="0"/>
            <a:r>
              <a:rPr lang="en-GB" sz="2400" dirty="0"/>
              <a:t>Capital can come from banks or own funds.</a:t>
            </a:r>
          </a:p>
          <a:p>
            <a:r>
              <a:rPr lang="en-GB" sz="2400" dirty="0"/>
              <a:t>Capital can come from a </a:t>
            </a:r>
            <a:r>
              <a:rPr lang="en-GB" sz="2400" b="1" dirty="0">
                <a:solidFill>
                  <a:srgbClr val="C0504D"/>
                </a:solidFill>
              </a:rPr>
              <a:t>venture capitalist</a:t>
            </a:r>
            <a:r>
              <a:rPr lang="en-GB" sz="2400" dirty="0"/>
              <a:t>.</a:t>
            </a:r>
          </a:p>
          <a:p>
            <a:pPr lvl="1"/>
            <a:r>
              <a:rPr lang="en-GB" sz="2400" dirty="0"/>
              <a:t>An investor who is willing to take a risk in providing money to a business fir a share of the business and/or profits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5244" y="750433"/>
            <a:ext cx="2488881" cy="3157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49362" y="3907820"/>
            <a:ext cx="2584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i="1" dirty="0">
                <a:latin typeface="Cambria" panose="02040503050406030204" pitchFamily="18" charset="0"/>
                <a:cs typeface="Times New Roman" panose="02020603050405020304" pitchFamily="18" charset="0"/>
              </a:rPr>
              <a:t>Guy Kawasaki is a venture capitalist and marketing specialist.</a:t>
            </a:r>
          </a:p>
        </p:txBody>
      </p:sp>
    </p:spTree>
    <p:extLst>
      <p:ext uri="{BB962C8B-B14F-4D97-AF65-F5344CB8AC3E}">
        <p14:creationId xmlns:p14="http://schemas.microsoft.com/office/powerpoint/2010/main" xmlns="" val="35684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PRESENTATION_TITLE" val="PPT01_Nature_of_God"/>
  <p:tag name="ISPRING_RESOURCE_PATHS_HASH_PRESENTER" val="bcae6a3e3aecdee6b725ca2ddaf9178106048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5165</TotalTime>
  <Words>492</Words>
  <Application>Microsoft Office PowerPoint</Application>
  <PresentationFormat>On-screen Show (4:3)</PresentationFormat>
  <Paragraphs>88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dynamic nature of business</vt:lpstr>
      <vt:lpstr>The dynamic nature of business</vt:lpstr>
      <vt:lpstr>Key words</vt:lpstr>
      <vt:lpstr>Dynamic nature of business</vt:lpstr>
      <vt:lpstr>Why a person starts a business</vt:lpstr>
      <vt:lpstr>Qualities and skills to start a business</vt:lpstr>
      <vt:lpstr>Qualities and skills to start a business</vt:lpstr>
      <vt:lpstr>Starting a new business</vt:lpstr>
      <vt:lpstr>Money to start a business</vt:lpstr>
      <vt:lpstr>Summary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PPT01_Nature_of_God</dc:title>
  <dc:creator>Liz Matthews</dc:creator>
  <cp:lastModifiedBy>user</cp:lastModifiedBy>
  <cp:revision>335</cp:revision>
  <dcterms:created xsi:type="dcterms:W3CDTF">2012-02-07T12:53:50Z</dcterms:created>
  <dcterms:modified xsi:type="dcterms:W3CDTF">2018-08-31T14:10:24Z</dcterms:modified>
</cp:coreProperties>
</file>