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49" r:id="rId2"/>
    <p:sldId id="329" r:id="rId3"/>
    <p:sldId id="477" r:id="rId4"/>
    <p:sldId id="451" r:id="rId5"/>
    <p:sldId id="375" r:id="rId6"/>
    <p:sldId id="469" r:id="rId7"/>
    <p:sldId id="479" r:id="rId8"/>
    <p:sldId id="471" r:id="rId9"/>
    <p:sldId id="473" r:id="rId10"/>
    <p:sldId id="475" r:id="rId11"/>
    <p:sldId id="481" r:id="rId12"/>
    <p:sldId id="483" r:id="rId13"/>
    <p:sldId id="327" r:id="rId14"/>
  </p:sldIdLst>
  <p:sldSz cx="9144000" cy="6858000" type="screen4x3"/>
  <p:notesSz cx="6797675" cy="9928225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 Clark" initials="CSC" lastIdx="15" clrIdx="0"/>
  <p:cmAuthor id="1" name="Elina.Helenius" initials="W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07" autoAdjust="0"/>
  </p:normalViewPr>
  <p:slideViewPr>
    <p:cSldViewPr snapToGrid="0" snapToObjects="1">
      <p:cViewPr varScale="1">
        <p:scale>
          <a:sx n="112" d="100"/>
          <a:sy n="112" d="100"/>
        </p:scale>
        <p:origin x="158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39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C9C46-485F-48D4-884A-6935935B50DF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1DB65-C790-47C5-A04B-8FE3FF093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74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4BEF9-010B-4CF3-9EDE-DFD4CEB0BC04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95942-4EED-43F3-BE5D-D2DBA6DEC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72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602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573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045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941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495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441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147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364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732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772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501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518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460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825" y="1043797"/>
            <a:ext cx="8195095" cy="255665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825" y="3886200"/>
            <a:ext cx="8195095" cy="1752600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275" y="1423359"/>
            <a:ext cx="4340525" cy="4702804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23359"/>
            <a:ext cx="4272861" cy="4702804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5275" y="1442072"/>
            <a:ext cx="4342113" cy="586158"/>
          </a:xfrm>
        </p:spPr>
        <p:txBody>
          <a:bodyPr anchor="t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275" y="2028230"/>
            <a:ext cx="4342113" cy="4097933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442072"/>
            <a:ext cx="4276036" cy="586158"/>
          </a:xfrm>
        </p:spPr>
        <p:txBody>
          <a:bodyPr anchor="t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8230"/>
            <a:ext cx="4276036" cy="4097933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126163"/>
            <a:ext cx="8258141" cy="731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oter Placeholder 4"/>
          <p:cNvSpPr txBox="1">
            <a:spLocks/>
          </p:cNvSpPr>
          <p:nvPr userDrawn="1"/>
        </p:nvSpPr>
        <p:spPr>
          <a:xfrm>
            <a:off x="172167" y="6440068"/>
            <a:ext cx="3617502" cy="35895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Arial"/>
              </a:rPr>
              <a:t>Edexcel GCSE (9-1) Business</a:t>
            </a:r>
            <a:br>
              <a:rPr lang="en-GB" sz="9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Arial"/>
              </a:rPr>
            </a:br>
            <a:r>
              <a:rPr lang="en-US" dirty="0"/>
              <a:t>Dynamic Learning © Hodder &amp; Stoughton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73183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275" y="738665"/>
            <a:ext cx="8765786" cy="6846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275" y="1430187"/>
            <a:ext cx="8765785" cy="4695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55275" y="29393"/>
            <a:ext cx="706898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/>
            <a:r>
              <a:rPr lang="en-GB" sz="20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/>
              </a:rPr>
              <a:t>Topic 1.5 Understanding external influences on business</a:t>
            </a:r>
          </a:p>
          <a:p>
            <a:pPr marL="0" algn="l" defTabSz="457200" rtl="0" eaLnBrk="1" latinLnBrk="0" hangingPunct="1"/>
            <a:r>
              <a:rPr lang="en-GB" sz="1800" b="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/>
              </a:rPr>
              <a:t>1.5.4 Introduction to the economy</a:t>
            </a:r>
          </a:p>
        </p:txBody>
      </p:sp>
      <p:pic>
        <p:nvPicPr>
          <p:cNvPr id="4" name="Picture 3" descr="EDU_RGB_Land.jp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107" y="6267545"/>
            <a:ext cx="1041953" cy="449071"/>
          </a:xfrm>
          <a:prstGeom prst="rect">
            <a:avLst/>
          </a:prstGeom>
        </p:spPr>
      </p:pic>
      <p:pic>
        <p:nvPicPr>
          <p:cNvPr id="9" name="Picture 8" descr="Dynamic_Learning_v2.jp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700" y="6481251"/>
            <a:ext cx="1000975" cy="244094"/>
          </a:xfrm>
          <a:prstGeom prst="rect">
            <a:avLst/>
          </a:prstGeom>
        </p:spPr>
      </p:pic>
      <p:sp>
        <p:nvSpPr>
          <p:cNvPr id="16" name="Rounded Rectangle 15"/>
          <p:cNvSpPr/>
          <p:nvPr userDrawn="1"/>
        </p:nvSpPr>
        <p:spPr>
          <a:xfrm>
            <a:off x="6966209" y="145510"/>
            <a:ext cx="1954851" cy="460500"/>
          </a:xfrm>
          <a:prstGeom prst="roundRect">
            <a:avLst>
              <a:gd name="adj" fmla="val 28648"/>
            </a:avLst>
          </a:prstGeom>
          <a:noFill/>
          <a:ln w="222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  <a:cs typeface="Helvetica"/>
              </a:rPr>
              <a:t>PRESENTATION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457200" rtl="0" eaLnBrk="1" latinLnBrk="0" hangingPunct="1">
        <a:spcBef>
          <a:spcPct val="20000"/>
        </a:spcBef>
        <a:buFont typeface="Arial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4013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619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431925" indent="-354013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793875" indent="-3619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tabLst/>
        <a:defRPr lang="en-US" sz="2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economy and business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765785" cy="469597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dirty="0"/>
              <a:t>This section covers the following: </a:t>
            </a:r>
          </a:p>
          <a:p>
            <a:pPr lvl="0"/>
            <a:r>
              <a:rPr lang="en-GB" dirty="0"/>
              <a:t>The economic climate and its impact on businesses</a:t>
            </a:r>
          </a:p>
          <a:p>
            <a:pPr lvl="0"/>
            <a:r>
              <a:rPr lang="en-GB" dirty="0"/>
              <a:t>Unemployment</a:t>
            </a:r>
          </a:p>
          <a:p>
            <a:pPr lvl="0"/>
            <a:r>
              <a:rPr lang="en-GB" dirty="0"/>
              <a:t>Changing levels of consumer income</a:t>
            </a:r>
          </a:p>
          <a:p>
            <a:pPr lvl="0"/>
            <a:r>
              <a:rPr lang="en-GB" dirty="0"/>
              <a:t>Inflation</a:t>
            </a:r>
          </a:p>
          <a:p>
            <a:pPr lvl="0"/>
            <a:r>
              <a:rPr lang="en-GB" dirty="0"/>
              <a:t>Changes in interest rates</a:t>
            </a:r>
          </a:p>
          <a:p>
            <a:pPr lvl="0"/>
            <a:r>
              <a:rPr lang="en-GB" dirty="0"/>
              <a:t>Government taxation</a:t>
            </a:r>
          </a:p>
          <a:p>
            <a:r>
              <a:rPr lang="en-GB" dirty="0"/>
              <a:t>Changes in exchange rates</a:t>
            </a:r>
          </a:p>
        </p:txBody>
      </p:sp>
    </p:spTree>
    <p:extLst>
      <p:ext uri="{BB962C8B-B14F-4D97-AF65-F5344CB8AC3E}">
        <p14:creationId xmlns:p14="http://schemas.microsoft.com/office/powerpoint/2010/main" val="96404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55274" y="738665"/>
            <a:ext cx="8988725" cy="684694"/>
          </a:xfrm>
        </p:spPr>
        <p:txBody>
          <a:bodyPr/>
          <a:lstStyle/>
          <a:p>
            <a:r>
              <a:rPr lang="en-GB" sz="3900" dirty="0"/>
              <a:t>Why does a strong pound matter?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276" y="1423359"/>
            <a:ext cx="5820011" cy="4823532"/>
          </a:xfrm>
        </p:spPr>
        <p:txBody>
          <a:bodyPr/>
          <a:lstStyle/>
          <a:p>
            <a:pPr lvl="0"/>
            <a:r>
              <a:rPr lang="en-GB" sz="2000" dirty="0"/>
              <a:t>Exchange rates shows the value of one currency measured by how much it will buy other currencies.</a:t>
            </a:r>
          </a:p>
          <a:p>
            <a:pPr lvl="0"/>
            <a:r>
              <a:rPr lang="en-GB" sz="2000" dirty="0"/>
              <a:t>A strong pound means lots of dollars to the pound.</a:t>
            </a:r>
          </a:p>
          <a:p>
            <a:pPr lvl="0"/>
            <a:r>
              <a:rPr lang="en-GB" sz="2000" dirty="0"/>
              <a:t>Goods imported into the UK will be cheaper for consumers. An iPad might cost £300 instead of the price a month ago of £400.</a:t>
            </a:r>
          </a:p>
          <a:p>
            <a:pPr lvl="0"/>
            <a:r>
              <a:rPr lang="en-GB" sz="2000" dirty="0"/>
              <a:t>For businesses exporting to the US, a strong pound means their products will appear more expensive to US consumers, e.g. a Dyson vacuum goes up to $500 compared to $400 the month before.</a:t>
            </a:r>
          </a:p>
          <a:p>
            <a:r>
              <a:rPr lang="en-GB" sz="2000" dirty="0"/>
              <a:t>If a strong pound continues, exporters cannot sell products abroad and business in the UK cannot compete with cheap imports, leading to potential staff cuts.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44170" y="1459571"/>
            <a:ext cx="2904197" cy="290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3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55274" y="738665"/>
            <a:ext cx="8988725" cy="684694"/>
          </a:xfrm>
        </p:spPr>
        <p:txBody>
          <a:bodyPr/>
          <a:lstStyle/>
          <a:p>
            <a:r>
              <a:rPr lang="en-GB" sz="3900" dirty="0"/>
              <a:t>What if the pound is weak?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276" y="1423359"/>
            <a:ext cx="5992027" cy="4823532"/>
          </a:xfrm>
        </p:spPr>
        <p:txBody>
          <a:bodyPr/>
          <a:lstStyle/>
          <a:p>
            <a:pPr lvl="0"/>
            <a:r>
              <a:rPr lang="en-GB" sz="2000" dirty="0"/>
              <a:t>This means that £1 buys less foreign currency, e.g. £1 today buys $1.20 compared to £1 a month ago which bought $1.50.</a:t>
            </a:r>
          </a:p>
          <a:p>
            <a:pPr lvl="0"/>
            <a:r>
              <a:rPr lang="en-GB" sz="2000" dirty="0"/>
              <a:t>Businesses selling products in the UK can now compete better with imported products from say the US.</a:t>
            </a:r>
          </a:p>
          <a:p>
            <a:pPr lvl="0"/>
            <a:r>
              <a:rPr lang="en-GB" sz="2000" dirty="0"/>
              <a:t>Businesses exporting from the UK can now also compete better as their products are cheaper in places like the US.</a:t>
            </a:r>
          </a:p>
          <a:p>
            <a:pPr lvl="0"/>
            <a:r>
              <a:rPr lang="en-GB" sz="2000" dirty="0"/>
              <a:t>However, businesses that import raw materials will find their costs have increased due to a weak pound.</a:t>
            </a:r>
          </a:p>
          <a:p>
            <a:r>
              <a:rPr lang="en-GB" sz="2000" dirty="0"/>
              <a:t>This means their finished products will be more expensive and could offset the benefits of a weaker pound.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9058"/>
          <a:stretch/>
        </p:blipFill>
        <p:spPr>
          <a:xfrm>
            <a:off x="6418907" y="1529510"/>
            <a:ext cx="2453488" cy="230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5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dirty="0"/>
              <a:t>Exchange rate calculations rules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275" y="1423359"/>
            <a:ext cx="4117961" cy="470280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2400" b="1" dirty="0">
                <a:solidFill>
                  <a:srgbClr val="C0504D"/>
                </a:solidFill>
              </a:rPr>
              <a:t>Rule 1: </a:t>
            </a:r>
            <a:r>
              <a:rPr lang="en-GB" sz="2400" dirty="0"/>
              <a:t>when exchanging pounds to a foreign currency… </a:t>
            </a:r>
          </a:p>
          <a:p>
            <a:pPr marL="0" lvl="0" indent="0">
              <a:buNone/>
            </a:pPr>
            <a:r>
              <a:rPr lang="en-GB" sz="3200" b="1" dirty="0">
                <a:solidFill>
                  <a:srgbClr val="C0504D"/>
                </a:solidFill>
              </a:rPr>
              <a:t>multiply</a:t>
            </a:r>
            <a:r>
              <a:rPr lang="en-GB" sz="2400" dirty="0"/>
              <a:t>.</a:t>
            </a:r>
          </a:p>
          <a:p>
            <a:pPr marL="0" lvl="0" indent="0">
              <a:buNone/>
            </a:pPr>
            <a:endParaRPr lang="en-GB" sz="2400" b="1" dirty="0">
              <a:solidFill>
                <a:srgbClr val="C0504D"/>
              </a:solidFill>
            </a:endParaRPr>
          </a:p>
          <a:p>
            <a:pPr marL="0" lvl="0" indent="0">
              <a:buNone/>
            </a:pPr>
            <a:r>
              <a:rPr lang="en-GB" sz="2400" b="1" dirty="0">
                <a:solidFill>
                  <a:srgbClr val="C0504D"/>
                </a:solidFill>
              </a:rPr>
              <a:t>Example</a:t>
            </a:r>
          </a:p>
          <a:p>
            <a:pPr lvl="0"/>
            <a:r>
              <a:rPr lang="en-GB" sz="2400" dirty="0"/>
              <a:t>A Dyson vacuum costs £199. </a:t>
            </a:r>
          </a:p>
          <a:p>
            <a:pPr lvl="0"/>
            <a:r>
              <a:rPr lang="en-GB" sz="2400" dirty="0"/>
              <a:t>The exchange rate is $1.20 per £1. </a:t>
            </a:r>
          </a:p>
          <a:p>
            <a:pPr lvl="0"/>
            <a:r>
              <a:rPr lang="en-GB" sz="2400" dirty="0"/>
              <a:t>£199 multiplied by $1.20 = ?</a:t>
            </a:r>
          </a:p>
          <a:p>
            <a:r>
              <a:rPr lang="en-GB" sz="2400" dirty="0"/>
              <a:t>$238.80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dirty="0">
                <a:solidFill>
                  <a:srgbClr val="C0504D"/>
                </a:solidFill>
              </a:rPr>
              <a:t>Rule 2: </a:t>
            </a:r>
            <a:r>
              <a:rPr lang="en-GB" sz="2400" dirty="0"/>
              <a:t>when exchanging from a foreign currency to pounds…</a:t>
            </a:r>
          </a:p>
          <a:p>
            <a:pPr marL="0" indent="0">
              <a:buNone/>
            </a:pPr>
            <a:r>
              <a:rPr lang="en-GB" sz="3200" b="1" dirty="0">
                <a:solidFill>
                  <a:srgbClr val="C0504D"/>
                </a:solidFill>
              </a:rPr>
              <a:t>divide</a:t>
            </a:r>
            <a:r>
              <a:rPr lang="en-GB" sz="2400" dirty="0"/>
              <a:t>.</a:t>
            </a:r>
          </a:p>
          <a:p>
            <a:pPr marL="0" lvl="0" indent="0">
              <a:buNone/>
            </a:pPr>
            <a:endParaRPr lang="en-GB" sz="2400" b="1" dirty="0">
              <a:solidFill>
                <a:srgbClr val="C0504D"/>
              </a:solidFill>
            </a:endParaRPr>
          </a:p>
          <a:p>
            <a:pPr marL="0" lvl="0" indent="0">
              <a:buNone/>
            </a:pPr>
            <a:r>
              <a:rPr lang="en-GB" sz="2400" b="1" dirty="0">
                <a:solidFill>
                  <a:srgbClr val="C0504D"/>
                </a:solidFill>
              </a:rPr>
              <a:t>Example</a:t>
            </a:r>
          </a:p>
          <a:p>
            <a:pPr lvl="0"/>
            <a:r>
              <a:rPr lang="en-GB" sz="2400" dirty="0"/>
              <a:t>A MacBook Pro costs $1499. </a:t>
            </a:r>
          </a:p>
          <a:p>
            <a:pPr lvl="0"/>
            <a:r>
              <a:rPr lang="en-GB" sz="2400" dirty="0"/>
              <a:t>The exchange rate is $1.20 per £1. </a:t>
            </a:r>
          </a:p>
          <a:p>
            <a:pPr lvl="0"/>
            <a:r>
              <a:rPr lang="en-GB" sz="2400" dirty="0"/>
              <a:t>$1499 divided by $1.20 = ?</a:t>
            </a:r>
          </a:p>
          <a:p>
            <a:r>
              <a:rPr lang="en-GB" sz="2400" dirty="0"/>
              <a:t>£1,249.17</a:t>
            </a:r>
          </a:p>
        </p:txBody>
      </p:sp>
      <p:sp>
        <p:nvSpPr>
          <p:cNvPr id="3" name="Rectangle 2"/>
          <p:cNvSpPr/>
          <p:nvPr/>
        </p:nvSpPr>
        <p:spPr>
          <a:xfrm>
            <a:off x="6120142" y="5006568"/>
            <a:ext cx="3023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i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425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questions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119592" cy="49796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500" dirty="0"/>
              <a:t>Write down or discuss the answers to these questions.</a:t>
            </a:r>
          </a:p>
          <a:p>
            <a:pPr lvl="0"/>
            <a:r>
              <a:rPr lang="en-GB" sz="2500" dirty="0"/>
              <a:t>A pair of Levi jeans costs $43. Work out the price of a pair of jeans in the UK if the exchange rate is £1 to $1.30?</a:t>
            </a:r>
          </a:p>
          <a:p>
            <a:pPr lvl="0"/>
            <a:r>
              <a:rPr lang="en-GB" sz="2500" dirty="0"/>
              <a:t>Which type of business is unlikely to be negatively affected by an increase in unemployment?</a:t>
            </a:r>
          </a:p>
          <a:p>
            <a:pPr lvl="0"/>
            <a:r>
              <a:rPr lang="en-GB" sz="2500" dirty="0"/>
              <a:t>What happens to business investments when interest rates rise?</a:t>
            </a:r>
          </a:p>
          <a:p>
            <a:pPr lvl="0"/>
            <a:r>
              <a:rPr lang="en-GB" sz="2500" dirty="0"/>
              <a:t>Give one reason why a rise in inflation could negatively affect a business.</a:t>
            </a:r>
          </a:p>
          <a:p>
            <a:r>
              <a:rPr lang="en-GB" sz="2500" dirty="0"/>
              <a:t>Does a reduction in tax on consumers help businesses? Explain why.</a:t>
            </a:r>
          </a:p>
        </p:txBody>
      </p:sp>
    </p:spTree>
    <p:extLst>
      <p:ext uri="{BB962C8B-B14F-4D97-AF65-F5344CB8AC3E}">
        <p14:creationId xmlns:p14="http://schemas.microsoft.com/office/powerpoint/2010/main" val="90883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words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765785" cy="46959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300" b="1" dirty="0">
                <a:solidFill>
                  <a:srgbClr val="C0504D"/>
                </a:solidFill>
              </a:rPr>
              <a:t>Economic climate</a:t>
            </a:r>
          </a:p>
          <a:p>
            <a:pPr lvl="0"/>
            <a:r>
              <a:rPr lang="en-GB" sz="2300" dirty="0"/>
              <a:t>Like the weather, the economy can run cold or hot. The economic climate is a measurement of the current economic outlook, which might be promising or worrying.</a:t>
            </a:r>
          </a:p>
          <a:p>
            <a:pPr marL="0" indent="0">
              <a:buNone/>
            </a:pPr>
            <a:r>
              <a:rPr lang="en-GB" sz="2300" b="1" dirty="0">
                <a:solidFill>
                  <a:srgbClr val="C0504D"/>
                </a:solidFill>
              </a:rPr>
              <a:t>Consumer incomes</a:t>
            </a:r>
          </a:p>
          <a:p>
            <a:pPr lvl="0"/>
            <a:r>
              <a:rPr lang="en-GB" sz="2300" dirty="0"/>
              <a:t>The amount households have available to spend after income taxes have been deducted</a:t>
            </a:r>
          </a:p>
          <a:p>
            <a:pPr marL="0" lvl="0" indent="0">
              <a:buNone/>
            </a:pPr>
            <a:r>
              <a:rPr lang="en-GB" sz="2300" b="1" dirty="0">
                <a:solidFill>
                  <a:srgbClr val="C0504D"/>
                </a:solidFill>
              </a:rPr>
              <a:t>Exchange rate</a:t>
            </a:r>
          </a:p>
          <a:p>
            <a:pPr lvl="0"/>
            <a:r>
              <a:rPr lang="en-GB" sz="2300" dirty="0"/>
              <a:t>The value of one currency measured by how much it will buy of other currencies</a:t>
            </a:r>
          </a:p>
        </p:txBody>
      </p:sp>
    </p:spTree>
    <p:extLst>
      <p:ext uri="{BB962C8B-B14F-4D97-AF65-F5344CB8AC3E}">
        <p14:creationId xmlns:p14="http://schemas.microsoft.com/office/powerpoint/2010/main" val="85721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words (2)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765785" cy="469597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2300" b="1" dirty="0">
                <a:solidFill>
                  <a:srgbClr val="C0504D"/>
                </a:solidFill>
              </a:rPr>
              <a:t>Inflation</a:t>
            </a:r>
          </a:p>
          <a:p>
            <a:pPr lvl="0"/>
            <a:r>
              <a:rPr lang="en-GB" sz="2300" dirty="0"/>
              <a:t>The rate of increase in the average price level</a:t>
            </a:r>
          </a:p>
          <a:p>
            <a:pPr marL="0" indent="0">
              <a:buNone/>
            </a:pPr>
            <a:r>
              <a:rPr lang="en-GB" sz="2300" b="1" dirty="0">
                <a:solidFill>
                  <a:srgbClr val="C0504D"/>
                </a:solidFill>
              </a:rPr>
              <a:t>Interest rate</a:t>
            </a:r>
          </a:p>
          <a:p>
            <a:pPr lvl="0"/>
            <a:r>
              <a:rPr lang="en-GB" sz="2300" dirty="0"/>
              <a:t>The annual cost of a loan to the borrower</a:t>
            </a:r>
          </a:p>
          <a:p>
            <a:pPr marL="0" lvl="0" indent="0">
              <a:buNone/>
            </a:pPr>
            <a:r>
              <a:rPr lang="en-GB" sz="2300" b="1" dirty="0">
                <a:solidFill>
                  <a:srgbClr val="C0504D"/>
                </a:solidFill>
              </a:rPr>
              <a:t>Taxation</a:t>
            </a:r>
          </a:p>
          <a:p>
            <a:pPr lvl="0"/>
            <a:r>
              <a:rPr lang="en-GB" sz="2300" dirty="0"/>
              <a:t>Charges places by government on goods, imported goods and the incomes of individuals and companies</a:t>
            </a:r>
          </a:p>
          <a:p>
            <a:pPr marL="0" indent="0">
              <a:buNone/>
            </a:pPr>
            <a:r>
              <a:rPr lang="en-GB" sz="2300" b="1" dirty="0">
                <a:solidFill>
                  <a:srgbClr val="C0504D"/>
                </a:solidFill>
              </a:rPr>
              <a:t>Unemployment</a:t>
            </a:r>
          </a:p>
          <a:p>
            <a:r>
              <a:rPr lang="en-GB" sz="2300" dirty="0"/>
              <a:t>When someone of working age wants a job but cannot get one</a:t>
            </a:r>
          </a:p>
        </p:txBody>
      </p:sp>
    </p:spTree>
    <p:extLst>
      <p:ext uri="{BB962C8B-B14F-4D97-AF65-F5344CB8AC3E}">
        <p14:creationId xmlns:p14="http://schemas.microsoft.com/office/powerpoint/2010/main" val="140009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dirty="0"/>
              <a:t>Impact of economic climate on business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6" y="1430187"/>
            <a:ext cx="8345928" cy="4695976"/>
          </a:xfrm>
        </p:spPr>
        <p:txBody>
          <a:bodyPr>
            <a:noAutofit/>
          </a:bodyPr>
          <a:lstStyle/>
          <a:p>
            <a:pPr lvl="0"/>
            <a:r>
              <a:rPr lang="en-GB" sz="2600" dirty="0"/>
              <a:t>As the economy changes regularly,  businesses are affected in many ways.</a:t>
            </a:r>
          </a:p>
          <a:p>
            <a:pPr lvl="0"/>
            <a:r>
              <a:rPr lang="en-GB" sz="2600" dirty="0"/>
              <a:t>Economic climate is a measurement of the current economic situation, which might be promising or worrying.</a:t>
            </a:r>
          </a:p>
          <a:p>
            <a:pPr lvl="0"/>
            <a:r>
              <a:rPr lang="en-GB" sz="2600" dirty="0"/>
              <a:t>Like the weather, the economy can run cold or hot.</a:t>
            </a:r>
          </a:p>
          <a:p>
            <a:pPr lvl="0"/>
            <a:r>
              <a:rPr lang="en-GB" sz="2600" dirty="0"/>
              <a:t>We look at six factors in detail and the way businesses can be affected by each of these factors.</a:t>
            </a:r>
          </a:p>
          <a:p>
            <a:r>
              <a:rPr lang="en-GB" sz="2600" dirty="0"/>
              <a:t>The factors are unemployment, changing levels of consumer income, inflation, changes in interest rates, government taxation and changes in exchange rates.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6120142" y="5006568"/>
            <a:ext cx="3023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i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602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55274" y="738665"/>
            <a:ext cx="8988725" cy="684694"/>
          </a:xfrm>
        </p:spPr>
        <p:txBody>
          <a:bodyPr/>
          <a:lstStyle/>
          <a:p>
            <a:r>
              <a:rPr lang="en-GB" dirty="0"/>
              <a:t>Unemployment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275" y="1423359"/>
            <a:ext cx="8771442" cy="4823532"/>
          </a:xfrm>
        </p:spPr>
        <p:txBody>
          <a:bodyPr/>
          <a:lstStyle/>
          <a:p>
            <a:pPr lvl="0"/>
            <a:r>
              <a:rPr lang="en-GB" sz="1800" dirty="0"/>
              <a:t>Unemployment is when someone of working age wants a job but cannot get one.</a:t>
            </a:r>
          </a:p>
          <a:p>
            <a:pPr lvl="0"/>
            <a:r>
              <a:rPr lang="en-GB" sz="1800" dirty="0"/>
              <a:t>Unemployment tends to be at its worst when an economy is in recession.</a:t>
            </a:r>
          </a:p>
          <a:p>
            <a:pPr lvl="0"/>
            <a:r>
              <a:rPr lang="en-GB" sz="1800" dirty="0"/>
              <a:t>Look at the graph. When did unemployment start to reduce after 2009?</a:t>
            </a:r>
          </a:p>
          <a:p>
            <a:pPr lvl="0"/>
            <a:r>
              <a:rPr lang="en-GB" sz="1800" dirty="0"/>
              <a:t>Businesses that deal in essential goods will find unemployment in the </a:t>
            </a:r>
            <a:br>
              <a:rPr lang="en-GB" sz="1800" dirty="0"/>
            </a:br>
            <a:r>
              <a:rPr lang="en-GB" sz="1800" dirty="0"/>
              <a:t>economy has little effect. People still need loo rolls!</a:t>
            </a:r>
          </a:p>
          <a:p>
            <a:r>
              <a:rPr lang="en-GB" sz="1800" dirty="0"/>
              <a:t>Businesses that deal in luxury goods will be affected by unemployment. </a:t>
            </a:r>
            <a:br>
              <a:rPr lang="en-GB" sz="1800" dirty="0"/>
            </a:br>
            <a:r>
              <a:rPr lang="en-GB" sz="1800" dirty="0"/>
              <a:t>The latest TV set will have to wait.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5275" y="3690703"/>
            <a:ext cx="5975288" cy="269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6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55274" y="738665"/>
            <a:ext cx="8988725" cy="684694"/>
          </a:xfrm>
        </p:spPr>
        <p:txBody>
          <a:bodyPr/>
          <a:lstStyle/>
          <a:p>
            <a:r>
              <a:rPr lang="en-GB" sz="3900" dirty="0"/>
              <a:t>Changing level of consumer income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276" y="1423359"/>
            <a:ext cx="8726174" cy="4823532"/>
          </a:xfrm>
        </p:spPr>
        <p:txBody>
          <a:bodyPr/>
          <a:lstStyle/>
          <a:p>
            <a:pPr lvl="0"/>
            <a:r>
              <a:rPr lang="en-GB" sz="1800" dirty="0"/>
              <a:t>Consumer income  is the amount households have available to spend after income taxes have been deducted.</a:t>
            </a:r>
          </a:p>
          <a:p>
            <a:pPr lvl="0"/>
            <a:r>
              <a:rPr lang="en-GB" sz="1800" dirty="0"/>
              <a:t>The graph shows changes in spending by consumers.</a:t>
            </a:r>
          </a:p>
          <a:p>
            <a:pPr lvl="0"/>
            <a:r>
              <a:rPr lang="en-GB" sz="1800" dirty="0"/>
              <a:t>As the economy grows consumers tend to feel more confident and spend more on luxury goods such as jewellery</a:t>
            </a:r>
          </a:p>
          <a:p>
            <a:pPr lvl="0"/>
            <a:r>
              <a:rPr lang="en-GB" sz="1800" dirty="0"/>
              <a:t>When the economy goes into recession consumer spending reduces </a:t>
            </a:r>
          </a:p>
          <a:p>
            <a:r>
              <a:rPr lang="en-GB" sz="1800" dirty="0"/>
              <a:t>Some businesses have increased consumer spending even in times of overall reduction. UK cinema sales reached an all-time high of £1bn in 2009.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5274" y="3835125"/>
            <a:ext cx="5229682" cy="245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1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55274" y="738665"/>
            <a:ext cx="8988725" cy="684694"/>
          </a:xfrm>
        </p:spPr>
        <p:txBody>
          <a:bodyPr/>
          <a:lstStyle/>
          <a:p>
            <a:r>
              <a:rPr lang="en-GB" sz="3900" dirty="0"/>
              <a:t>What is inflation?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275" y="1423359"/>
            <a:ext cx="8762387" cy="4823532"/>
          </a:xfrm>
        </p:spPr>
        <p:txBody>
          <a:bodyPr/>
          <a:lstStyle/>
          <a:p>
            <a:pPr lvl="0"/>
            <a:r>
              <a:rPr lang="en-GB" sz="1800" dirty="0"/>
              <a:t>Inflation is the rate of increase in the average price level.</a:t>
            </a:r>
          </a:p>
          <a:p>
            <a:pPr lvl="0"/>
            <a:r>
              <a:rPr lang="en-GB" sz="1800" dirty="0"/>
              <a:t>The rate of inflation is the percentage change in prices compared with a year ago.</a:t>
            </a:r>
          </a:p>
          <a:p>
            <a:pPr lvl="0"/>
            <a:r>
              <a:rPr lang="en-GB" sz="1800" dirty="0"/>
              <a:t>Look at the graph showing UK inflation.</a:t>
            </a:r>
          </a:p>
          <a:p>
            <a:pPr lvl="0"/>
            <a:r>
              <a:rPr lang="en-GB" sz="1800" dirty="0"/>
              <a:t>Inflation below 2% means costs for businesses are easily managed. </a:t>
            </a:r>
          </a:p>
          <a:p>
            <a:pPr lvl="0"/>
            <a:r>
              <a:rPr lang="en-GB" sz="1800" dirty="0"/>
              <a:t>When is this on the chart?</a:t>
            </a:r>
          </a:p>
          <a:p>
            <a:pPr lvl="0"/>
            <a:r>
              <a:rPr lang="en-GB" sz="1800" dirty="0"/>
              <a:t>Inflation of 4% or more puts businesses under pressure as their costs are rising.</a:t>
            </a:r>
          </a:p>
          <a:p>
            <a:r>
              <a:rPr lang="en-GB" sz="1800" dirty="0"/>
              <a:t>When was the last time on the chart that inflation was 4% or more?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5275" y="3791431"/>
            <a:ext cx="5829066" cy="257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0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dirty="0"/>
              <a:t>Changes in interest rates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6" y="1430187"/>
            <a:ext cx="7938522" cy="4695976"/>
          </a:xfrm>
        </p:spPr>
        <p:txBody>
          <a:bodyPr>
            <a:noAutofit/>
          </a:bodyPr>
          <a:lstStyle/>
          <a:p>
            <a:pPr lvl="0"/>
            <a:r>
              <a:rPr lang="en-GB" sz="2400" dirty="0"/>
              <a:t>Interest rates are the annual cost of a loan to the borrower.</a:t>
            </a:r>
          </a:p>
          <a:p>
            <a:pPr lvl="0"/>
            <a:r>
              <a:rPr lang="en-GB" sz="2400" dirty="0"/>
              <a:t>The higher the rate, the less businesses and consumers tend to borrow </a:t>
            </a:r>
          </a:p>
          <a:p>
            <a:pPr lvl="0"/>
            <a:r>
              <a:rPr lang="en-GB" sz="2400" dirty="0"/>
              <a:t>Lower rates mean consumers spend more on luxuries such as holidays, which results in more profit and more jobs</a:t>
            </a:r>
          </a:p>
          <a:p>
            <a:pPr lvl="0"/>
            <a:r>
              <a:rPr lang="en-GB" sz="2400" dirty="0"/>
              <a:t>Lower rates also mean lower costs of borrowing on finance, such as overdrafts </a:t>
            </a:r>
          </a:p>
          <a:p>
            <a:pPr lvl="0"/>
            <a:r>
              <a:rPr lang="en-GB" sz="2400" dirty="0"/>
              <a:t>Higher rates mean consumers have more expensive borrowing, such as mortgages for houses, and less spending</a:t>
            </a:r>
          </a:p>
          <a:p>
            <a:r>
              <a:rPr lang="en-GB" sz="2400" dirty="0"/>
              <a:t>Businesses have the same problem and higher fixed costs mean profits reduce.</a:t>
            </a:r>
          </a:p>
        </p:txBody>
      </p:sp>
      <p:sp>
        <p:nvSpPr>
          <p:cNvPr id="3" name="Rectangle 2"/>
          <p:cNvSpPr/>
          <p:nvPr/>
        </p:nvSpPr>
        <p:spPr>
          <a:xfrm>
            <a:off x="6120142" y="5006568"/>
            <a:ext cx="3023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i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147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dirty="0"/>
              <a:t>What is government taxation?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765785" cy="4695976"/>
          </a:xfrm>
        </p:spPr>
        <p:txBody>
          <a:bodyPr>
            <a:noAutofit/>
          </a:bodyPr>
          <a:lstStyle/>
          <a:p>
            <a:pPr lvl="0"/>
            <a:r>
              <a:rPr lang="en-GB" sz="2300" dirty="0"/>
              <a:t>Taxes are charges places by the government on goods, imported goods and the incomes of individuals and companies.</a:t>
            </a:r>
          </a:p>
          <a:p>
            <a:pPr lvl="0"/>
            <a:r>
              <a:rPr lang="en-GB" sz="2300" dirty="0"/>
              <a:t>Corporation tax is a tax on company profits. In 2016 it was 20%.</a:t>
            </a:r>
          </a:p>
          <a:p>
            <a:pPr lvl="0"/>
            <a:r>
              <a:rPr lang="en-GB" sz="2300" dirty="0"/>
              <a:t>The higher the tax rate, the less companies have to invest in future growth.</a:t>
            </a:r>
          </a:p>
          <a:p>
            <a:pPr lvl="0"/>
            <a:r>
              <a:rPr lang="en-GB" sz="2300" dirty="0"/>
              <a:t>Businesses importing products from abroad may also have to pay tax, which makes products more expensive and more difficult to sell, such as steel from China for car production.</a:t>
            </a:r>
          </a:p>
          <a:p>
            <a:pPr lvl="0"/>
            <a:r>
              <a:rPr lang="en-GB" sz="2300" dirty="0"/>
              <a:t>Consumers are taxed on their income and have to pay a tax on goods and services purchased, called VAT. </a:t>
            </a:r>
          </a:p>
          <a:p>
            <a:r>
              <a:rPr lang="en-GB" sz="2300" dirty="0"/>
              <a:t>Rises in consumer taxes reduces income, which reduces the ability to spend on some goods and services, particularly luxury goods.</a:t>
            </a:r>
          </a:p>
        </p:txBody>
      </p:sp>
      <p:sp>
        <p:nvSpPr>
          <p:cNvPr id="3" name="Rectangle 2"/>
          <p:cNvSpPr/>
          <p:nvPr/>
        </p:nvSpPr>
        <p:spPr>
          <a:xfrm>
            <a:off x="6120142" y="5006568"/>
            <a:ext cx="3023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i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998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D82D75F-ABBE-45DD-BF1B-8E84A3A92A23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Hx0M0h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B8dDNIw6oVif4CAABlCgAAJwAAAHVuaXZlcnNhbC9mbGFzaF9wdWJsaXNoaW5nX3NldHRpbmdzLnhtbNVW3U7bMBS+71NYnrikAQYbq9IiRFutAtqKdtq4Qm582lg4dhY7LeVqT7MH25PsOKYlFQwFGNKmXjQ5Puc73/nJJ4dHN4kkc8iM0KpJd+s7lICKNBdq1qRfxt3tQ0qMZYozqRU0qdKUHLVqYZpPpDDxCKxFV0MQRplGaps0tjZtBMFisagLk2buVMvcIr6pRzoJ0gwMKAtZkEq2xD+7TMHQVq1GSOhN55rnEojgSEEJx47JrmQmpoF3m7DoepbpXPETLXVGstmkSd8dHrvfysdDtUUCyhVnWmh0ZttgnAvHh8mRuAUSg5jFSHxvn5KF4DYuHgPnHwYPUQpsXwNzKCcai1H2Dj4ByzizzL/6fBZurFkZvIkvFUtENMYT4upv0vb46vPlsHNx1uufXo0Hg7Nxb+hJFDHBJk4YbCYKkZDOswjWeUJmLYti5I0xUyYNhEHZtHKbarVBzr2TiZbY+yIK9yGZAO+zBErTGF0L1UXPXUqmWIhcNulxJpikRFgmRbQONvnEWGGL+XfLngSxcM+AnI/ofXrfnShmmYEyrdWJcT2PWl91LjlZ6pxIcQ3EaoL15wk+xUDKwyHTTCeFFdfHEiMFZpwLWAA/Knp6B/inRJeYIskxEjc3lWB9hu+5uCUTmOoMcYHNccfRLozHrz8LOGXG3IOyFcet0Vmv3bnq9dudb1uuQMbnTEXPBMeBQ5Lat8BnWLvSmEJKjd0sQWBnIpYbKObDBS/cqpRZOXfM5sXQ3SALUBy3QD4eEw8iXE2hcqgKGDFFtJJLwiL8hIxbobnQuUGLXxYPbV5E0IcSoQqqM/yCMFnGIauCtrO7937/4MPHw0+NevDrx8/tJ4PuZGUomcvmdeXkSWFZi8vDby4MnBY8Lg02y/9NZbjsjKq0tT+o4jU4reJ14aVnWJKdShRQN2ZepFA5pEiEBf43V+IFY32V4vudeJuxvmHNr1nl/6Zk/7a+PGzcFsLg0euMO0mEEgk2winY+g7UOtjfwfvHo0e1GqJtXg1btd9QSwMEFAACAAgAfHQzSE9Ble2qAgAAXgoAACEAAAB1bml2ZXJzYWwvZmxhc2hfc2tpbl9zZXR0aW5ncy54bWyVVttu2zAMfd9XBNl73V3TAUqANM2AAt1arEXfZZuxhciSIcnp8vcTZTmWE7v2QhSIyHMkijxiSvSeidWH2Ywkkkv1DMYwkWn0NL4ZS5fzuDJGiqtECgPCXAmpCsrnq48/3YdEDjnGkgdQUzk7mkB7zMJ9plD8Gd8WaEOERBYlFccHmcmrmCb7TMlKpKOp5ccSFGdib5HXPxab7eABnGlzb6Do5LS9QZtGKRVoDZjS9y3aKIvTGHhz0rX7TOS0R71/+zPagWlmHG39CW2IVtIMukW+WaMN44XdvduVBdr7BAN/jYV++Yw2COX0CKq7+d1XtEGGLKvyfzRSKplhQbuc95t44nBJU/v8MKtrtFECXggPGu2CL4+7610A8l/Dd0/wuSrJn7CuZwMBmx5zWO0o10CiZlkHdS7fHitjH8gJELpa0JPN+olWugNrnS3wD7wxkYYo72khr5JXBWzqlENkN9ASNptbNy5C7MkX5KjgcAkMvC30t63tJTTwttBnzlJ4FPx4iT8P1aSm07fU93SkCTYMgtplujKqstFm1UTxqAd8wNoDAkeDKWQKK435vLACsHkkcr46p+giKSLogWXUMCl+IS4+uttoEp0FvOL69UUMMxz6ZOdytMM6rJdbT1Bl/ePQXq5ez4yd5cs5NYYmeWF/nPR85nnLudtnHvVTcFxaPKh7sZNTSQVVe1AvUvLJ5whpYDJY1m9sCE6ioAok6q8z8Zv0NUBURQxqa/vGoBFO11fjcpbl3P6ZVwZvkHYJA8GaaXK7naDspMvA4UUAVCV5o9p6UUeKihvG4QDcRwOHu/DQzYi2Kh0S3No8wM6EkvOeSZr006KVytkYCQI9hFebVz+jjkzQvaGxdlfrPP2x+dyMNBRfZ5o5hxdTZ2sbvyyideL/lf8AUEsDBBQAAgAIAHx0M0grL9OQ0wIAAHYJAAAmAAAAdW5pdmVyc2FsL2h0bWxfcHVibGlzaGluZ19zZXR0aW5ncy54bWzNVsFOGzEQvecrLFccyQKlLY02QYgEEUFJRFK1nJCznmQtvPbW9iaEU7+mH9Yv6XhNQiJotCCoqhyyHs+8eW/Gnt348DaTZArGCq2adLe+QwmoRHOhJk36dXiyfUCJdUxxJrWCJlWaksNWLc6LkRQ2HYBz6GoJwijbyF2Tps7ljSiazWZ1YXPjd7UsHOLbeqKzKDdgQTkwUS7ZHP/cPAdLW7UaIXEwfdG8kEAERwpKeHZMnrpM0ih4jVhyMzG6UPxYS22ImYya9N3Bkf8tfAJSW2SgvDbbQqM3uwbjXHg6TA7EHZAUxCRF3nv7lMwEd2n5GHn/OHqMUmIHCcyjHGvUotw9fAaOceZYWIZ8Dm6dXRiCic8Vy0QyxB3i5Tdpe3h9etXvXJ53L86uh73e+bDbDyTKmGgdJ47WE8VISBcmgWWemDnHkhR5Y8yYSQtxtGpauI21WiPn12SkJZa+jKJkjEzlvEmPjGCSEuGYFMly1zEzAXciJGrwsbv1sXL0ATDoTVJmLKwmWuxYX8Wk9U0XkpO5LogUN0CcJqioyPApBbJabjI2OiutkllHrBQcyFTADPhhWaV7wL8lusIUWYGReBRzCS5k+FGIOzKCsTaIC2yKhxbtwgb8+rOAc2btAyhbcNwanHfbnevuRbvzfcsLZHzKVPJMcGwhZLl7C3yG2pXGFFJqrOYKBFYmYYWFsj9c8NKtiszKuVM2LZvuG1mCYrsF8gmYuJHg0RKqgKqACVNEKzknLMFLYf0RmgpdWLSEwxKg7YsIhlAiVEl1ggMKkxkOpgrazu7e+/0PHz8dfG7Uo98/f21vDLofFH3JfLYwKY43jorluHh85+LI39CnL7szxb+661edQZVCXfSqePXOqnhdhmHSXxkklSjgJJiEsYOzQIpMOOCv2eQXNGrzVA5tfKVGvaGKjcft/xURVsuX8NpbN46e/CyooX39W6lV+wNQSwMEFAACAAgAfHQzSEflG4WDAQAACQYAAB8AAAB1bml2ZXJzYWwvaHRtbF9za2luX3NldHRpbmdzLmpzjZTLbsIwEEX3fEWUbitEn6HdoUKlSiwqtbuqCxOGEOHYlu2kpIh/L+PwiB8peDbxzdEdz1ieTS/arTiNo+doY77N/t3eGw1Q07KEa1unHXqBeqxoPofPvACaM4gdpEJkQaiCo749IY2z+d0SmbGd1R9orFqOMQ/hIiTKkKhCYhUSf0LiOiT+2gXui2sKa7V7VmrNWT/lTAPTfcZlQQwTX72a1S7TgXkF8gy6IClYpolZXeTJ8SHBaHMpLwRh9ZRnvD8j6SqTvGTzrvzLWoDcXfyqAQZPycvEsqO50m8aCjfxZIjRTQoJSsE+7+MEIwhTMgPa8h2Y9Q9qGfsFOXSVq1wf6NENRpsWJAOvS8MRho2xnZfXzQTD5zSsdUPc3WJYBCU1SM9qfI9hgVyU4oILFJJn2BEP9Xt+RCkn85xl+9QDjCCHh0Xbru6dCjXHH8fWE+LOE1r6U6iZQI7GApoKaPqgWVmVk3UaevTdY8sVL59YVXiQaHeQ4P4r+j53Gteut/0DUEsDBBQAAgAIAHx0M0iWUXBaugAAAKMBAAAaAAAAdW5pdmVyc2FsL2kxOG5fcHJlc2V0cy54bWydkLEKwjAQhvc+Rbjdxm6lJHET3Bx0lpqmGmkvJZdYH9+UinSRgkMg//F9P8mJ3avv2NN4sg4lFPkWmEHtGos3CefTflMCo1BjU3cOjQR0wHYqE7Yo8egNmUAsVSBJuIcwVJyP45hbGnxqINfFkIop167n6fQO+WTyYVZhdiv7l/2ZgcoyxsQ12i4cUKV7SjPCyGsJk3PRmFtsHfBfgFkDWr8CPIYVwMcFIPj3xVPSkUL6ZgqCL5arsjdQSwMEFAACAAgAfHQzSGAwPB5rAAAAdQAAABwAAAB1bml2ZXJzYWwvbG9jYWxfc2V0dGluZ3MueG1sNYwxDoMwDAB3XmF5p9CtA4GNDYZCH2ARt4rk2CiJqvb3zdLtpDvdMH2iwJtTDqYOr5cegfUwH/Tl8LHP7Q0hF1JPYsoO1RCmsRnEDpKNS6lhhlPoy2nnWKHwSrGW2x3y37ew1OUzsMdubH5QSwMEFAACAAgA6AIhR4ok4qj6AgAAsAgAABQAAAB1bml2ZXJzYWwvcGxheWVyLnhtbK1VTW/bMAw9p8D+g6F7paRd1zawW3QFgh3WoUDWbbdAtRlbi78myXXTXz/K8vecbgV2SGBTfI8U+Ui7189J7DyBVCJLPbKgc+JA6meBSEOPPHxdHV+Q66t3R24e8z1IRwQeKVJhADwmTgDKlyLXCL7nOvJIz0CRmTi5FJkUeo/cZ8jdRbok745m6JIqj0Ra50vGyrKkQiEiDVUWF4ZEUT9LWC5BQapBMpsGcRrsUv8djb8kS5ne56B6yFy/PXBN0nI8KzEgKU9pJkN2Mp8v2I+7z2s/goQfi1RpnvpAHKzkrCrlI/d3d1lQxKCMbebaJNegtUmiss1cvRSLi9RR0veIddgkoBQPQdE4DQmzWDYBdrcxV1HNowa0hlftRM1b+W3M+6ZxqzrHOue8eIyFivCoD+msk0CXDaO6SXXdSkEPjYJWhok4En4VQkJQvX5rJTJfEBuwVVyVJ1Wljwf4tOK+zuT+FmGoorqDtG0atU2jFajloG30dUdBmttugetCQlOqmfskAsi+cCm5kcWVlgW4bGSssWwIdpm9ct2kriFupJP47B96Y/xGrfmpXutMBfgfjfmERG1NRBrA80qgj4YEa6oBi21sVOcxNTG7nFTxmPR0PTDZHOum4EUczWUIOIYB15x1dnYICpIrdPELOcL2Dg6CIxFGMf70JMP49CBNwuVukqF3cBAcZ/5uAtqa2zKycR1HYmoV5LKJdeL6hdJZIl4qeQ72jF5WOnxt5Jqjm1y0B+fzP0ZxEKMZzC2ZWF3mqbevmsN7M6dadT6b3FoGasV5AF3k1quZhSIf+QSw5UWsb/s5NfuwBx3lPDUd01zfUe9ZuRYv4JQiMF+6xampSQRGMx75cHHaY8B+4nYZhK9MhyJus7SpA6WserP/VUWbLV+3znb9UIddrOGTgNJi7Ex9RHWEMivSYNRDmncfERXjTruRwJ0YtnijxQmKNMs98h4f6jtfnl12Vz7HTzjrfWvubWCbyxtWep1wpyBW67q9iFvvBnz8DVBLAwQUAAIACAB8dDNIaLyeISEJAADUOgAAKQAAAHVuaXZlcnNhbC9za2luX2N1c3RvbWl6YXRpb25fc2V0dGluZ3MueG1s7VvrbtvKEf5/nmKh4gAtUFiUqGuhqOBlZRORKR2RtpMWhUCJa4swxVXJpR0f6Eef5jzYeZLOLkmLlGWZzKVNWplJEM7ONzM7OzO73EkG0b0XaHHE6Nr71WEeDSzCmBfcRcOfEBosqU/DaUgiwqL6jnLjBS59NIJbymlAjZgTuE7oanw0GkpoJH5Qr6v09B68tdRWE3VbuIl7SMdtDcb6st6XNRjTmw1tUN8TkcgNyZIE7LDUQb0w+hJgBBEJmRG45NNQLnLnh4ozOA8d1wO+aNhp8Webad3qLf6gVqPdbeNtU5FluYO0tt7QpW232+8qDYSlVluSt2qvKTdl1Gi3G/3OttFttmV4G/U7IKWF+x3U6rZaTX3bxE1AI0VR9aa27cr9RkMBbbjX17ajkdqVJNRoNOSWvm135JEqIeCWQYYi97gDZV1W5c5WUZVGT0YjbaSOWlus447WRr0m7kjStqWqsiTtnLubXd5dO2rp6WTufEPgwSU4OMpjq34guAbLOAyB2Sbrje8wghZORExnTd7VrBmK0mCtpcEpAjljzWwqUhMikAMQMry0Jhfo0WMrGjPkxK5HF044qIuxjFFYlU+LPB157rvaImaMBmdLGjAw9Syg4drxa8M/JJGTzqsMkj6QsAru1lmSnbqu+CkLS3VBNMNzDLSk640TPI3pHT1bOMv7u5DGgVvKzNXThoS+F9wDt9TvavioIt+LmMHIumAf7vGnPGwD1Soi3LwO5k8ppO8siJ9plMRPBdxO5dse2YM+eJHHBFRp8OcYdOPckeIC9BT+HMcEoKW4al3+vA1i5BMDdpknf/Mou+88kbCoJCmWR1F0E2+qxtMmpHfc2UXc2wv9jPMp1J7gjlso8acUiE+QKyy1SqnbxPz1Pcb0db+WDNagBRY3X1xSkhA5Vefa5HKqmB/n48n5ZK4a57WhlmQl4mn5x2an96nR7vxpUE9xJSVZl8p4XJSFhLC2VE6Wac8m4zkIxOO5iT/YtSH/szJ0cmWPDRPXhulfKguYzvB1bcj/LAO9ms2wac+tsaHjuWHNzYkt/DLGNtZrw480RivngSBG0YNHHhFbEQTl2QsJinzPFQO8ZHtBTEro0yeXimHOZ9iyZ4ZmGxOzNrRoGD79WUh2Yth+QtAYIdeLnIVPXKEWQkSM8/IC2sXpDMEvtvKAk64dLzgro32m3Bjm+dyeTMbWHJt6RqkNceAiPXS4puqCZoqFZyAjhA05/Dz4XESfkIAU368s5MI4vxjDb5sbcuHdrXz4zT7DmimGJZmSoAQQAgfPIOos62Yy07kPQSFy0MaJokcauoWgyS9dCdmGqU0gNDU7J9/mYjLZsPBesITQIUtWQt4ltizlHM/VyQeIccjNSUXQ5D2k5PuKoI/YghzCVgmYqVwb5wrPCJ6GWYJkObh0eLz7T8hZLgHHvfng0TgCCvcwpInIxqiyIgv/cgXraCjjA8meyAQ/ixW88x4IWBG6paIKCpCGdR5Xv1wZf5uPFGOM9TkEmj65mduiPnJ9DhSSgMKB0/cpnwaodtwHJ1jC8ZYsnRjS4QnYXM8VbHz5hTH/jL1fkcPSIvRzWr9MHX/4+ay6dYWq99LINRybQRmcVTbsLe25GXymITzgX7WijAOqm2AlqawakBmqRyuBMFR0XrqgCPuVgIY5AnXTpC5A4eDfOZUEmJNUhknRF4i5Bs8VDLkGj1YTcYNVy7Bh074hC36KLQEWy52s2uGV5t8aPoHPvOfVXpBbCuniE+ch2RChBorlL7PKuS23UKJswx6D4SbIvEv2VZDqe2t+Fi8n9uoSZ65IykphPjc09l2Rw753L0oL+Dlek5f7+W1I14LqO1EW10lx++sXGpJMcZbonVbbiCyszLSLuaaYGubnQ55VfnkcxCi3bGxb87GicgkQrGuHLVdQWG/5qb28rOR8p+ORAvJS91rECZer3//1W3kxe/YkVJRS/1JVDqQgr1r4Wd7fTcpI9I8ScmxFLULFS0lgejzOoOVPy7YBYfJVDqBOshms6ZpfWJRSDYGYLqNi24p2cQmxaonQpHG4LLV/54VcKrP3UH7Eya02vHTCeyhfNqV+VUHC8zw2WWUbdh8sMfO9gFSEf/F+wCdvG9O5ouviSw5y1PeW98km6MJxNL20QT580lWQp10oJtTIPZHE9Vh1mWKLycoRlITkfVcQHg7uOM+E3ecxfH7TmBW+tgMWUn/K7yleXswBA79WgTAe3jp+BGuTveZZohV9TBcvY8uT9lmnYMSUn8yGLIxT3h1tn3vGk8fNy00p+4zX1IfyrCXzyYku0vdRmqaKi7y8gmfaC8vh1PySPUfdB5jkE3sJyFH3ARbftSZwUH+J2h/KQ7P7FdUJ8/Tc8iX+OLB6wEMCUahSnuytyMMtGPN7tijn2pRQ5FxTlwzF7mt7a5JmNKflDa6/YvEgeD5HXHLM4slKv0v2BnYRXD8ewgPmMZ+8Ht9iHpCFeVeL95+qeHGQXAfv+yKhIva0Ie9q8AHgLFe81kc1lMp4VxNqk0v314CbrKTxilYNuhYlXVT0HJBP4zgu4IW8miqapPtRNYP6Cz8N6scWaJBKfX39gni9ICGGEPBIFptFWp57ld1sXIuDYRH2ymAez1YgOoAvlQyTIxSiShyrslRJXvLj69hnnk8eSFapcoSca47PfhBBahyPbIWNyS3Lx3ZKqZwCaaXbBeJeCcwNvAoTH0b5ql8cqLjtMGcRidkfKFXltqOsSvNgz5mVvBfC9oAu4H3N/YN6fp+FCnWgbXa0l5brx/2oHbSm1FfldsUOWrOtdmX8H+igKSP+VO6gqfpopLQ+p4Mm93vtVr96B+1g8+Obd9B6DbXX61TroEmSKrWlqh20t/tU+Q5at8mfqh003MQqbn7PHbS34+pQB62p6FJDOXXQTh20Uwft1EE7ddBOHbQft4O2Z11y437jhEG5cvA99+NeGvIVZvdfaPK9YcJnTOrUNvyfbxse0Fc1UE6dx1Pn8dR5PHUeT53H/8/O4+tNl/y17u769qv2HXespdqOufvmb9N3LFyel2g75m61y3cdd6BT0/HUdPyxmo4HQKeu46nreBD3PbQd8/8u5Nv3HfdpAAV5r/7H1X8DUEsDBBQAAgAIAH10M0hk2ucKoAEAAN4XAAAXAAAAdW5pdmVyc2FsL3VuaXZlcnNhbC5wbmfrDPBz5+WS4mJgYOD19HAJYmBgmcDAwFzEwQYUsf1tqAekGIuD3J0Y1p2TeQnksKQ7+joyMGzs5/6TyArkcxZ4RBYzMPAdBmHG4/krUhgYxIs9XRxDKuLe3jbseuwg4hr4tr7Wb4qGEJM6mzqT+yzN5morjXdMx54f7KzLZBbfErO/bN7zre9/b829ffttGTPQ0AfcNVUXMpwXC/695+9g1Zf8yxAoyHA/fcui8/cYX36s8JFnAvI/7HUzrmJfcv21aS1ImmGxrO7j/dtuCoLYbtZR10rnyjECmQlbFqeWgcQa+Bk5QZSKAkh4AosKSHBSAwuQdBCaAOJ4MAmBKE8HkPEKnB4gjsqoplFNo5pGNY1qGtU0qmlU06imUU2jmkY1jWoa1TSqaVTTqKZRTaOaRjWNahrVhE/T6V3rLoMGtxl6yra8+W1nC9J8IMP9dOW8y8pQ4Zj6cpnjXxjBg93ZJos3ljtI7b7//nI7SKBm/sUuu9+cHsnnn3++tS33F3iY+//+i21uyr+2v/7FrKwkX/ZGq4kN7DJXP5d1TglNAFBLAwQUAAIACAB9dDNI2KHfu0oAAABrAAAAGwAAAHVuaXZlcnNhbC91bml2ZXJzYWwucG5nLnhtbLOxr8jNUShLLSrOzM+zVTLUM1Cyt+PlsikoSi3LTC1XqACKAQUhQEmhEsg1QnDLM1NKMkAqTEwQghmpmekZJbZKFqYWcEF9oJkAUEsBAgAAFAACAAgAfHQzSFp/uZk6BAAA4Q4AAB0AAAAAAAAAAQAAAAAAAAAAAHVuaXZlcnNhbC9jb21tb25fbWVzc2FnZXMubG5nUEsBAgAAFAACAAgAfHQzSMOqFYn+AgAAZQoAACcAAAAAAAAAAQAAAAAAdQQAAHVuaXZlcnNhbC9mbGFzaF9wdWJsaXNoaW5nX3NldHRpbmdzLnhtbFBLAQIAABQAAgAIAHx0M0hPQZXtqgIAAF4KAAAhAAAAAAAAAAEAAAAAALgHAAB1bml2ZXJzYWwvZmxhc2hfc2tpbl9zZXR0aW5ncy54bWxQSwECAAAUAAIACAB8dDNIKy/TkNMCAAB2CQAAJgAAAAAAAAABAAAAAAChCgAAdW5pdmVyc2FsL2h0bWxfcHVibGlzaGluZ19zZXR0aW5ncy54bWxQSwECAAAUAAIACAB8dDNIR+UbhYMBAAAJBgAAHwAAAAAAAAABAAAAAAC4DQAAdW5pdmVyc2FsL2h0bWxfc2tpbl9zZXR0aW5ncy5qc1BLAQIAABQAAgAIAHx0M0iWUXBaugAAAKMBAAAaAAAAAAAAAAEAAAAAAHgPAAB1bml2ZXJzYWwvaTE4bl9wcmVzZXRzLnhtbFBLAQIAABQAAgAIAHx0M0hgMDweawAAAHUAAAAcAAAAAAAAAAEAAAAAAGoQAAB1bml2ZXJzYWwvbG9jYWxfc2V0dGluZ3MueG1sUEsBAgAAFAACAAgA6AIhR4ok4qj6AgAAsAgAABQAAAAAAAAAAQAAAAAADxEAAHVuaXZlcnNhbC9wbGF5ZXIueG1sUEsBAgAAFAACAAgAfHQzSGi8niEhCQAA1DoAACkAAAAAAAAAAQAAAAAAOxQAAHVuaXZlcnNhbC9za2luX2N1c3RvbWl6YXRpb25fc2V0dGluZ3MueG1sUEsBAgAAFAACAAgAfXQzSGTa5wqgAQAA3hcAABcAAAAAAAAAAAAAAAAAox0AAHVuaXZlcnNhbC91bml2ZXJzYWwucG5nUEsBAgAAFAACAAgAfXQzSNih37tKAAAAawAAABsAAAAAAAAAAQAAAAAAeB8AAHVuaXZlcnNhbC91bml2ZXJzYWwucG5nLnhtbFBLBQYAAAAACwALAEkDAAD7HwAAAAA="/>
  <p:tag name="ISPRING_PRESENTATION_TITLE" val="PPT01_Nature_of_God"/>
  <p:tag name="ISPRING_RESOURCE_PATHS_HASH_PRESENTER" val="bcae6a3e3aecdee6b725ca2ddaf91781060489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6413</TotalTime>
  <Words>1160</Words>
  <Application>Microsoft Office PowerPoint</Application>
  <PresentationFormat>On-screen Show (4:3)</PresentationFormat>
  <Paragraphs>118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</vt:lpstr>
      <vt:lpstr>Helvetica</vt:lpstr>
      <vt:lpstr>Times New Roman</vt:lpstr>
      <vt:lpstr>Office Theme</vt:lpstr>
      <vt:lpstr>The economy and business</vt:lpstr>
      <vt:lpstr>Key words (1)</vt:lpstr>
      <vt:lpstr>Key words (2)</vt:lpstr>
      <vt:lpstr>Impact of economic climate on business</vt:lpstr>
      <vt:lpstr>Unemployment</vt:lpstr>
      <vt:lpstr>Changing level of consumer income</vt:lpstr>
      <vt:lpstr>What is inflation?</vt:lpstr>
      <vt:lpstr>Changes in interest rates</vt:lpstr>
      <vt:lpstr>What is government taxation?</vt:lpstr>
      <vt:lpstr>Why does a strong pound matter?</vt:lpstr>
      <vt:lpstr>What if the pound is weak?</vt:lpstr>
      <vt:lpstr>Exchange rate calculations rules</vt:lpstr>
      <vt:lpstr>Summary 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PPT01_Nature_of_God</dc:title>
  <dc:creator>Liz Matthews</dc:creator>
  <cp:lastModifiedBy>Morgan Crump</cp:lastModifiedBy>
  <cp:revision>632</cp:revision>
  <dcterms:created xsi:type="dcterms:W3CDTF">2012-02-07T12:53:50Z</dcterms:created>
  <dcterms:modified xsi:type="dcterms:W3CDTF">2019-05-29T10:33:21Z</dcterms:modified>
</cp:coreProperties>
</file>