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5" r:id="rId14"/>
    <p:sldId id="267" r:id="rId15"/>
    <p:sldId id="276" r:id="rId16"/>
    <p:sldId id="268" r:id="rId17"/>
    <p:sldId id="269" r:id="rId18"/>
    <p:sldId id="270" r:id="rId19"/>
    <p:sldId id="277" r:id="rId20"/>
    <p:sldId id="271" r:id="rId21"/>
    <p:sldId id="278" r:id="rId22"/>
    <p:sldId id="279"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FF3B4-0C92-4CCF-8B53-4FF09981D7C3}" type="datetimeFigureOut">
              <a:rPr lang="en-US" smtClean="0"/>
              <a:pPr/>
              <a:t>10/9/2016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80B64-10E6-4D5F-B74F-B42E9403E3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61503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217163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 xmlns:p14="http://schemas.microsoft.com/office/powerpoint/2010/main" val="217163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217163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85186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85186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 xmlns:p14="http://schemas.microsoft.com/office/powerpoint/2010/main" val="2840396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 xmlns:p14="http://schemas.microsoft.com/office/powerpoint/2010/main" val="246628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 xmlns:p14="http://schemas.microsoft.com/office/powerpoint/2010/main" val="203548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 xmlns:p14="http://schemas.microsoft.com/office/powerpoint/2010/main" val="203548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364488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206381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 xmlns:p14="http://schemas.microsoft.com/office/powerpoint/2010/main" val="364488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22</a:t>
            </a:fld>
            <a:endParaRPr lang="en-GB"/>
          </a:p>
        </p:txBody>
      </p:sp>
    </p:spTree>
    <p:extLst>
      <p:ext uri="{BB962C8B-B14F-4D97-AF65-F5344CB8AC3E}">
        <p14:creationId xmlns="" xmlns:p14="http://schemas.microsoft.com/office/powerpoint/2010/main" val="364488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23</a:t>
            </a:fld>
            <a:endParaRPr lang="en-GB"/>
          </a:p>
        </p:txBody>
      </p:sp>
    </p:spTree>
    <p:extLst>
      <p:ext uri="{BB962C8B-B14F-4D97-AF65-F5344CB8AC3E}">
        <p14:creationId xmlns="" xmlns:p14="http://schemas.microsoft.com/office/powerpoint/2010/main" val="2942044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24</a:t>
            </a:fld>
            <a:endParaRPr lang="en-GB"/>
          </a:p>
        </p:txBody>
      </p:sp>
    </p:spTree>
    <p:extLst>
      <p:ext uri="{BB962C8B-B14F-4D97-AF65-F5344CB8AC3E}">
        <p14:creationId xmlns="" xmlns:p14="http://schemas.microsoft.com/office/powerpoint/2010/main" val="271161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398413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311319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89875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270636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275295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43533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189032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BD02E9-F0EB-44AC-95BE-B0299DD632D9}"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4841B-D586-4139-80B3-5052407B737C}"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53DBCE-39A7-4983-B03F-E82B6C3D68A9}"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5B4073-9466-4334-B83E-677802225C58}"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B697D-E0EA-4B88-B944-3A5AAE2EA653}" type="datetime1">
              <a:rPr lang="en-US" smtClean="0"/>
              <a:pPr/>
              <a:t>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4283B3-788A-4AE8-8875-A1B4EB101316}"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2BBAEA-1073-41F1-841F-8D93EF21877D}" type="datetime1">
              <a:rPr lang="en-US" smtClean="0"/>
              <a:pPr/>
              <a:t>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6EEAF2-BD48-4F0E-8004-322998A19AAA}" type="datetime1">
              <a:rPr lang="en-US" smtClean="0"/>
              <a:pPr/>
              <a:t>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00235-E6AC-4784-B2BA-15FDC455AB25}" type="datetime1">
              <a:rPr lang="en-US" smtClean="0"/>
              <a:pPr/>
              <a:t>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1ECA0-11C8-45BF-B9C3-1C37E14A9EE8}"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97C4A-A4F4-46D8-9D6E-3B112F427D9D}" type="datetime1">
              <a:rPr lang="en-US" smtClean="0"/>
              <a:pPr/>
              <a:t>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CFEB2-5A0C-44E5-92E6-E79C1364471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983B7-5E74-4474-8BDA-D93CCD86008A}" type="datetime1">
              <a:rPr lang="en-US" smtClean="0"/>
              <a:pPr/>
              <a:t>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CFEB2-5A0C-44E5-92E6-E79C1364471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9.2 Assessing innovation</a:t>
            </a:r>
            <a:endParaRPr lang="en-GB" dirty="0"/>
          </a:p>
        </p:txBody>
      </p:sp>
      <p:sp>
        <p:nvSpPr>
          <p:cNvPr id="3" name="Subtitle 2"/>
          <p:cNvSpPr>
            <a:spLocks noGrp="1"/>
          </p:cNvSpPr>
          <p:nvPr>
            <p:ph type="subTitle" idx="1"/>
          </p:nvPr>
        </p:nvSpPr>
        <p:spPr/>
        <p:txBody>
          <a:bodyPr/>
          <a:lstStyle/>
          <a:p>
            <a:r>
              <a:rPr lang="en-GB" dirty="0" smtClean="0">
                <a:solidFill>
                  <a:schemeClr val="tx1"/>
                </a:solidFill>
              </a:rPr>
              <a:t>The importance of being innovative and the ways to do it</a:t>
            </a:r>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innovative</a:t>
            </a:r>
            <a:endParaRPr lang="en-GB" dirty="0"/>
          </a:p>
        </p:txBody>
      </p:sp>
      <p:sp>
        <p:nvSpPr>
          <p:cNvPr id="3" name="Content Placeholder 2"/>
          <p:cNvSpPr>
            <a:spLocks noGrp="1"/>
          </p:cNvSpPr>
          <p:nvPr>
            <p:ph idx="1"/>
          </p:nvPr>
        </p:nvSpPr>
        <p:spPr/>
        <p:txBody>
          <a:bodyPr/>
          <a:lstStyle/>
          <a:p>
            <a:r>
              <a:rPr lang="en-GB" dirty="0" smtClean="0"/>
              <a:t>The methods by which businesses can become innovative are:</a:t>
            </a:r>
            <a:endParaRPr lang="en-GB" dirty="0"/>
          </a:p>
          <a:p>
            <a:pPr lvl="1"/>
            <a:r>
              <a:rPr lang="en-GB" dirty="0" smtClean="0"/>
              <a:t>Introducing Kaizen techniques</a:t>
            </a:r>
          </a:p>
          <a:p>
            <a:pPr lvl="1"/>
            <a:r>
              <a:rPr lang="en-GB" dirty="0" smtClean="0"/>
              <a:t>Using Research &amp; Development</a:t>
            </a:r>
          </a:p>
          <a:p>
            <a:pPr lvl="1"/>
            <a:r>
              <a:rPr lang="en-GB" dirty="0" smtClean="0"/>
              <a:t>‘</a:t>
            </a:r>
            <a:r>
              <a:rPr lang="en-GB" dirty="0" err="1" smtClean="0"/>
              <a:t>Intrapreneurship</a:t>
            </a:r>
            <a:r>
              <a:rPr lang="en-GB" dirty="0" smtClean="0"/>
              <a:t>’</a:t>
            </a:r>
          </a:p>
          <a:p>
            <a:pPr lvl="1"/>
            <a:r>
              <a:rPr lang="en-GB" dirty="0" smtClean="0"/>
              <a:t>Benchmarking.</a:t>
            </a:r>
            <a:endParaRPr lang="en-GB" dirty="0"/>
          </a:p>
        </p:txBody>
      </p:sp>
    </p:spTree>
    <p:extLst>
      <p:ext uri="{BB962C8B-B14F-4D97-AF65-F5344CB8AC3E}">
        <p14:creationId xmlns="" xmlns:p14="http://schemas.microsoft.com/office/powerpoint/2010/main" val="286084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Kaizen techniques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Kaizen means ‘continuous improvement’ and was an idea which was developed in Japan and then brought to the west.</a:t>
            </a:r>
            <a:endParaRPr lang="en-GB" dirty="0"/>
          </a:p>
          <a:p>
            <a:r>
              <a:rPr lang="en-GB" dirty="0" smtClean="0"/>
              <a:t>It was the start of the ‘lean production’ ideas.</a:t>
            </a:r>
            <a:endParaRPr lang="en-GB" dirty="0"/>
          </a:p>
          <a:p>
            <a:r>
              <a:rPr lang="en-GB" dirty="0" smtClean="0"/>
              <a:t>Kaizen focuses on:</a:t>
            </a:r>
          </a:p>
          <a:p>
            <a:pPr lvl="1"/>
            <a:r>
              <a:rPr lang="en-GB" dirty="0" smtClean="0"/>
              <a:t>Eliminating waste – from every part of the manufacturing process</a:t>
            </a:r>
          </a:p>
          <a:p>
            <a:pPr lvl="1"/>
            <a:r>
              <a:rPr lang="en-GB" dirty="0" smtClean="0"/>
              <a:t>Improving productivity – every small detail is examined and reviewed.</a:t>
            </a:r>
          </a:p>
          <a:p>
            <a:pPr lvl="1"/>
            <a:r>
              <a:rPr lang="en-GB" dirty="0" smtClean="0"/>
              <a:t>Achieving sustained continual improvement in the product and process of an organisation.</a:t>
            </a:r>
          </a:p>
          <a:p>
            <a:r>
              <a:rPr lang="en-GB" dirty="0"/>
              <a:t>By targeting </a:t>
            </a:r>
            <a:r>
              <a:rPr lang="en-GB" dirty="0" smtClean="0"/>
              <a:t>small </a:t>
            </a:r>
            <a:r>
              <a:rPr lang="en-GB" dirty="0"/>
              <a:t>incremental changes routinely over a long period a time then large improvements can be made.</a:t>
            </a:r>
          </a:p>
          <a:p>
            <a:r>
              <a:rPr lang="en-GB" dirty="0"/>
              <a:t>These techniques also empower employees and aid </a:t>
            </a:r>
            <a:r>
              <a:rPr lang="en-GB" dirty="0" smtClean="0"/>
              <a:t>motivation.</a:t>
            </a:r>
            <a:endParaRPr lang="en-GB" dirty="0"/>
          </a:p>
        </p:txBody>
      </p:sp>
    </p:spTree>
    <p:extLst>
      <p:ext uri="{BB962C8B-B14F-4D97-AF65-F5344CB8AC3E}">
        <p14:creationId xmlns="" xmlns:p14="http://schemas.microsoft.com/office/powerpoint/2010/main" val="142023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Kaizen techniques</a:t>
            </a:r>
            <a:endParaRPr lang="en-GB" dirty="0"/>
          </a:p>
        </p:txBody>
      </p:sp>
      <p:pic>
        <p:nvPicPr>
          <p:cNvPr id="1026" name="Picture 2"/>
          <p:cNvPicPr>
            <a:picLocks noChangeAspect="1" noChangeArrowheads="1"/>
          </p:cNvPicPr>
          <p:nvPr/>
        </p:nvPicPr>
        <p:blipFill>
          <a:blip r:embed="rId3"/>
          <a:srcRect l="35268" t="17857" r="8035" b="26428"/>
          <a:stretch>
            <a:fillRect/>
          </a:stretch>
        </p:blipFill>
        <p:spPr bwMode="auto">
          <a:xfrm>
            <a:off x="214281" y="785794"/>
            <a:ext cx="8839995" cy="5429288"/>
          </a:xfrm>
          <a:prstGeom prst="rect">
            <a:avLst/>
          </a:prstGeom>
          <a:noFill/>
          <a:ln w="9525">
            <a:noFill/>
            <a:miter lim="800000"/>
            <a:headEnd/>
            <a:tailEnd/>
          </a:ln>
          <a:effectLst/>
        </p:spPr>
      </p:pic>
    </p:spTree>
    <p:extLst>
      <p:ext uri="{BB962C8B-B14F-4D97-AF65-F5344CB8AC3E}">
        <p14:creationId xmlns="" xmlns:p14="http://schemas.microsoft.com/office/powerpoint/2010/main" val="142023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Kaizen techniques</a:t>
            </a:r>
            <a:endParaRPr lang="en-GB" dirty="0"/>
          </a:p>
        </p:txBody>
      </p:sp>
      <p:pic>
        <p:nvPicPr>
          <p:cNvPr id="1027" name="Picture 3"/>
          <p:cNvPicPr>
            <a:picLocks noChangeAspect="1" noChangeArrowheads="1"/>
          </p:cNvPicPr>
          <p:nvPr/>
        </p:nvPicPr>
        <p:blipFill>
          <a:blip r:embed="rId3"/>
          <a:srcRect l="35714" t="50000" r="8482" b="20714"/>
          <a:stretch>
            <a:fillRect/>
          </a:stretch>
        </p:blipFill>
        <p:spPr bwMode="auto">
          <a:xfrm>
            <a:off x="285720" y="785794"/>
            <a:ext cx="7643866" cy="25071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16071" t="20714" r="28571" b="57143"/>
          <a:stretch>
            <a:fillRect/>
          </a:stretch>
        </p:blipFill>
        <p:spPr bwMode="auto">
          <a:xfrm>
            <a:off x="285720" y="3571876"/>
            <a:ext cx="8286808" cy="2071702"/>
          </a:xfrm>
          <a:prstGeom prst="rect">
            <a:avLst/>
          </a:prstGeom>
          <a:noFill/>
          <a:ln w="9525">
            <a:noFill/>
            <a:miter lim="800000"/>
            <a:headEnd/>
            <a:tailEnd/>
          </a:ln>
          <a:effectLst/>
        </p:spPr>
      </p:pic>
    </p:spTree>
    <p:extLst>
      <p:ext uri="{BB962C8B-B14F-4D97-AF65-F5344CB8AC3E}">
        <p14:creationId xmlns="" xmlns:p14="http://schemas.microsoft.com/office/powerpoint/2010/main" val="142023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&amp; Development</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If a business does not have a R&amp;D department to investigate improvements in the product or manufacturing process then they will have to rely on strategic mergers, takeovers or acquisitions (Unit 9.1) to get ideas.</a:t>
            </a:r>
          </a:p>
          <a:p>
            <a:pPr marL="0" indent="0">
              <a:buNone/>
            </a:pPr>
            <a:endParaRPr lang="en-GB" dirty="0"/>
          </a:p>
          <a:p>
            <a:pPr marL="0" indent="0">
              <a:buNone/>
            </a:pPr>
            <a:r>
              <a:rPr lang="en-GB" dirty="0" smtClean="0"/>
              <a:t>R&amp;D in business falls into two forms:</a:t>
            </a:r>
          </a:p>
          <a:p>
            <a:r>
              <a:rPr lang="en-GB" dirty="0" smtClean="0"/>
              <a:t>Customer orientated business (customer needs identified and then solutions found).</a:t>
            </a:r>
          </a:p>
          <a:p>
            <a:r>
              <a:rPr lang="en-GB" dirty="0" smtClean="0"/>
              <a:t>Product orientated business (products are developed first and then markets sought).</a:t>
            </a:r>
          </a:p>
          <a:p>
            <a:endParaRPr lang="en-GB" dirty="0"/>
          </a:p>
          <a:p>
            <a:pPr marL="0" indent="0">
              <a:buNone/>
            </a:pPr>
            <a:r>
              <a:rPr lang="en-GB" dirty="0" smtClean="0"/>
              <a:t>R&amp;D spend will depend on the nature of the industrial sector – pharmaceuticals spend roughly 43% of revenue, computer and technology firms spend roughly 7% and other industries spend about 3.5%. Anything over 15% is considered a high technology business.</a:t>
            </a:r>
          </a:p>
          <a:p>
            <a:pPr marL="0" indent="0">
              <a:buNone/>
            </a:pPr>
            <a:endParaRPr lang="en-GB" dirty="0" smtClean="0"/>
          </a:p>
          <a:p>
            <a:pPr marL="0" indent="0">
              <a:buNone/>
            </a:pPr>
            <a:endParaRPr lang="en-GB" dirty="0"/>
          </a:p>
        </p:txBody>
      </p:sp>
    </p:spTree>
    <p:extLst>
      <p:ext uri="{BB962C8B-B14F-4D97-AF65-F5344CB8AC3E}">
        <p14:creationId xmlns="" xmlns:p14="http://schemas.microsoft.com/office/powerpoint/2010/main" val="73105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lstStyle/>
          <a:p>
            <a:r>
              <a:rPr lang="en-GB" dirty="0" smtClean="0"/>
              <a:t>Research &amp; Development</a:t>
            </a:r>
            <a:endParaRPr lang="en-GB" dirty="0"/>
          </a:p>
        </p:txBody>
      </p:sp>
      <p:pic>
        <p:nvPicPr>
          <p:cNvPr id="2050" name="Picture 2"/>
          <p:cNvPicPr>
            <a:picLocks noChangeAspect="1" noChangeArrowheads="1"/>
          </p:cNvPicPr>
          <p:nvPr/>
        </p:nvPicPr>
        <p:blipFill>
          <a:blip r:embed="rId3"/>
          <a:srcRect l="35714" t="12143" r="8035" b="20714"/>
          <a:stretch>
            <a:fillRect/>
          </a:stretch>
        </p:blipFill>
        <p:spPr bwMode="auto">
          <a:xfrm>
            <a:off x="357158" y="928670"/>
            <a:ext cx="7643866" cy="5702567"/>
          </a:xfrm>
          <a:prstGeom prst="rect">
            <a:avLst/>
          </a:prstGeom>
          <a:noFill/>
          <a:ln w="9525">
            <a:noFill/>
            <a:miter lim="800000"/>
            <a:headEnd/>
            <a:tailEnd/>
          </a:ln>
          <a:effectLst/>
        </p:spPr>
      </p:pic>
    </p:spTree>
    <p:extLst>
      <p:ext uri="{BB962C8B-B14F-4D97-AF65-F5344CB8AC3E}">
        <p14:creationId xmlns="" xmlns:p14="http://schemas.microsoft.com/office/powerpoint/2010/main" val="73105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a:t>
            </a:r>
            <a:endParaRPr lang="en-GB" dirty="0"/>
          </a:p>
        </p:txBody>
      </p:sp>
      <p:sp>
        <p:nvSpPr>
          <p:cNvPr id="3" name="Content Placeholder 2"/>
          <p:cNvSpPr>
            <a:spLocks noGrp="1"/>
          </p:cNvSpPr>
          <p:nvPr>
            <p:ph idx="1"/>
          </p:nvPr>
        </p:nvSpPr>
        <p:spPr/>
        <p:txBody>
          <a:bodyPr/>
          <a:lstStyle/>
          <a:p>
            <a:r>
              <a:rPr lang="en-GB" dirty="0" smtClean="0"/>
              <a:t>Research and Development is DIFFERENT from market research!!!!</a:t>
            </a:r>
          </a:p>
          <a:p>
            <a:endParaRPr lang="en-GB" dirty="0"/>
          </a:p>
          <a:p>
            <a:r>
              <a:rPr lang="en-GB" dirty="0" smtClean="0"/>
              <a:t>R&amp;D is the sustained investigation into new ways of doing things and nothing to do with gathering marketing information.</a:t>
            </a:r>
          </a:p>
          <a:p>
            <a:endParaRPr lang="en-GB" dirty="0"/>
          </a:p>
        </p:txBody>
      </p:sp>
    </p:spTree>
    <p:extLst>
      <p:ext uri="{BB962C8B-B14F-4D97-AF65-F5344CB8AC3E}">
        <p14:creationId xmlns="" xmlns:p14="http://schemas.microsoft.com/office/powerpoint/2010/main" val="138532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Intrapreneurship</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This is a relatively new term which means:</a:t>
            </a:r>
            <a:endParaRPr lang="en-GB" dirty="0"/>
          </a:p>
          <a:p>
            <a:r>
              <a:rPr lang="en-GB" dirty="0" smtClean="0"/>
              <a:t>The act of behaving like an entrepreneur while working within a large organisation.</a:t>
            </a:r>
          </a:p>
          <a:p>
            <a:pPr marL="0" indent="0">
              <a:buNone/>
            </a:pPr>
            <a:endParaRPr lang="en-GB" dirty="0"/>
          </a:p>
          <a:p>
            <a:pPr marL="0" indent="0">
              <a:buNone/>
            </a:pPr>
            <a:r>
              <a:rPr lang="en-GB" dirty="0" smtClean="0"/>
              <a:t>The skills and qualities of an entrepreneur are valuable to a business – they are not just for start-up businesses but a management style in itself.</a:t>
            </a:r>
            <a:endParaRPr lang="en-GB" dirty="0"/>
          </a:p>
        </p:txBody>
      </p:sp>
    </p:spTree>
    <p:extLst>
      <p:ext uri="{BB962C8B-B14F-4D97-AF65-F5344CB8AC3E}">
        <p14:creationId xmlns="" xmlns:p14="http://schemas.microsoft.com/office/powerpoint/2010/main" val="350446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Intrapreneurship</a:t>
            </a:r>
            <a:endParaRPr lang="en-GB" dirty="0"/>
          </a:p>
        </p:txBody>
      </p:sp>
      <p:sp>
        <p:nvSpPr>
          <p:cNvPr id="3" name="Content Placeholder 2"/>
          <p:cNvSpPr>
            <a:spLocks noGrp="1"/>
          </p:cNvSpPr>
          <p:nvPr>
            <p:ph idx="1"/>
          </p:nvPr>
        </p:nvSpPr>
        <p:spPr>
          <a:xfrm>
            <a:off x="457654" y="2303888"/>
            <a:ext cx="8496944" cy="4439518"/>
          </a:xfrm>
        </p:spPr>
        <p:txBody>
          <a:bodyPr>
            <a:normAutofit fontScale="77500" lnSpcReduction="20000"/>
          </a:bodyPr>
          <a:lstStyle/>
          <a:p>
            <a:r>
              <a:rPr lang="en-GB" dirty="0" smtClean="0"/>
              <a:t>Having an intrapreneurship attitude means taking initiative and doing something new without being asked to do so.</a:t>
            </a:r>
            <a:endParaRPr lang="en-GB" dirty="0"/>
          </a:p>
          <a:p>
            <a:r>
              <a:rPr lang="en-GB" dirty="0" smtClean="0"/>
              <a:t>This idea of management focuses employees to be innovative, creative and can transform ideas into profit for the organisation. Most businesses express this idea through job design (Unit 6) and Management style (unit 4).</a:t>
            </a:r>
            <a:endParaRPr lang="en-GB" dirty="0"/>
          </a:p>
          <a:p>
            <a:r>
              <a:rPr lang="en-GB" dirty="0" smtClean="0"/>
              <a:t>Entrepreneur management styles tend to try things until they are successful, learning from failures while continually controlling costs. It is these qualities which businesses would like used within large organisations as well.</a:t>
            </a:r>
            <a:endParaRPr lang="en-GB" dirty="0"/>
          </a:p>
        </p:txBody>
      </p:sp>
    </p:spTree>
    <p:extLst>
      <p:ext uri="{BB962C8B-B14F-4D97-AF65-F5344CB8AC3E}">
        <p14:creationId xmlns="" xmlns:p14="http://schemas.microsoft.com/office/powerpoint/2010/main" val="194665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err="1" smtClean="0"/>
              <a:t>Intrapreneurship</a:t>
            </a:r>
            <a:endParaRPr lang="en-GB" dirty="0"/>
          </a:p>
        </p:txBody>
      </p:sp>
      <p:pic>
        <p:nvPicPr>
          <p:cNvPr id="3074" name="Picture 2"/>
          <p:cNvPicPr>
            <a:picLocks noChangeAspect="1" noChangeArrowheads="1"/>
          </p:cNvPicPr>
          <p:nvPr/>
        </p:nvPicPr>
        <p:blipFill>
          <a:blip r:embed="rId3"/>
          <a:srcRect l="23214" t="15000" r="32143" b="15714"/>
          <a:stretch>
            <a:fillRect/>
          </a:stretch>
        </p:blipFill>
        <p:spPr bwMode="auto">
          <a:xfrm>
            <a:off x="357158" y="642918"/>
            <a:ext cx="6143668" cy="5959358"/>
          </a:xfrm>
          <a:prstGeom prst="rect">
            <a:avLst/>
          </a:prstGeom>
          <a:noFill/>
          <a:ln w="9525">
            <a:noFill/>
            <a:miter lim="800000"/>
            <a:headEnd/>
            <a:tailEnd/>
          </a:ln>
          <a:effectLst/>
        </p:spPr>
      </p:pic>
    </p:spTree>
    <p:extLst>
      <p:ext uri="{BB962C8B-B14F-4D97-AF65-F5344CB8AC3E}">
        <p14:creationId xmlns="" xmlns:p14="http://schemas.microsoft.com/office/powerpoint/2010/main" val="194665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difference between product and process innovation and why it is important for businesses.</a:t>
            </a:r>
          </a:p>
          <a:p>
            <a:r>
              <a:rPr lang="en-GB" dirty="0" smtClean="0"/>
              <a:t>The ways in which a business could become </a:t>
            </a:r>
            <a:r>
              <a:rPr lang="en-GB" dirty="0" smtClean="0"/>
              <a:t>more innovative</a:t>
            </a:r>
            <a:endParaRPr lang="en-GB" dirty="0"/>
          </a:p>
        </p:txBody>
      </p:sp>
    </p:spTree>
    <p:extLst>
      <p:ext uri="{BB962C8B-B14F-4D97-AF65-F5344CB8AC3E}">
        <p14:creationId xmlns="" xmlns:p14="http://schemas.microsoft.com/office/powerpoint/2010/main" val="286565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08912" cy="985384"/>
          </a:xfrm>
        </p:spPr>
        <p:txBody>
          <a:bodyPr/>
          <a:lstStyle/>
          <a:p>
            <a:r>
              <a:rPr lang="en-GB" dirty="0" smtClean="0"/>
              <a:t>Benchmarking</a:t>
            </a:r>
            <a:endParaRPr lang="en-GB" dirty="0"/>
          </a:p>
        </p:txBody>
      </p:sp>
      <p:sp>
        <p:nvSpPr>
          <p:cNvPr id="3" name="Content Placeholder 2"/>
          <p:cNvSpPr>
            <a:spLocks noGrp="1"/>
          </p:cNvSpPr>
          <p:nvPr>
            <p:ph idx="1"/>
          </p:nvPr>
        </p:nvSpPr>
        <p:spPr>
          <a:xfrm>
            <a:off x="457200" y="1813220"/>
            <a:ext cx="8229600" cy="4543130"/>
          </a:xfrm>
        </p:spPr>
        <p:txBody>
          <a:bodyPr>
            <a:normAutofit fontScale="85000" lnSpcReduction="10000"/>
          </a:bodyPr>
          <a:lstStyle/>
          <a:p>
            <a:pPr marL="0" indent="0">
              <a:buNone/>
            </a:pPr>
            <a:r>
              <a:rPr lang="en-GB" dirty="0" smtClean="0"/>
              <a:t>Definition:</a:t>
            </a:r>
            <a:endParaRPr lang="en-GB" dirty="0"/>
          </a:p>
          <a:p>
            <a:r>
              <a:rPr lang="en-GB" dirty="0" smtClean="0"/>
              <a:t>Identifying the best practice used in the production process and delivery of the product itself. This can be against other industries or used internally.</a:t>
            </a:r>
            <a:endParaRPr lang="en-GB" dirty="0"/>
          </a:p>
          <a:p>
            <a:pPr marL="0" indent="0">
              <a:buNone/>
            </a:pPr>
            <a:r>
              <a:rPr lang="en-GB" dirty="0" smtClean="0"/>
              <a:t>Four key steps:</a:t>
            </a:r>
          </a:p>
          <a:p>
            <a:pPr marL="514350" indent="-514350">
              <a:buFont typeface="+mj-lt"/>
              <a:buAutoNum type="arabicPeriod"/>
            </a:pPr>
            <a:r>
              <a:rPr lang="en-GB" dirty="0" smtClean="0"/>
              <a:t>Understand in detail the existing business process.</a:t>
            </a:r>
          </a:p>
          <a:p>
            <a:pPr marL="514350" indent="-514350">
              <a:buFont typeface="+mj-lt"/>
              <a:buAutoNum type="arabicPeriod"/>
            </a:pPr>
            <a:r>
              <a:rPr lang="en-GB" dirty="0" smtClean="0"/>
              <a:t>Analyse the business processes of others.</a:t>
            </a:r>
          </a:p>
          <a:p>
            <a:pPr marL="514350" indent="-514350">
              <a:buFont typeface="+mj-lt"/>
              <a:buAutoNum type="arabicPeriod"/>
            </a:pPr>
            <a:r>
              <a:rPr lang="en-GB" dirty="0" smtClean="0"/>
              <a:t>Compare business performance against others analysed.</a:t>
            </a:r>
          </a:p>
          <a:p>
            <a:pPr marL="514350" indent="-514350">
              <a:buFont typeface="+mj-lt"/>
              <a:buAutoNum type="arabicPeriod"/>
            </a:pPr>
            <a:r>
              <a:rPr lang="en-GB" dirty="0" smtClean="0"/>
              <a:t>Implement steps to close the gap.</a:t>
            </a:r>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 xmlns:p14="http://schemas.microsoft.com/office/powerpoint/2010/main" val="201868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985384"/>
          </a:xfrm>
        </p:spPr>
        <p:txBody>
          <a:bodyPr/>
          <a:lstStyle/>
          <a:p>
            <a:r>
              <a:rPr lang="en-GB" dirty="0" smtClean="0"/>
              <a:t>Benchmarking</a:t>
            </a:r>
            <a:endParaRPr lang="en-GB" dirty="0"/>
          </a:p>
        </p:txBody>
      </p:sp>
      <p:pic>
        <p:nvPicPr>
          <p:cNvPr id="4098" name="Picture 2"/>
          <p:cNvPicPr>
            <a:picLocks noChangeAspect="1" noChangeArrowheads="1"/>
          </p:cNvPicPr>
          <p:nvPr/>
        </p:nvPicPr>
        <p:blipFill>
          <a:blip r:embed="rId3"/>
          <a:srcRect l="35268" t="14286" r="8482" b="23571"/>
          <a:stretch>
            <a:fillRect/>
          </a:stretch>
        </p:blipFill>
        <p:spPr bwMode="auto">
          <a:xfrm>
            <a:off x="357158" y="928670"/>
            <a:ext cx="8429684" cy="5820496"/>
          </a:xfrm>
          <a:prstGeom prst="rect">
            <a:avLst/>
          </a:prstGeom>
          <a:noFill/>
          <a:ln w="9525">
            <a:noFill/>
            <a:miter lim="800000"/>
            <a:headEnd/>
            <a:tailEnd/>
          </a:ln>
          <a:effectLst/>
        </p:spPr>
      </p:pic>
    </p:spTree>
    <p:extLst>
      <p:ext uri="{BB962C8B-B14F-4D97-AF65-F5344CB8AC3E}">
        <p14:creationId xmlns="" xmlns:p14="http://schemas.microsoft.com/office/powerpoint/2010/main" val="201868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338"/>
            <a:ext cx="8208912" cy="985384"/>
          </a:xfrm>
        </p:spPr>
        <p:txBody>
          <a:bodyPr/>
          <a:lstStyle/>
          <a:p>
            <a:r>
              <a:rPr lang="en-GB" dirty="0" smtClean="0"/>
              <a:t>Benchmarking</a:t>
            </a:r>
            <a:endParaRPr lang="en-GB" dirty="0"/>
          </a:p>
        </p:txBody>
      </p:sp>
      <p:pic>
        <p:nvPicPr>
          <p:cNvPr id="5122" name="Picture 2"/>
          <p:cNvPicPr>
            <a:picLocks noChangeAspect="1" noChangeArrowheads="1"/>
          </p:cNvPicPr>
          <p:nvPr/>
        </p:nvPicPr>
        <p:blipFill>
          <a:blip r:embed="rId3"/>
          <a:srcRect l="12053" t="22857" r="30803" b="17143"/>
          <a:stretch>
            <a:fillRect/>
          </a:stretch>
        </p:blipFill>
        <p:spPr bwMode="auto">
          <a:xfrm>
            <a:off x="142844" y="785794"/>
            <a:ext cx="8715436" cy="5719505"/>
          </a:xfrm>
          <a:prstGeom prst="rect">
            <a:avLst/>
          </a:prstGeom>
          <a:noFill/>
          <a:ln w="9525">
            <a:noFill/>
            <a:miter lim="800000"/>
            <a:headEnd/>
            <a:tailEnd/>
          </a:ln>
          <a:effectLst/>
        </p:spPr>
      </p:pic>
    </p:spTree>
    <p:extLst>
      <p:ext uri="{BB962C8B-B14F-4D97-AF65-F5344CB8AC3E}">
        <p14:creationId xmlns="" xmlns:p14="http://schemas.microsoft.com/office/powerpoint/2010/main" val="201868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Benchmarking as a strategy</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If a business is using benchmarking as a strategy then there are different types to choose from:</a:t>
            </a:r>
            <a:endParaRPr lang="en-GB" dirty="0"/>
          </a:p>
          <a:p>
            <a:r>
              <a:rPr lang="en-GB" b="1" dirty="0" smtClean="0"/>
              <a:t>Strategic</a:t>
            </a:r>
            <a:r>
              <a:rPr lang="en-GB" dirty="0" smtClean="0"/>
              <a:t> – identifying long-term strategies to improvement, implementation is also long-term so benefits may be delayed.</a:t>
            </a:r>
          </a:p>
          <a:p>
            <a:r>
              <a:rPr lang="en-GB" b="1" dirty="0" smtClean="0"/>
              <a:t>Competitive</a:t>
            </a:r>
            <a:r>
              <a:rPr lang="en-GB" dirty="0" smtClean="0"/>
              <a:t> – identifying key characteristics from the same sector, i.e. comparing exam results across high schools.</a:t>
            </a:r>
          </a:p>
          <a:p>
            <a:r>
              <a:rPr lang="en-GB" b="1" dirty="0" smtClean="0"/>
              <a:t>Process</a:t>
            </a:r>
            <a:r>
              <a:rPr lang="en-GB" dirty="0" smtClean="0"/>
              <a:t> – the production of process maps to compare processes across similar sectors.</a:t>
            </a:r>
          </a:p>
          <a:p>
            <a:r>
              <a:rPr lang="en-GB" b="1" dirty="0" smtClean="0"/>
              <a:t>Functional</a:t>
            </a:r>
            <a:r>
              <a:rPr lang="en-GB" dirty="0" smtClean="0"/>
              <a:t> – identifying just similar functions which need improvement.</a:t>
            </a:r>
          </a:p>
          <a:p>
            <a:r>
              <a:rPr lang="en-GB" b="1" dirty="0" smtClean="0"/>
              <a:t>Internal</a:t>
            </a:r>
            <a:r>
              <a:rPr lang="en-GB" dirty="0" smtClean="0"/>
              <a:t> – comparing how standardised data is used across a business.</a:t>
            </a:r>
          </a:p>
          <a:p>
            <a:r>
              <a:rPr lang="en-GB" b="1" dirty="0" smtClean="0"/>
              <a:t>External</a:t>
            </a:r>
            <a:r>
              <a:rPr lang="en-GB" dirty="0" smtClean="0"/>
              <a:t> – identify the ‘best in class’ and who has the ‘leading edge’.</a:t>
            </a:r>
          </a:p>
          <a:p>
            <a:r>
              <a:rPr lang="en-GB" b="1" dirty="0" smtClean="0"/>
              <a:t>International</a:t>
            </a:r>
            <a:r>
              <a:rPr lang="en-GB" dirty="0" smtClean="0"/>
              <a:t> – comparisons made internationally but in similar industries.</a:t>
            </a:r>
          </a:p>
          <a:p>
            <a:pPr marL="0" indent="0">
              <a:buNone/>
            </a:pPr>
            <a:endParaRPr lang="en-GB" dirty="0" smtClean="0"/>
          </a:p>
          <a:p>
            <a:pPr marL="0" indent="0">
              <a:buNone/>
            </a:pPr>
            <a:endParaRPr lang="en-GB" dirty="0"/>
          </a:p>
        </p:txBody>
      </p:sp>
    </p:spTree>
    <p:extLst>
      <p:ext uri="{BB962C8B-B14F-4D97-AF65-F5344CB8AC3E}">
        <p14:creationId xmlns="" xmlns:p14="http://schemas.microsoft.com/office/powerpoint/2010/main" val="158739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an innovative business</a:t>
            </a:r>
            <a:endParaRPr lang="en-GB" dirty="0"/>
          </a:p>
        </p:txBody>
      </p:sp>
      <p:sp>
        <p:nvSpPr>
          <p:cNvPr id="3" name="Content Placeholder 2"/>
          <p:cNvSpPr>
            <a:spLocks noGrp="1"/>
          </p:cNvSpPr>
          <p:nvPr>
            <p:ph idx="1"/>
          </p:nvPr>
        </p:nvSpPr>
        <p:spPr>
          <a:xfrm>
            <a:off x="214282" y="1285860"/>
            <a:ext cx="8715436" cy="5357850"/>
          </a:xfrm>
        </p:spPr>
        <p:txBody>
          <a:bodyPr>
            <a:normAutofit fontScale="77500" lnSpcReduction="20000"/>
          </a:bodyPr>
          <a:lstStyle/>
          <a:p>
            <a:pPr marL="0" indent="0">
              <a:buNone/>
            </a:pPr>
            <a:r>
              <a:rPr lang="en-GB" dirty="0" smtClean="0"/>
              <a:t>For businesses to become innovative then several factors should be considered:</a:t>
            </a:r>
            <a:endParaRPr lang="en-GB" dirty="0"/>
          </a:p>
          <a:p>
            <a:r>
              <a:rPr lang="en-GB" b="1" dirty="0" smtClean="0"/>
              <a:t>Protecting ideas </a:t>
            </a:r>
            <a:r>
              <a:rPr lang="en-GB" dirty="0" smtClean="0"/>
              <a:t>– ensuring sole ownership of an idea.</a:t>
            </a:r>
          </a:p>
          <a:p>
            <a:r>
              <a:rPr lang="en-GB" b="1" dirty="0" smtClean="0"/>
              <a:t>Planning</a:t>
            </a:r>
            <a:r>
              <a:rPr lang="en-GB" dirty="0" smtClean="0"/>
              <a:t> – business should be using the product life cycle (Unit 3) to ensure a portfolio of products in each section so that as one enters the maturity stage another is being launched.</a:t>
            </a:r>
          </a:p>
          <a:p>
            <a:r>
              <a:rPr lang="en-GB" b="1" dirty="0" smtClean="0"/>
              <a:t>Culture </a:t>
            </a:r>
            <a:r>
              <a:rPr lang="en-GB" dirty="0" smtClean="0"/>
              <a:t>– embedding the ideas of Kaizen or </a:t>
            </a:r>
            <a:r>
              <a:rPr lang="en-GB" dirty="0" err="1" smtClean="0"/>
              <a:t>intrapreneurship</a:t>
            </a:r>
            <a:r>
              <a:rPr lang="en-GB" dirty="0" smtClean="0"/>
              <a:t> into an organisation makes it a more innovative place to work.</a:t>
            </a:r>
          </a:p>
          <a:p>
            <a:r>
              <a:rPr lang="en-GB" b="1" dirty="0" smtClean="0"/>
              <a:t>Secrecy </a:t>
            </a:r>
            <a:r>
              <a:rPr lang="en-GB" dirty="0" smtClean="0"/>
              <a:t>– maintaining a competitive edge so that new products are only revealed when the business is ready (think of the iPhone 6 launch).</a:t>
            </a:r>
          </a:p>
          <a:p>
            <a:r>
              <a:rPr lang="en-GB" b="1" dirty="0" smtClean="0"/>
              <a:t>Customer orientation </a:t>
            </a:r>
            <a:r>
              <a:rPr lang="en-GB" dirty="0" smtClean="0"/>
              <a:t>– if businesses remember the customer needs in their innovation then it is easier to market new products to them.</a:t>
            </a:r>
          </a:p>
          <a:p>
            <a:pPr marL="0" indent="0">
              <a:buNone/>
            </a:pPr>
            <a:endParaRPr lang="en-GB" dirty="0"/>
          </a:p>
        </p:txBody>
      </p:sp>
    </p:spTree>
    <p:extLst>
      <p:ext uri="{BB962C8B-B14F-4D97-AF65-F5344CB8AC3E}">
        <p14:creationId xmlns="" xmlns:p14="http://schemas.microsoft.com/office/powerpoint/2010/main" val="18397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a:bodyPr>
          <a:lstStyle/>
          <a:p>
            <a:r>
              <a:rPr lang="en-GB" dirty="0" smtClean="0"/>
              <a:t>Innovation is important to business because it affects every functional area.</a:t>
            </a:r>
          </a:p>
          <a:p>
            <a:r>
              <a:rPr lang="en-GB" dirty="0" smtClean="0"/>
              <a:t>It can be used to motivate the workforce as well as be a key marketing tool.</a:t>
            </a:r>
          </a:p>
          <a:p>
            <a:r>
              <a:rPr lang="en-GB" dirty="0" smtClean="0"/>
              <a:t>It can be used to reduce waste and costs.</a:t>
            </a:r>
          </a:p>
          <a:p>
            <a:r>
              <a:rPr lang="en-GB" dirty="0" smtClean="0"/>
              <a:t>Ideas, however, need to be protected from competitors.</a:t>
            </a:r>
          </a:p>
        </p:txBody>
      </p:sp>
    </p:spTree>
    <p:extLst>
      <p:ext uri="{BB962C8B-B14F-4D97-AF65-F5344CB8AC3E}">
        <p14:creationId xmlns="" xmlns:p14="http://schemas.microsoft.com/office/powerpoint/2010/main" val="147691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Innovation</a:t>
            </a:r>
            <a:endParaRPr lang="en-GB" dirty="0"/>
          </a:p>
        </p:txBody>
      </p:sp>
      <p:sp>
        <p:nvSpPr>
          <p:cNvPr id="3" name="Content Placeholder 2"/>
          <p:cNvSpPr>
            <a:spLocks noGrp="1"/>
          </p:cNvSpPr>
          <p:nvPr>
            <p:ph idx="1"/>
          </p:nvPr>
        </p:nvSpPr>
        <p:spPr/>
        <p:txBody>
          <a:bodyPr>
            <a:normAutofit/>
          </a:bodyPr>
          <a:lstStyle/>
          <a:p>
            <a:r>
              <a:rPr lang="en-GB" dirty="0" smtClean="0"/>
              <a:t>Innovation is when a business exploits new ideas which have been developed.</a:t>
            </a:r>
          </a:p>
          <a:p>
            <a:r>
              <a:rPr lang="en-GB" dirty="0" smtClean="0"/>
              <a:t>These ideas can be developed using R &amp; D, which is the scientific investigation into:</a:t>
            </a:r>
          </a:p>
          <a:p>
            <a:pPr lvl="1"/>
            <a:r>
              <a:rPr lang="en-GB" dirty="0" smtClean="0"/>
              <a:t>New products</a:t>
            </a:r>
          </a:p>
          <a:p>
            <a:pPr lvl="1"/>
            <a:r>
              <a:rPr lang="en-GB" dirty="0" smtClean="0"/>
              <a:t>New manufacturing processes</a:t>
            </a:r>
          </a:p>
          <a:p>
            <a:pPr lvl="1"/>
            <a:r>
              <a:rPr lang="en-GB" dirty="0" smtClean="0"/>
              <a:t>New procedures to make the products.</a:t>
            </a:r>
          </a:p>
          <a:p>
            <a:endParaRPr lang="en-GB" dirty="0"/>
          </a:p>
        </p:txBody>
      </p:sp>
    </p:spTree>
    <p:extLst>
      <p:ext uri="{BB962C8B-B14F-4D97-AF65-F5344CB8AC3E}">
        <p14:creationId xmlns="" xmlns:p14="http://schemas.microsoft.com/office/powerpoint/2010/main" val="144238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innovate?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Businesses who innovate can:</a:t>
            </a:r>
            <a:endParaRPr lang="en-GB" dirty="0"/>
          </a:p>
          <a:p>
            <a:r>
              <a:rPr lang="en-GB" dirty="0" smtClean="0"/>
              <a:t>Have access to new markets (Wii was marketed at families and older people as well as gamers).</a:t>
            </a:r>
          </a:p>
          <a:p>
            <a:r>
              <a:rPr lang="en-GB" dirty="0" smtClean="0"/>
              <a:t>Create new products and demand (Apple created the tablet market with the iPad).</a:t>
            </a:r>
          </a:p>
          <a:p>
            <a:r>
              <a:rPr lang="en-GB" dirty="0" smtClean="0"/>
              <a:t>Create new ways of doing business (Amazon dominate the online businesses).</a:t>
            </a:r>
            <a:endParaRPr lang="en-GB" dirty="0"/>
          </a:p>
        </p:txBody>
      </p:sp>
    </p:spTree>
    <p:extLst>
      <p:ext uri="{BB962C8B-B14F-4D97-AF65-F5344CB8AC3E}">
        <p14:creationId xmlns="" xmlns:p14="http://schemas.microsoft.com/office/powerpoint/2010/main" val="193832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innovation</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Definition:</a:t>
            </a:r>
            <a:endParaRPr lang="en-GB" sz="2800" dirty="0"/>
          </a:p>
          <a:p>
            <a:r>
              <a:rPr lang="en-GB" sz="2800" dirty="0" smtClean="0"/>
              <a:t>The development and marketing of the introduction of a new or redesigned, goods or services.</a:t>
            </a:r>
          </a:p>
          <a:p>
            <a:endParaRPr lang="en-GB" sz="2800" dirty="0"/>
          </a:p>
          <a:p>
            <a:pPr marL="0" indent="0">
              <a:buNone/>
            </a:pPr>
            <a:r>
              <a:rPr lang="en-GB" sz="2800" dirty="0" smtClean="0"/>
              <a:t>The redesign could be more desirable functions (iPhone), new materials (</a:t>
            </a:r>
            <a:r>
              <a:rPr lang="en-GB" sz="2800" dirty="0" err="1" smtClean="0"/>
              <a:t>GoreTex</a:t>
            </a:r>
            <a:r>
              <a:rPr lang="en-GB" sz="2800" dirty="0" smtClean="0"/>
              <a:t>) or components (Land Rovers).</a:t>
            </a:r>
            <a:endParaRPr lang="en-GB" sz="2800" dirty="0"/>
          </a:p>
        </p:txBody>
      </p:sp>
    </p:spTree>
    <p:extLst>
      <p:ext uri="{BB962C8B-B14F-4D97-AF65-F5344CB8AC3E}">
        <p14:creationId xmlns="" xmlns:p14="http://schemas.microsoft.com/office/powerpoint/2010/main" val="220326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innovation</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Definition:</a:t>
            </a:r>
            <a:endParaRPr lang="en-GB" dirty="0"/>
          </a:p>
          <a:p>
            <a:r>
              <a:rPr lang="en-GB" dirty="0" smtClean="0"/>
              <a:t>Implementing a new or improved production process, delivery method or communication method. </a:t>
            </a:r>
            <a:endParaRPr lang="en-GB" dirty="0"/>
          </a:p>
          <a:p>
            <a:endParaRPr lang="en-GB" dirty="0" smtClean="0"/>
          </a:p>
          <a:p>
            <a:pPr marL="0" indent="0">
              <a:buNone/>
            </a:pPr>
            <a:r>
              <a:rPr lang="en-GB" dirty="0" smtClean="0"/>
              <a:t>This can include software, equipment or techniques.</a:t>
            </a:r>
            <a:endParaRPr lang="en-GB" dirty="0"/>
          </a:p>
          <a:p>
            <a:r>
              <a:rPr lang="en-GB" dirty="0" smtClean="0"/>
              <a:t>Example: 3D model printing software allows manufacturers to make prototypes easily and cheaply. With delivery methods the tracking of customer orders using bar codes is very important for operating a JIT system within a car manufacturer.</a:t>
            </a:r>
            <a:endParaRPr lang="en-GB" dirty="0"/>
          </a:p>
        </p:txBody>
      </p:sp>
    </p:spTree>
    <p:extLst>
      <p:ext uri="{BB962C8B-B14F-4D97-AF65-F5344CB8AC3E}">
        <p14:creationId xmlns="" xmlns:p14="http://schemas.microsoft.com/office/powerpoint/2010/main" val="326441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932" y="142852"/>
            <a:ext cx="8208912" cy="969873"/>
          </a:xfrm>
        </p:spPr>
        <p:txBody>
          <a:bodyPr/>
          <a:lstStyle/>
          <a:p>
            <a:r>
              <a:rPr lang="en-GB" dirty="0" smtClean="0"/>
              <a:t>Innovation</a:t>
            </a:r>
            <a:endParaRPr lang="en-GB" dirty="0"/>
          </a:p>
        </p:txBody>
      </p:sp>
      <p:sp>
        <p:nvSpPr>
          <p:cNvPr id="5" name="Text Placeholder 4"/>
          <p:cNvSpPr>
            <a:spLocks noGrp="1"/>
          </p:cNvSpPr>
          <p:nvPr>
            <p:ph type="body" idx="1"/>
          </p:nvPr>
        </p:nvSpPr>
        <p:spPr>
          <a:xfrm>
            <a:off x="457200" y="1000108"/>
            <a:ext cx="4040188" cy="639762"/>
          </a:xfrm>
        </p:spPr>
        <p:txBody>
          <a:bodyPr/>
          <a:lstStyle/>
          <a:p>
            <a:r>
              <a:rPr lang="en-GB" dirty="0" smtClean="0"/>
              <a:t>Advantages</a:t>
            </a:r>
            <a:endParaRPr lang="en-GB" dirty="0"/>
          </a:p>
        </p:txBody>
      </p:sp>
      <p:sp>
        <p:nvSpPr>
          <p:cNvPr id="6" name="Content Placeholder 5"/>
          <p:cNvSpPr>
            <a:spLocks noGrp="1"/>
          </p:cNvSpPr>
          <p:nvPr>
            <p:ph sz="half" idx="2"/>
          </p:nvPr>
        </p:nvSpPr>
        <p:spPr>
          <a:xfrm>
            <a:off x="285720" y="1643050"/>
            <a:ext cx="4286280" cy="5000660"/>
          </a:xfrm>
        </p:spPr>
        <p:txBody>
          <a:bodyPr>
            <a:normAutofit fontScale="77500" lnSpcReduction="20000"/>
          </a:bodyPr>
          <a:lstStyle/>
          <a:p>
            <a:r>
              <a:rPr lang="en-GB" dirty="0" smtClean="0"/>
              <a:t>Improved quality</a:t>
            </a:r>
          </a:p>
          <a:p>
            <a:r>
              <a:rPr lang="en-GB" dirty="0" smtClean="0"/>
              <a:t>The ability to enter new markets</a:t>
            </a:r>
          </a:p>
          <a:p>
            <a:r>
              <a:rPr lang="en-GB" dirty="0" smtClean="0"/>
              <a:t>Increase the value added of </a:t>
            </a:r>
            <a:r>
              <a:rPr lang="en-GB" dirty="0" smtClean="0"/>
              <a:t>products - USP</a:t>
            </a:r>
            <a:endParaRPr lang="en-GB" dirty="0" smtClean="0"/>
          </a:p>
          <a:p>
            <a:r>
              <a:rPr lang="en-GB" dirty="0" smtClean="0"/>
              <a:t>Increase in product range to spread the risk</a:t>
            </a:r>
          </a:p>
          <a:p>
            <a:r>
              <a:rPr lang="en-GB" dirty="0" smtClean="0"/>
              <a:t>Reduce costs and especially unit costs</a:t>
            </a:r>
          </a:p>
          <a:p>
            <a:r>
              <a:rPr lang="en-GB" dirty="0" smtClean="0"/>
              <a:t>Improved flexibility/increased capacity</a:t>
            </a:r>
          </a:p>
          <a:p>
            <a:r>
              <a:rPr lang="en-GB" dirty="0" smtClean="0"/>
              <a:t>Easier to meet regulations</a:t>
            </a:r>
          </a:p>
          <a:p>
            <a:r>
              <a:rPr lang="en-GB" dirty="0" smtClean="0"/>
              <a:t>Reduce environmental impact of manufacturing </a:t>
            </a:r>
            <a:r>
              <a:rPr lang="en-GB" dirty="0" smtClean="0"/>
              <a:t>process</a:t>
            </a:r>
          </a:p>
          <a:p>
            <a:r>
              <a:rPr lang="en-GB" dirty="0" smtClean="0"/>
              <a:t>Increased market share</a:t>
            </a:r>
          </a:p>
          <a:p>
            <a:r>
              <a:rPr lang="en-GB" dirty="0" smtClean="0"/>
              <a:t>Replace outdated products or processes</a:t>
            </a:r>
          </a:p>
          <a:p>
            <a:r>
              <a:rPr lang="en-GB" dirty="0" smtClean="0"/>
              <a:t>Improve health and safety</a:t>
            </a:r>
          </a:p>
          <a:p>
            <a:r>
              <a:rPr lang="en-GB" dirty="0" smtClean="0"/>
              <a:t>Provide a stimulating working environment</a:t>
            </a:r>
          </a:p>
          <a:p>
            <a:endParaRPr lang="en-GB" dirty="0"/>
          </a:p>
        </p:txBody>
      </p:sp>
      <p:sp>
        <p:nvSpPr>
          <p:cNvPr id="7" name="Text Placeholder 6"/>
          <p:cNvSpPr>
            <a:spLocks noGrp="1"/>
          </p:cNvSpPr>
          <p:nvPr>
            <p:ph type="body" sz="quarter" idx="3"/>
          </p:nvPr>
        </p:nvSpPr>
        <p:spPr>
          <a:xfrm>
            <a:off x="4645025" y="1000108"/>
            <a:ext cx="4041775" cy="639762"/>
          </a:xfrm>
        </p:spPr>
        <p:txBody>
          <a:bodyPr/>
          <a:lstStyle/>
          <a:p>
            <a:r>
              <a:rPr lang="en-GB" dirty="0" smtClean="0"/>
              <a:t>Disadvantages</a:t>
            </a:r>
            <a:endParaRPr lang="en-GB" dirty="0"/>
          </a:p>
        </p:txBody>
      </p:sp>
      <p:sp>
        <p:nvSpPr>
          <p:cNvPr id="8" name="Content Placeholder 7"/>
          <p:cNvSpPr>
            <a:spLocks noGrp="1"/>
          </p:cNvSpPr>
          <p:nvPr>
            <p:ph sz="quarter" idx="4"/>
          </p:nvPr>
        </p:nvSpPr>
        <p:spPr>
          <a:xfrm>
            <a:off x="4645025" y="1643050"/>
            <a:ext cx="4041775" cy="4483113"/>
          </a:xfrm>
        </p:spPr>
        <p:txBody>
          <a:bodyPr>
            <a:normAutofit fontScale="92500" lnSpcReduction="20000"/>
          </a:bodyPr>
          <a:lstStyle/>
          <a:p>
            <a:r>
              <a:rPr lang="en-GB" dirty="0" smtClean="0"/>
              <a:t>Uncertainty of the demand for new products – a lot of money could be spent with little return</a:t>
            </a:r>
          </a:p>
          <a:p>
            <a:r>
              <a:rPr lang="en-GB" dirty="0" smtClean="0"/>
              <a:t>Operational difficulties – especially through the learning curve productivity can be reduced</a:t>
            </a:r>
          </a:p>
          <a:p>
            <a:r>
              <a:rPr lang="en-GB" dirty="0" smtClean="0"/>
              <a:t>Competition – rivals may be tempted to join the new market</a:t>
            </a:r>
          </a:p>
          <a:p>
            <a:r>
              <a:rPr lang="en-GB" dirty="0" smtClean="0"/>
              <a:t>Generic products – copies can be manufactured – Hoover now has a </a:t>
            </a:r>
            <a:r>
              <a:rPr lang="en-GB" dirty="0" err="1" smtClean="0"/>
              <a:t>bagless</a:t>
            </a:r>
            <a:r>
              <a:rPr lang="en-GB" dirty="0" smtClean="0"/>
              <a:t> vacuum like Dyson</a:t>
            </a:r>
            <a:endParaRPr lang="en-GB" dirty="0"/>
          </a:p>
        </p:txBody>
      </p:sp>
    </p:spTree>
    <p:extLst>
      <p:ext uri="{BB962C8B-B14F-4D97-AF65-F5344CB8AC3E}">
        <p14:creationId xmlns="" xmlns:p14="http://schemas.microsoft.com/office/powerpoint/2010/main" val="140063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Becoming innovative</a:t>
            </a:r>
            <a:endParaRPr lang="en-GB" dirty="0"/>
          </a:p>
        </p:txBody>
      </p:sp>
      <p:sp>
        <p:nvSpPr>
          <p:cNvPr id="8" name="Content Placeholder 7"/>
          <p:cNvSpPr>
            <a:spLocks noGrp="1"/>
          </p:cNvSpPr>
          <p:nvPr>
            <p:ph idx="1"/>
          </p:nvPr>
        </p:nvSpPr>
        <p:spPr/>
        <p:txBody>
          <a:bodyPr>
            <a:normAutofit fontScale="85000" lnSpcReduction="20000"/>
          </a:bodyPr>
          <a:lstStyle/>
          <a:p>
            <a:pPr marL="0" indent="0">
              <a:buNone/>
            </a:pPr>
            <a:r>
              <a:rPr lang="en-GB" dirty="0" smtClean="0"/>
              <a:t>Some businesses are intrinsically innovative, it is built into the DNA, the culture of the organisation demands it:</a:t>
            </a:r>
            <a:endParaRPr lang="en-GB" dirty="0"/>
          </a:p>
          <a:p>
            <a:r>
              <a:rPr lang="en-GB" dirty="0" smtClean="0"/>
              <a:t>Examples:</a:t>
            </a:r>
            <a:endParaRPr lang="en-GB" dirty="0"/>
          </a:p>
          <a:p>
            <a:pPr lvl="1"/>
            <a:r>
              <a:rPr lang="en-GB" dirty="0" smtClean="0"/>
              <a:t>Apple </a:t>
            </a:r>
          </a:p>
          <a:p>
            <a:pPr lvl="1"/>
            <a:r>
              <a:rPr lang="en-GB" dirty="0" smtClean="0"/>
              <a:t>Microsoft</a:t>
            </a:r>
          </a:p>
          <a:p>
            <a:pPr lvl="1"/>
            <a:r>
              <a:rPr lang="en-GB" dirty="0" smtClean="0"/>
              <a:t>3M – they allow their researchers to use 10% of their time at work working on their own ideas. This led to the birth of a glue which did not stick – the Post-It was developed and 3M has made a lot of money from this.</a:t>
            </a:r>
            <a:endParaRPr lang="en-GB" dirty="0"/>
          </a:p>
          <a:p>
            <a:r>
              <a:rPr lang="en-GB" dirty="0"/>
              <a:t>Having a culture of innovation means you attract more </a:t>
            </a:r>
            <a:r>
              <a:rPr lang="en-GB" dirty="0" smtClean="0"/>
              <a:t>innovative-minded </a:t>
            </a:r>
            <a:r>
              <a:rPr lang="en-GB" dirty="0"/>
              <a:t>people to work with you so it becomes a virtuous </a:t>
            </a:r>
            <a:r>
              <a:rPr lang="en-GB" dirty="0" smtClean="0"/>
              <a:t>cycle.</a:t>
            </a:r>
            <a:endParaRPr lang="en-GB" dirty="0"/>
          </a:p>
        </p:txBody>
      </p:sp>
    </p:spTree>
    <p:extLst>
      <p:ext uri="{BB962C8B-B14F-4D97-AF65-F5344CB8AC3E}">
        <p14:creationId xmlns="" xmlns:p14="http://schemas.microsoft.com/office/powerpoint/2010/main" val="386870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1297</Words>
  <Application>Microsoft Office PowerPoint</Application>
  <PresentationFormat>On-screen Show (4:3)</PresentationFormat>
  <Paragraphs>148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9.2 Assessing innovation</vt:lpstr>
      <vt:lpstr>Learning outcomes</vt:lpstr>
      <vt:lpstr>Overview of key concepts</vt:lpstr>
      <vt:lpstr>Innovation</vt:lpstr>
      <vt:lpstr>Why innovate?</vt:lpstr>
      <vt:lpstr>Product innovation</vt:lpstr>
      <vt:lpstr>Process innovation</vt:lpstr>
      <vt:lpstr>Innovation</vt:lpstr>
      <vt:lpstr>Becoming innovative</vt:lpstr>
      <vt:lpstr>Becoming innovative</vt:lpstr>
      <vt:lpstr>Kaizen techniques</vt:lpstr>
      <vt:lpstr>Kaizen techniques</vt:lpstr>
      <vt:lpstr>Kaizen techniques</vt:lpstr>
      <vt:lpstr>Research &amp; Development</vt:lpstr>
      <vt:lpstr>Research &amp; Development</vt:lpstr>
      <vt:lpstr>Tip</vt:lpstr>
      <vt:lpstr>Intrapreneurship</vt:lpstr>
      <vt:lpstr>Intrapreneurship</vt:lpstr>
      <vt:lpstr>Intrapreneurship</vt:lpstr>
      <vt:lpstr>Benchmarking</vt:lpstr>
      <vt:lpstr>Benchmarking</vt:lpstr>
      <vt:lpstr>Benchmarking</vt:lpstr>
      <vt:lpstr>Benchmarking as a strategy</vt:lpstr>
      <vt:lpstr>Becoming an innovative business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 Assessing innovation</dc:title>
  <dc:creator>user</dc:creator>
  <cp:lastModifiedBy>user</cp:lastModifiedBy>
  <cp:revision>8</cp:revision>
  <dcterms:created xsi:type="dcterms:W3CDTF">2016-10-08T15:18:32Z</dcterms:created>
  <dcterms:modified xsi:type="dcterms:W3CDTF">2016-10-09T17:44:09Z</dcterms:modified>
</cp:coreProperties>
</file>