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58" r:id="rId3"/>
    <p:sldId id="259" r:id="rId4"/>
    <p:sldId id="279" r:id="rId5"/>
    <p:sldId id="260" r:id="rId6"/>
    <p:sldId id="261" r:id="rId7"/>
    <p:sldId id="262" r:id="rId8"/>
    <p:sldId id="263" r:id="rId9"/>
    <p:sldId id="264" r:id="rId10"/>
    <p:sldId id="280" r:id="rId11"/>
    <p:sldId id="281" r:id="rId12"/>
    <p:sldId id="282" r:id="rId13"/>
    <p:sldId id="265" r:id="rId14"/>
    <p:sldId id="283" r:id="rId15"/>
    <p:sldId id="284" r:id="rId16"/>
    <p:sldId id="285" r:id="rId17"/>
    <p:sldId id="286" r:id="rId18"/>
    <p:sldId id="266" r:id="rId19"/>
    <p:sldId id="267" r:id="rId20"/>
    <p:sldId id="268" r:id="rId21"/>
    <p:sldId id="269" r:id="rId22"/>
    <p:sldId id="270" r:id="rId23"/>
    <p:sldId id="271" r:id="rId24"/>
    <p:sldId id="288" r:id="rId25"/>
    <p:sldId id="287" r:id="rId26"/>
    <p:sldId id="289" r:id="rId27"/>
    <p:sldId id="272" r:id="rId28"/>
    <p:sldId id="290" r:id="rId29"/>
    <p:sldId id="291" r:id="rId30"/>
    <p:sldId id="29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5" d="100"/>
          <a:sy n="75" d="100"/>
        </p:scale>
        <p:origin x="-2028" y="-7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FF4C4A-BAE6-440A-872D-2EF73D686AE0}" type="doc">
      <dgm:prSet loTypeId="urn:microsoft.com/office/officeart/2005/8/layout/radial3" loCatId="relationship" qsTypeId="urn:microsoft.com/office/officeart/2005/8/quickstyle/3d2" qsCatId="3D" csTypeId="urn:microsoft.com/office/officeart/2005/8/colors/colorful1#1" csCatId="colorful" phldr="1"/>
      <dgm:spPr/>
      <dgm:t>
        <a:bodyPr/>
        <a:lstStyle/>
        <a:p>
          <a:endParaRPr lang="en-GB"/>
        </a:p>
      </dgm:t>
    </dgm:pt>
    <dgm:pt modelId="{B4BB0BDC-B22D-419C-B80F-7B9FAA086D5B}">
      <dgm:prSet phldrT="[Text]" custT="1"/>
      <dgm:spPr/>
      <dgm:t>
        <a:bodyPr/>
        <a:lstStyle/>
        <a:p>
          <a:r>
            <a:rPr lang="en-GB" sz="2000" b="1" dirty="0" smtClean="0"/>
            <a:t>Organisational culture</a:t>
          </a:r>
          <a:endParaRPr lang="en-GB" sz="2000" b="1" dirty="0"/>
        </a:p>
      </dgm:t>
    </dgm:pt>
    <dgm:pt modelId="{37AA4F91-58A8-47D3-933D-962E1A5AEAE3}" type="parTrans" cxnId="{494741F3-F463-4DA8-89DA-D7C13FAA3664}">
      <dgm:prSet/>
      <dgm:spPr/>
      <dgm:t>
        <a:bodyPr/>
        <a:lstStyle/>
        <a:p>
          <a:endParaRPr lang="en-GB"/>
        </a:p>
      </dgm:t>
    </dgm:pt>
    <dgm:pt modelId="{23C6C241-46E6-4E8E-9AC4-91230898D1E4}" type="sibTrans" cxnId="{494741F3-F463-4DA8-89DA-D7C13FAA3664}">
      <dgm:prSet/>
      <dgm:spPr/>
      <dgm:t>
        <a:bodyPr/>
        <a:lstStyle/>
        <a:p>
          <a:endParaRPr lang="en-GB"/>
        </a:p>
      </dgm:t>
    </dgm:pt>
    <dgm:pt modelId="{C48358FD-FEEF-4614-A6B2-8D55D3CACDDE}">
      <dgm:prSet phldrT="[Text]" custT="1"/>
      <dgm:spPr/>
      <dgm:t>
        <a:bodyPr/>
        <a:lstStyle/>
        <a:p>
          <a:r>
            <a:rPr lang="en-GB" sz="1400" dirty="0" smtClean="0"/>
            <a:t>The behaviour of leaders</a:t>
          </a:r>
          <a:endParaRPr lang="en-GB" sz="1400" dirty="0"/>
        </a:p>
      </dgm:t>
    </dgm:pt>
    <dgm:pt modelId="{15A4A93C-5EEC-4196-BBB6-C5E1DD951686}" type="parTrans" cxnId="{865CE764-0803-42C1-B8F9-6EF71A71431B}">
      <dgm:prSet/>
      <dgm:spPr/>
      <dgm:t>
        <a:bodyPr/>
        <a:lstStyle/>
        <a:p>
          <a:endParaRPr lang="en-GB"/>
        </a:p>
      </dgm:t>
    </dgm:pt>
    <dgm:pt modelId="{EA02A1B8-7C50-46EF-B160-808994CEC8C2}" type="sibTrans" cxnId="{865CE764-0803-42C1-B8F9-6EF71A71431B}">
      <dgm:prSet/>
      <dgm:spPr/>
      <dgm:t>
        <a:bodyPr/>
        <a:lstStyle/>
        <a:p>
          <a:endParaRPr lang="en-GB"/>
        </a:p>
      </dgm:t>
    </dgm:pt>
    <dgm:pt modelId="{A70D8241-AFC2-4167-B7E1-5383C310C61C}">
      <dgm:prSet phldrT="[Text]" custT="1"/>
      <dgm:spPr/>
      <dgm:t>
        <a:bodyPr/>
        <a:lstStyle/>
        <a:p>
          <a:r>
            <a:rPr lang="en-GB" sz="1400" dirty="0" smtClean="0"/>
            <a:t>Organisational practices</a:t>
          </a:r>
          <a:endParaRPr lang="en-GB" sz="1400" dirty="0"/>
        </a:p>
      </dgm:t>
    </dgm:pt>
    <dgm:pt modelId="{FF4873DE-0054-4861-AD3C-D9375D00529E}" type="parTrans" cxnId="{C3D23B4D-B94A-42F8-B929-2AF27A0DA472}">
      <dgm:prSet/>
      <dgm:spPr/>
      <dgm:t>
        <a:bodyPr/>
        <a:lstStyle/>
        <a:p>
          <a:endParaRPr lang="en-GB"/>
        </a:p>
      </dgm:t>
    </dgm:pt>
    <dgm:pt modelId="{1CDDDEF0-6F83-42D6-A1BD-2B90D7200B4D}" type="sibTrans" cxnId="{C3D23B4D-B94A-42F8-B929-2AF27A0DA472}">
      <dgm:prSet/>
      <dgm:spPr/>
      <dgm:t>
        <a:bodyPr/>
        <a:lstStyle/>
        <a:p>
          <a:endParaRPr lang="en-GB"/>
        </a:p>
      </dgm:t>
    </dgm:pt>
    <dgm:pt modelId="{86C32B02-C72D-4634-8619-DC9547483FBC}">
      <dgm:prSet phldrT="[Text]" custT="1"/>
      <dgm:spPr/>
      <dgm:t>
        <a:bodyPr/>
        <a:lstStyle/>
        <a:p>
          <a:r>
            <a:rPr lang="en-GB" sz="1400" dirty="0" smtClean="0"/>
            <a:t>Ways of working</a:t>
          </a:r>
          <a:endParaRPr lang="en-GB" sz="1400" dirty="0"/>
        </a:p>
      </dgm:t>
    </dgm:pt>
    <dgm:pt modelId="{3A428B20-28AD-4B64-85C7-7AD4FE9614CF}" type="parTrans" cxnId="{9C85DE29-CB2C-4FF9-BFF9-908FD08D741E}">
      <dgm:prSet/>
      <dgm:spPr/>
      <dgm:t>
        <a:bodyPr/>
        <a:lstStyle/>
        <a:p>
          <a:endParaRPr lang="en-GB"/>
        </a:p>
      </dgm:t>
    </dgm:pt>
    <dgm:pt modelId="{E65F3431-5BB5-4E71-AD5F-B42EEF8C7C74}" type="sibTrans" cxnId="{9C85DE29-CB2C-4FF9-BFF9-908FD08D741E}">
      <dgm:prSet/>
      <dgm:spPr/>
      <dgm:t>
        <a:bodyPr/>
        <a:lstStyle/>
        <a:p>
          <a:endParaRPr lang="en-GB"/>
        </a:p>
      </dgm:t>
    </dgm:pt>
    <dgm:pt modelId="{5699901E-EDC6-4DC6-B171-E6E611BCCC16}">
      <dgm:prSet phldrT="[Text]" custT="1"/>
      <dgm:spPr/>
      <dgm:t>
        <a:bodyPr/>
        <a:lstStyle/>
        <a:p>
          <a:r>
            <a:rPr lang="en-GB" sz="1400" dirty="0" smtClean="0"/>
            <a:t>The behaviour of individuals and groups</a:t>
          </a:r>
          <a:endParaRPr lang="en-GB" sz="1400" dirty="0"/>
        </a:p>
      </dgm:t>
    </dgm:pt>
    <dgm:pt modelId="{8C910E0F-271D-4F97-B45A-220BE576002E}" type="parTrans" cxnId="{53FC1E94-25E4-4210-BD4D-D071848F60E8}">
      <dgm:prSet/>
      <dgm:spPr/>
      <dgm:t>
        <a:bodyPr/>
        <a:lstStyle/>
        <a:p>
          <a:endParaRPr lang="en-GB"/>
        </a:p>
      </dgm:t>
    </dgm:pt>
    <dgm:pt modelId="{FB72B972-6F48-48E2-A2CF-ED37C4CE199A}" type="sibTrans" cxnId="{53FC1E94-25E4-4210-BD4D-D071848F60E8}">
      <dgm:prSet/>
      <dgm:spPr/>
      <dgm:t>
        <a:bodyPr/>
        <a:lstStyle/>
        <a:p>
          <a:endParaRPr lang="en-GB"/>
        </a:p>
      </dgm:t>
    </dgm:pt>
    <dgm:pt modelId="{0C0BC039-5F73-4CF9-B7F0-E14A9579B87A}">
      <dgm:prSet custT="1"/>
      <dgm:spPr/>
      <dgm:t>
        <a:bodyPr/>
        <a:lstStyle/>
        <a:p>
          <a:r>
            <a:rPr lang="en-GB" sz="1400" dirty="0" smtClean="0"/>
            <a:t>Shared beliefs, values and assumptions</a:t>
          </a:r>
          <a:endParaRPr lang="en-GB" sz="1400" dirty="0"/>
        </a:p>
      </dgm:t>
    </dgm:pt>
    <dgm:pt modelId="{193C6972-5745-41A0-8D75-F932E8D21D64}" type="parTrans" cxnId="{4FEE0845-A056-46C5-949A-2EA32D967EEB}">
      <dgm:prSet/>
      <dgm:spPr/>
      <dgm:t>
        <a:bodyPr/>
        <a:lstStyle/>
        <a:p>
          <a:endParaRPr lang="en-GB"/>
        </a:p>
      </dgm:t>
    </dgm:pt>
    <dgm:pt modelId="{76543680-F6E4-4ED4-A262-8A182D05EFD6}" type="sibTrans" cxnId="{4FEE0845-A056-46C5-949A-2EA32D967EEB}">
      <dgm:prSet/>
      <dgm:spPr/>
      <dgm:t>
        <a:bodyPr/>
        <a:lstStyle/>
        <a:p>
          <a:endParaRPr lang="en-GB"/>
        </a:p>
      </dgm:t>
    </dgm:pt>
    <dgm:pt modelId="{7D01264E-1A23-4B0B-A32D-99211C16B34C}" type="pres">
      <dgm:prSet presAssocID="{02FF4C4A-BAE6-440A-872D-2EF73D686AE0}" presName="composite" presStyleCnt="0">
        <dgm:presLayoutVars>
          <dgm:chMax val="1"/>
          <dgm:dir/>
          <dgm:resizeHandles val="exact"/>
        </dgm:presLayoutVars>
      </dgm:prSet>
      <dgm:spPr/>
      <dgm:t>
        <a:bodyPr/>
        <a:lstStyle/>
        <a:p>
          <a:endParaRPr lang="en-GB"/>
        </a:p>
      </dgm:t>
    </dgm:pt>
    <dgm:pt modelId="{F248E5DD-EAB7-4D48-B6DA-B9D06FAE417E}" type="pres">
      <dgm:prSet presAssocID="{02FF4C4A-BAE6-440A-872D-2EF73D686AE0}" presName="radial" presStyleCnt="0">
        <dgm:presLayoutVars>
          <dgm:animLvl val="ctr"/>
        </dgm:presLayoutVars>
      </dgm:prSet>
      <dgm:spPr/>
      <dgm:t>
        <a:bodyPr/>
        <a:lstStyle/>
        <a:p>
          <a:endParaRPr lang="en-GB"/>
        </a:p>
      </dgm:t>
    </dgm:pt>
    <dgm:pt modelId="{EDDECF29-C7F0-4205-ADF1-6BF8A3744FD1}" type="pres">
      <dgm:prSet presAssocID="{B4BB0BDC-B22D-419C-B80F-7B9FAA086D5B}" presName="centerShape" presStyleLbl="vennNode1" presStyleIdx="0" presStyleCnt="6"/>
      <dgm:spPr/>
      <dgm:t>
        <a:bodyPr/>
        <a:lstStyle/>
        <a:p>
          <a:endParaRPr lang="en-GB"/>
        </a:p>
      </dgm:t>
    </dgm:pt>
    <dgm:pt modelId="{E6A99E68-B3EB-47A2-9C39-D34DC488D37B}" type="pres">
      <dgm:prSet presAssocID="{C48358FD-FEEF-4614-A6B2-8D55D3CACDDE}" presName="node" presStyleLbl="vennNode1" presStyleIdx="1" presStyleCnt="6" custScaleX="137139" custScaleY="136202">
        <dgm:presLayoutVars>
          <dgm:bulletEnabled val="1"/>
        </dgm:presLayoutVars>
      </dgm:prSet>
      <dgm:spPr/>
      <dgm:t>
        <a:bodyPr/>
        <a:lstStyle/>
        <a:p>
          <a:endParaRPr lang="en-GB"/>
        </a:p>
      </dgm:t>
    </dgm:pt>
    <dgm:pt modelId="{B1C9172B-5A22-4F33-8FA6-907069E87173}" type="pres">
      <dgm:prSet presAssocID="{A70D8241-AFC2-4167-B7E1-5383C310C61C}" presName="node" presStyleLbl="vennNode1" presStyleIdx="2" presStyleCnt="6" custScaleX="134233" custScaleY="134345" custRadScaleRad="106170" custRadScaleInc="-2291">
        <dgm:presLayoutVars>
          <dgm:bulletEnabled val="1"/>
        </dgm:presLayoutVars>
      </dgm:prSet>
      <dgm:spPr/>
      <dgm:t>
        <a:bodyPr/>
        <a:lstStyle/>
        <a:p>
          <a:endParaRPr lang="en-GB"/>
        </a:p>
      </dgm:t>
    </dgm:pt>
    <dgm:pt modelId="{7E467393-E7F5-4F08-9E22-C24FC824AC1A}" type="pres">
      <dgm:prSet presAssocID="{0C0BC039-5F73-4CF9-B7F0-E14A9579B87A}" presName="node" presStyleLbl="vennNode1" presStyleIdx="3" presStyleCnt="6" custScaleX="144408" custScaleY="140612">
        <dgm:presLayoutVars>
          <dgm:bulletEnabled val="1"/>
        </dgm:presLayoutVars>
      </dgm:prSet>
      <dgm:spPr/>
      <dgm:t>
        <a:bodyPr/>
        <a:lstStyle/>
        <a:p>
          <a:endParaRPr lang="en-GB"/>
        </a:p>
      </dgm:t>
    </dgm:pt>
    <dgm:pt modelId="{21B686B8-0FEB-4422-BE11-D7F1A64D2848}" type="pres">
      <dgm:prSet presAssocID="{86C32B02-C72D-4634-8619-DC9547483FBC}" presName="node" presStyleLbl="vennNode1" presStyleIdx="4" presStyleCnt="6" custScaleX="141313" custScaleY="132647">
        <dgm:presLayoutVars>
          <dgm:bulletEnabled val="1"/>
        </dgm:presLayoutVars>
      </dgm:prSet>
      <dgm:spPr/>
      <dgm:t>
        <a:bodyPr/>
        <a:lstStyle/>
        <a:p>
          <a:endParaRPr lang="en-GB"/>
        </a:p>
      </dgm:t>
    </dgm:pt>
    <dgm:pt modelId="{CC610C9D-D17B-4252-82CB-DA136FB05197}" type="pres">
      <dgm:prSet presAssocID="{5699901E-EDC6-4DC6-B171-E6E611BCCC16}" presName="node" presStyleLbl="vennNode1" presStyleIdx="5" presStyleCnt="6" custScaleX="129819" custScaleY="126528">
        <dgm:presLayoutVars>
          <dgm:bulletEnabled val="1"/>
        </dgm:presLayoutVars>
      </dgm:prSet>
      <dgm:spPr/>
      <dgm:t>
        <a:bodyPr/>
        <a:lstStyle/>
        <a:p>
          <a:endParaRPr lang="en-GB"/>
        </a:p>
      </dgm:t>
    </dgm:pt>
  </dgm:ptLst>
  <dgm:cxnLst>
    <dgm:cxn modelId="{C3D23B4D-B94A-42F8-B929-2AF27A0DA472}" srcId="{B4BB0BDC-B22D-419C-B80F-7B9FAA086D5B}" destId="{A70D8241-AFC2-4167-B7E1-5383C310C61C}" srcOrd="1" destOrd="0" parTransId="{FF4873DE-0054-4861-AD3C-D9375D00529E}" sibTransId="{1CDDDEF0-6F83-42D6-A1BD-2B90D7200B4D}"/>
    <dgm:cxn modelId="{B4BFFBC2-C128-4FEB-83FE-054A16C3A233}" type="presOf" srcId="{0C0BC039-5F73-4CF9-B7F0-E14A9579B87A}" destId="{7E467393-E7F5-4F08-9E22-C24FC824AC1A}" srcOrd="0" destOrd="0" presId="urn:microsoft.com/office/officeart/2005/8/layout/radial3"/>
    <dgm:cxn modelId="{E086B8E2-0F41-4477-A621-C23A513477C2}" type="presOf" srcId="{5699901E-EDC6-4DC6-B171-E6E611BCCC16}" destId="{CC610C9D-D17B-4252-82CB-DA136FB05197}" srcOrd="0" destOrd="0" presId="urn:microsoft.com/office/officeart/2005/8/layout/radial3"/>
    <dgm:cxn modelId="{53FC1E94-25E4-4210-BD4D-D071848F60E8}" srcId="{B4BB0BDC-B22D-419C-B80F-7B9FAA086D5B}" destId="{5699901E-EDC6-4DC6-B171-E6E611BCCC16}" srcOrd="4" destOrd="0" parTransId="{8C910E0F-271D-4F97-B45A-220BE576002E}" sibTransId="{FB72B972-6F48-48E2-A2CF-ED37C4CE199A}"/>
    <dgm:cxn modelId="{317B15CF-BE14-4E25-BF1C-AEC7C93B9F1C}" type="presOf" srcId="{86C32B02-C72D-4634-8619-DC9547483FBC}" destId="{21B686B8-0FEB-4422-BE11-D7F1A64D2848}" srcOrd="0" destOrd="0" presId="urn:microsoft.com/office/officeart/2005/8/layout/radial3"/>
    <dgm:cxn modelId="{004F4482-1F5D-443D-8798-EAA838843D5E}" type="presOf" srcId="{B4BB0BDC-B22D-419C-B80F-7B9FAA086D5B}" destId="{EDDECF29-C7F0-4205-ADF1-6BF8A3744FD1}" srcOrd="0" destOrd="0" presId="urn:microsoft.com/office/officeart/2005/8/layout/radial3"/>
    <dgm:cxn modelId="{67D1B8E0-FF66-4112-87DD-07AF908A8ACD}" type="presOf" srcId="{02FF4C4A-BAE6-440A-872D-2EF73D686AE0}" destId="{7D01264E-1A23-4B0B-A32D-99211C16B34C}" srcOrd="0" destOrd="0" presId="urn:microsoft.com/office/officeart/2005/8/layout/radial3"/>
    <dgm:cxn modelId="{494741F3-F463-4DA8-89DA-D7C13FAA3664}" srcId="{02FF4C4A-BAE6-440A-872D-2EF73D686AE0}" destId="{B4BB0BDC-B22D-419C-B80F-7B9FAA086D5B}" srcOrd="0" destOrd="0" parTransId="{37AA4F91-58A8-47D3-933D-962E1A5AEAE3}" sibTransId="{23C6C241-46E6-4E8E-9AC4-91230898D1E4}"/>
    <dgm:cxn modelId="{666A1765-5A5E-4AF2-84E4-6CBED41CC430}" type="presOf" srcId="{A70D8241-AFC2-4167-B7E1-5383C310C61C}" destId="{B1C9172B-5A22-4F33-8FA6-907069E87173}" srcOrd="0" destOrd="0" presId="urn:microsoft.com/office/officeart/2005/8/layout/radial3"/>
    <dgm:cxn modelId="{FABFA97D-CE57-43DD-9764-EAEFFB61550E}" type="presOf" srcId="{C48358FD-FEEF-4614-A6B2-8D55D3CACDDE}" destId="{E6A99E68-B3EB-47A2-9C39-D34DC488D37B}" srcOrd="0" destOrd="0" presId="urn:microsoft.com/office/officeart/2005/8/layout/radial3"/>
    <dgm:cxn modelId="{865CE764-0803-42C1-B8F9-6EF71A71431B}" srcId="{B4BB0BDC-B22D-419C-B80F-7B9FAA086D5B}" destId="{C48358FD-FEEF-4614-A6B2-8D55D3CACDDE}" srcOrd="0" destOrd="0" parTransId="{15A4A93C-5EEC-4196-BBB6-C5E1DD951686}" sibTransId="{EA02A1B8-7C50-46EF-B160-808994CEC8C2}"/>
    <dgm:cxn modelId="{9C85DE29-CB2C-4FF9-BFF9-908FD08D741E}" srcId="{B4BB0BDC-B22D-419C-B80F-7B9FAA086D5B}" destId="{86C32B02-C72D-4634-8619-DC9547483FBC}" srcOrd="3" destOrd="0" parTransId="{3A428B20-28AD-4B64-85C7-7AD4FE9614CF}" sibTransId="{E65F3431-5BB5-4E71-AD5F-B42EEF8C7C74}"/>
    <dgm:cxn modelId="{4FEE0845-A056-46C5-949A-2EA32D967EEB}" srcId="{B4BB0BDC-B22D-419C-B80F-7B9FAA086D5B}" destId="{0C0BC039-5F73-4CF9-B7F0-E14A9579B87A}" srcOrd="2" destOrd="0" parTransId="{193C6972-5745-41A0-8D75-F932E8D21D64}" sibTransId="{76543680-F6E4-4ED4-A262-8A182D05EFD6}"/>
    <dgm:cxn modelId="{6388D43B-ED4E-4B2D-930A-3D6D9366AF8A}" type="presParOf" srcId="{7D01264E-1A23-4B0B-A32D-99211C16B34C}" destId="{F248E5DD-EAB7-4D48-B6DA-B9D06FAE417E}" srcOrd="0" destOrd="0" presId="urn:microsoft.com/office/officeart/2005/8/layout/radial3"/>
    <dgm:cxn modelId="{AB590D2C-5EF5-4080-BE2C-7FD8B7F918FB}" type="presParOf" srcId="{F248E5DD-EAB7-4D48-B6DA-B9D06FAE417E}" destId="{EDDECF29-C7F0-4205-ADF1-6BF8A3744FD1}" srcOrd="0" destOrd="0" presId="urn:microsoft.com/office/officeart/2005/8/layout/radial3"/>
    <dgm:cxn modelId="{87A1EFF0-60A8-4382-9498-2FD7D4425C09}" type="presParOf" srcId="{F248E5DD-EAB7-4D48-B6DA-B9D06FAE417E}" destId="{E6A99E68-B3EB-47A2-9C39-D34DC488D37B}" srcOrd="1" destOrd="0" presId="urn:microsoft.com/office/officeart/2005/8/layout/radial3"/>
    <dgm:cxn modelId="{4D1445A6-CCD8-492F-900C-4AF2514ADE1C}" type="presParOf" srcId="{F248E5DD-EAB7-4D48-B6DA-B9D06FAE417E}" destId="{B1C9172B-5A22-4F33-8FA6-907069E87173}" srcOrd="2" destOrd="0" presId="urn:microsoft.com/office/officeart/2005/8/layout/radial3"/>
    <dgm:cxn modelId="{FBB3B1D7-330E-4A12-A62A-5AA6C3F0177E}" type="presParOf" srcId="{F248E5DD-EAB7-4D48-B6DA-B9D06FAE417E}" destId="{7E467393-E7F5-4F08-9E22-C24FC824AC1A}" srcOrd="3" destOrd="0" presId="urn:microsoft.com/office/officeart/2005/8/layout/radial3"/>
    <dgm:cxn modelId="{6E4493E8-3A41-4AFA-856E-BDDB4E991AF6}" type="presParOf" srcId="{F248E5DD-EAB7-4D48-B6DA-B9D06FAE417E}" destId="{21B686B8-0FEB-4422-BE11-D7F1A64D2848}" srcOrd="4" destOrd="0" presId="urn:microsoft.com/office/officeart/2005/8/layout/radial3"/>
    <dgm:cxn modelId="{1406D7D0-939D-49DB-98BD-577041158FBE}" type="presParOf" srcId="{F248E5DD-EAB7-4D48-B6DA-B9D06FAE417E}" destId="{CC610C9D-D17B-4252-82CB-DA136FB05197}" srcOrd="5" destOrd="0" presId="urn:microsoft.com/office/officeart/2005/8/layout/radial3"/>
  </dgm:cxnLst>
  <dgm:bg/>
  <dgm:whole/>
</dgm:dataModel>
</file>

<file path=ppt/diagrams/data2.xml><?xml version="1.0" encoding="utf-8"?>
<dgm:dataModel xmlns:dgm="http://schemas.openxmlformats.org/drawingml/2006/diagram" xmlns:a="http://schemas.openxmlformats.org/drawingml/2006/main">
  <dgm:ptLst>
    <dgm:pt modelId="{F2349C72-C569-4CA3-ADF0-779DB11C9726}" type="doc">
      <dgm:prSet loTypeId="urn:microsoft.com/office/officeart/2011/layout/HexagonRadial" loCatId="officeonline" qsTypeId="urn:microsoft.com/office/officeart/2005/8/quickstyle/3d1" qsCatId="3D" csTypeId="urn:microsoft.com/office/officeart/2005/8/colors/colorful4" csCatId="colorful" phldr="1"/>
      <dgm:spPr/>
      <dgm:t>
        <a:bodyPr/>
        <a:lstStyle/>
        <a:p>
          <a:endParaRPr lang="en-GB"/>
        </a:p>
      </dgm:t>
    </dgm:pt>
    <dgm:pt modelId="{0F3D778C-A55F-4003-870B-A3837C0FE10D}">
      <dgm:prSet phldrT="[Text]"/>
      <dgm:spPr/>
      <dgm:t>
        <a:bodyPr/>
        <a:lstStyle/>
        <a:p>
          <a:r>
            <a:rPr lang="en-GB" dirty="0" smtClean="0"/>
            <a:t>Sources of organisational culture</a:t>
          </a:r>
          <a:endParaRPr lang="en-GB" dirty="0"/>
        </a:p>
      </dgm:t>
    </dgm:pt>
    <dgm:pt modelId="{50D069D2-7325-4387-8913-D1A5EB9E89D6}" type="parTrans" cxnId="{85BB13BB-B1E2-4E0A-AF74-E6CD81487643}">
      <dgm:prSet/>
      <dgm:spPr/>
      <dgm:t>
        <a:bodyPr/>
        <a:lstStyle/>
        <a:p>
          <a:endParaRPr lang="en-GB"/>
        </a:p>
      </dgm:t>
    </dgm:pt>
    <dgm:pt modelId="{0F291F27-B591-414B-8B27-752FEB6084D9}" type="sibTrans" cxnId="{85BB13BB-B1E2-4E0A-AF74-E6CD81487643}">
      <dgm:prSet/>
      <dgm:spPr/>
      <dgm:t>
        <a:bodyPr/>
        <a:lstStyle/>
        <a:p>
          <a:endParaRPr lang="en-GB"/>
        </a:p>
      </dgm:t>
    </dgm:pt>
    <dgm:pt modelId="{6021D54B-3589-468B-9355-1AF5BB563E15}">
      <dgm:prSet phldrT="[Text]"/>
      <dgm:spPr/>
      <dgm:t>
        <a:bodyPr/>
        <a:lstStyle/>
        <a:p>
          <a:r>
            <a:rPr lang="en-GB" dirty="0" smtClean="0"/>
            <a:t>Company routines</a:t>
          </a:r>
          <a:endParaRPr lang="en-GB" dirty="0"/>
        </a:p>
      </dgm:t>
    </dgm:pt>
    <dgm:pt modelId="{AE5AFA06-EF13-4B77-813A-7531DCC919F1}" type="parTrans" cxnId="{ADA41F94-E487-4DBD-BA7D-BC45DBB7C1CA}">
      <dgm:prSet/>
      <dgm:spPr/>
      <dgm:t>
        <a:bodyPr/>
        <a:lstStyle/>
        <a:p>
          <a:endParaRPr lang="en-GB"/>
        </a:p>
      </dgm:t>
    </dgm:pt>
    <dgm:pt modelId="{5E3BE42A-F951-4F49-B8B0-971471D74D9F}" type="sibTrans" cxnId="{ADA41F94-E487-4DBD-BA7D-BC45DBB7C1CA}">
      <dgm:prSet/>
      <dgm:spPr/>
      <dgm:t>
        <a:bodyPr/>
        <a:lstStyle/>
        <a:p>
          <a:endParaRPr lang="en-GB"/>
        </a:p>
      </dgm:t>
    </dgm:pt>
    <dgm:pt modelId="{A179C541-6850-407A-8873-BFBC2B37C253}">
      <dgm:prSet phldrT="[Text]"/>
      <dgm:spPr/>
      <dgm:t>
        <a:bodyPr/>
        <a:lstStyle/>
        <a:p>
          <a:r>
            <a:rPr lang="en-GB" dirty="0" smtClean="0"/>
            <a:t>Formal controls</a:t>
          </a:r>
          <a:endParaRPr lang="en-GB" dirty="0"/>
        </a:p>
      </dgm:t>
    </dgm:pt>
    <dgm:pt modelId="{E0146897-AD36-48BF-BB89-D6F30D5DA436}" type="parTrans" cxnId="{7F3DC980-B739-4C26-B092-A4F112445159}">
      <dgm:prSet/>
      <dgm:spPr/>
      <dgm:t>
        <a:bodyPr/>
        <a:lstStyle/>
        <a:p>
          <a:endParaRPr lang="en-GB"/>
        </a:p>
      </dgm:t>
    </dgm:pt>
    <dgm:pt modelId="{9BC4C66C-ACAF-4C4E-B2AE-4F54D2853D97}" type="sibTrans" cxnId="{7F3DC980-B739-4C26-B092-A4F112445159}">
      <dgm:prSet/>
      <dgm:spPr/>
      <dgm:t>
        <a:bodyPr/>
        <a:lstStyle/>
        <a:p>
          <a:endParaRPr lang="en-GB"/>
        </a:p>
      </dgm:t>
    </dgm:pt>
    <dgm:pt modelId="{575ECCB3-5A07-4B58-8308-B5CDA24FC47E}">
      <dgm:prSet phldrT="[Text]"/>
      <dgm:spPr/>
      <dgm:t>
        <a:bodyPr/>
        <a:lstStyle/>
        <a:p>
          <a:r>
            <a:rPr lang="en-GB" dirty="0" smtClean="0"/>
            <a:t>Organisational structure</a:t>
          </a:r>
          <a:endParaRPr lang="en-GB" dirty="0"/>
        </a:p>
      </dgm:t>
    </dgm:pt>
    <dgm:pt modelId="{0BF78B71-EB9C-4352-9093-3B39E937DCA4}" type="parTrans" cxnId="{1B9383E0-314F-4765-8875-52AA8F978403}">
      <dgm:prSet/>
      <dgm:spPr/>
      <dgm:t>
        <a:bodyPr/>
        <a:lstStyle/>
        <a:p>
          <a:endParaRPr lang="en-GB"/>
        </a:p>
      </dgm:t>
    </dgm:pt>
    <dgm:pt modelId="{5B2077E4-CA27-473E-B4BB-60A3CE839E95}" type="sibTrans" cxnId="{1B9383E0-314F-4765-8875-52AA8F978403}">
      <dgm:prSet/>
      <dgm:spPr/>
      <dgm:t>
        <a:bodyPr/>
        <a:lstStyle/>
        <a:p>
          <a:endParaRPr lang="en-GB"/>
        </a:p>
      </dgm:t>
    </dgm:pt>
    <dgm:pt modelId="{C0807485-349D-4347-8006-7CB1DD442576}">
      <dgm:prSet phldrT="[Text]"/>
      <dgm:spPr/>
      <dgm:t>
        <a:bodyPr/>
        <a:lstStyle/>
        <a:p>
          <a:r>
            <a:rPr lang="en-GB" dirty="0" smtClean="0"/>
            <a:t>Power structure</a:t>
          </a:r>
          <a:endParaRPr lang="en-GB" dirty="0"/>
        </a:p>
      </dgm:t>
    </dgm:pt>
    <dgm:pt modelId="{BD916DC4-F352-4D95-91BE-455382BBAB20}" type="parTrans" cxnId="{9B400561-7241-4447-A235-D27EA7723502}">
      <dgm:prSet/>
      <dgm:spPr/>
      <dgm:t>
        <a:bodyPr/>
        <a:lstStyle/>
        <a:p>
          <a:endParaRPr lang="en-GB"/>
        </a:p>
      </dgm:t>
    </dgm:pt>
    <dgm:pt modelId="{4EFB0CA5-F0FC-43E6-9CFD-60C33AEA9EBF}" type="sibTrans" cxnId="{9B400561-7241-4447-A235-D27EA7723502}">
      <dgm:prSet/>
      <dgm:spPr/>
      <dgm:t>
        <a:bodyPr/>
        <a:lstStyle/>
        <a:p>
          <a:endParaRPr lang="en-GB"/>
        </a:p>
      </dgm:t>
    </dgm:pt>
    <dgm:pt modelId="{6CF489E1-F66C-4219-96A5-8B922DE67F7A}">
      <dgm:prSet phldrT="[Text]"/>
      <dgm:spPr/>
      <dgm:t>
        <a:bodyPr/>
        <a:lstStyle/>
        <a:p>
          <a:r>
            <a:rPr lang="en-GB" dirty="0" smtClean="0"/>
            <a:t>Symbols </a:t>
          </a:r>
          <a:endParaRPr lang="en-GB" dirty="0"/>
        </a:p>
      </dgm:t>
    </dgm:pt>
    <dgm:pt modelId="{4582E2B2-153D-450B-8CC8-3AFF3DAF8289}" type="parTrans" cxnId="{760924A0-67DC-43FF-963E-E966CC6D7670}">
      <dgm:prSet/>
      <dgm:spPr/>
      <dgm:t>
        <a:bodyPr/>
        <a:lstStyle/>
        <a:p>
          <a:endParaRPr lang="en-GB"/>
        </a:p>
      </dgm:t>
    </dgm:pt>
    <dgm:pt modelId="{FF0C88CB-6EDD-475F-A0AE-33080A0023A8}" type="sibTrans" cxnId="{760924A0-67DC-43FF-963E-E966CC6D7670}">
      <dgm:prSet/>
      <dgm:spPr/>
      <dgm:t>
        <a:bodyPr/>
        <a:lstStyle/>
        <a:p>
          <a:endParaRPr lang="en-GB"/>
        </a:p>
      </dgm:t>
    </dgm:pt>
    <dgm:pt modelId="{F596B9FC-194E-4885-947D-91A809F9F7D1}">
      <dgm:prSet phldrT="[Text]"/>
      <dgm:spPr/>
      <dgm:t>
        <a:bodyPr/>
        <a:lstStyle/>
        <a:p>
          <a:r>
            <a:rPr lang="en-GB" dirty="0" smtClean="0"/>
            <a:t>Rituals and myths</a:t>
          </a:r>
          <a:endParaRPr lang="en-GB" dirty="0"/>
        </a:p>
      </dgm:t>
    </dgm:pt>
    <dgm:pt modelId="{AF53C24C-254D-48FB-B582-CFC8A140A9A6}" type="parTrans" cxnId="{33F85962-C4AF-4A6D-B3B2-E150F643A73E}">
      <dgm:prSet/>
      <dgm:spPr/>
      <dgm:t>
        <a:bodyPr/>
        <a:lstStyle/>
        <a:p>
          <a:endParaRPr lang="en-GB"/>
        </a:p>
      </dgm:t>
    </dgm:pt>
    <dgm:pt modelId="{F7173D22-B9F2-447B-B9F0-CD50D51D587D}" type="sibTrans" cxnId="{33F85962-C4AF-4A6D-B3B2-E150F643A73E}">
      <dgm:prSet/>
      <dgm:spPr/>
      <dgm:t>
        <a:bodyPr/>
        <a:lstStyle/>
        <a:p>
          <a:endParaRPr lang="en-GB"/>
        </a:p>
      </dgm:t>
    </dgm:pt>
    <dgm:pt modelId="{B36AF3AE-3E2B-4E92-9AC9-410B92BA02DB}" type="pres">
      <dgm:prSet presAssocID="{F2349C72-C569-4CA3-ADF0-779DB11C9726}" presName="Name0" presStyleCnt="0">
        <dgm:presLayoutVars>
          <dgm:chMax val="1"/>
          <dgm:chPref val="1"/>
          <dgm:dir/>
          <dgm:animOne val="branch"/>
          <dgm:animLvl val="lvl"/>
        </dgm:presLayoutVars>
      </dgm:prSet>
      <dgm:spPr/>
      <dgm:t>
        <a:bodyPr/>
        <a:lstStyle/>
        <a:p>
          <a:endParaRPr lang="en-GB"/>
        </a:p>
      </dgm:t>
    </dgm:pt>
    <dgm:pt modelId="{E38797F2-2162-404C-895F-884EB3C1A332}" type="pres">
      <dgm:prSet presAssocID="{0F3D778C-A55F-4003-870B-A3837C0FE10D}" presName="Parent" presStyleLbl="node0" presStyleIdx="0" presStyleCnt="1">
        <dgm:presLayoutVars>
          <dgm:chMax val="6"/>
          <dgm:chPref val="6"/>
        </dgm:presLayoutVars>
      </dgm:prSet>
      <dgm:spPr/>
      <dgm:t>
        <a:bodyPr/>
        <a:lstStyle/>
        <a:p>
          <a:endParaRPr lang="en-GB"/>
        </a:p>
      </dgm:t>
    </dgm:pt>
    <dgm:pt modelId="{60575CD2-2240-4B3D-A891-5F046E601AE3}" type="pres">
      <dgm:prSet presAssocID="{6021D54B-3589-468B-9355-1AF5BB563E15}" presName="Accent1" presStyleCnt="0"/>
      <dgm:spPr/>
      <dgm:t>
        <a:bodyPr/>
        <a:lstStyle/>
        <a:p>
          <a:endParaRPr lang="en-GB"/>
        </a:p>
      </dgm:t>
    </dgm:pt>
    <dgm:pt modelId="{4E454D49-DB72-41F6-8B73-3661FB5CF660}" type="pres">
      <dgm:prSet presAssocID="{6021D54B-3589-468B-9355-1AF5BB563E15}" presName="Accent" presStyleLbl="bgShp" presStyleIdx="0" presStyleCnt="6"/>
      <dgm:spPr/>
      <dgm:t>
        <a:bodyPr/>
        <a:lstStyle/>
        <a:p>
          <a:endParaRPr lang="en-GB"/>
        </a:p>
      </dgm:t>
    </dgm:pt>
    <dgm:pt modelId="{23C43199-5F76-4374-8FB4-7FB256262BA0}" type="pres">
      <dgm:prSet presAssocID="{6021D54B-3589-468B-9355-1AF5BB563E15}" presName="Child1" presStyleLbl="node1" presStyleIdx="0" presStyleCnt="6">
        <dgm:presLayoutVars>
          <dgm:chMax val="0"/>
          <dgm:chPref val="0"/>
          <dgm:bulletEnabled val="1"/>
        </dgm:presLayoutVars>
      </dgm:prSet>
      <dgm:spPr/>
      <dgm:t>
        <a:bodyPr/>
        <a:lstStyle/>
        <a:p>
          <a:endParaRPr lang="en-GB"/>
        </a:p>
      </dgm:t>
    </dgm:pt>
    <dgm:pt modelId="{F1F7C010-7576-4FD9-9220-AEB77C1A0748}" type="pres">
      <dgm:prSet presAssocID="{A179C541-6850-407A-8873-BFBC2B37C253}" presName="Accent2" presStyleCnt="0"/>
      <dgm:spPr/>
      <dgm:t>
        <a:bodyPr/>
        <a:lstStyle/>
        <a:p>
          <a:endParaRPr lang="en-GB"/>
        </a:p>
      </dgm:t>
    </dgm:pt>
    <dgm:pt modelId="{23BFFB2D-01AF-4B54-B0CF-C39DE27CCABD}" type="pres">
      <dgm:prSet presAssocID="{A179C541-6850-407A-8873-BFBC2B37C253}" presName="Accent" presStyleLbl="bgShp" presStyleIdx="1" presStyleCnt="6" custLinFactNeighborX="8364"/>
      <dgm:spPr/>
      <dgm:t>
        <a:bodyPr/>
        <a:lstStyle/>
        <a:p>
          <a:endParaRPr lang="en-GB"/>
        </a:p>
      </dgm:t>
    </dgm:pt>
    <dgm:pt modelId="{586B650A-6126-4B6D-B6E8-F81CBCEB332A}" type="pres">
      <dgm:prSet presAssocID="{A179C541-6850-407A-8873-BFBC2B37C253}" presName="Child2" presStyleLbl="node1" presStyleIdx="1" presStyleCnt="6">
        <dgm:presLayoutVars>
          <dgm:chMax val="0"/>
          <dgm:chPref val="0"/>
          <dgm:bulletEnabled val="1"/>
        </dgm:presLayoutVars>
      </dgm:prSet>
      <dgm:spPr/>
      <dgm:t>
        <a:bodyPr/>
        <a:lstStyle/>
        <a:p>
          <a:endParaRPr lang="en-GB"/>
        </a:p>
      </dgm:t>
    </dgm:pt>
    <dgm:pt modelId="{5A1741BD-728C-4485-BC75-B0E441A38C6C}" type="pres">
      <dgm:prSet presAssocID="{575ECCB3-5A07-4B58-8308-B5CDA24FC47E}" presName="Accent3" presStyleCnt="0"/>
      <dgm:spPr/>
      <dgm:t>
        <a:bodyPr/>
        <a:lstStyle/>
        <a:p>
          <a:endParaRPr lang="en-GB"/>
        </a:p>
      </dgm:t>
    </dgm:pt>
    <dgm:pt modelId="{80EE52FA-FF75-43E7-BC54-14B8933007E9}" type="pres">
      <dgm:prSet presAssocID="{575ECCB3-5A07-4B58-8308-B5CDA24FC47E}" presName="Accent" presStyleLbl="bgShp" presStyleIdx="2" presStyleCnt="6"/>
      <dgm:spPr/>
      <dgm:t>
        <a:bodyPr/>
        <a:lstStyle/>
        <a:p>
          <a:endParaRPr lang="en-GB"/>
        </a:p>
      </dgm:t>
    </dgm:pt>
    <dgm:pt modelId="{0D2F94EF-047E-4346-AD1C-338D486FD723}" type="pres">
      <dgm:prSet presAssocID="{575ECCB3-5A07-4B58-8308-B5CDA24FC47E}" presName="Child3" presStyleLbl="node1" presStyleIdx="2" presStyleCnt="6">
        <dgm:presLayoutVars>
          <dgm:chMax val="0"/>
          <dgm:chPref val="0"/>
          <dgm:bulletEnabled val="1"/>
        </dgm:presLayoutVars>
      </dgm:prSet>
      <dgm:spPr/>
      <dgm:t>
        <a:bodyPr/>
        <a:lstStyle/>
        <a:p>
          <a:endParaRPr lang="en-GB"/>
        </a:p>
      </dgm:t>
    </dgm:pt>
    <dgm:pt modelId="{19A576E2-B2CA-4C73-A1BC-86AA776E1C93}" type="pres">
      <dgm:prSet presAssocID="{C0807485-349D-4347-8006-7CB1DD442576}" presName="Accent4" presStyleCnt="0"/>
      <dgm:spPr/>
      <dgm:t>
        <a:bodyPr/>
        <a:lstStyle/>
        <a:p>
          <a:endParaRPr lang="en-GB"/>
        </a:p>
      </dgm:t>
    </dgm:pt>
    <dgm:pt modelId="{A7D03766-6AE0-455B-9253-6FEF6253263F}" type="pres">
      <dgm:prSet presAssocID="{C0807485-349D-4347-8006-7CB1DD442576}" presName="Accent" presStyleLbl="bgShp" presStyleIdx="3" presStyleCnt="6"/>
      <dgm:spPr/>
      <dgm:t>
        <a:bodyPr/>
        <a:lstStyle/>
        <a:p>
          <a:endParaRPr lang="en-GB"/>
        </a:p>
      </dgm:t>
    </dgm:pt>
    <dgm:pt modelId="{285F911D-16A8-474D-91FB-4C5395B63587}" type="pres">
      <dgm:prSet presAssocID="{C0807485-349D-4347-8006-7CB1DD442576}" presName="Child4" presStyleLbl="node1" presStyleIdx="3" presStyleCnt="6">
        <dgm:presLayoutVars>
          <dgm:chMax val="0"/>
          <dgm:chPref val="0"/>
          <dgm:bulletEnabled val="1"/>
        </dgm:presLayoutVars>
      </dgm:prSet>
      <dgm:spPr/>
      <dgm:t>
        <a:bodyPr/>
        <a:lstStyle/>
        <a:p>
          <a:endParaRPr lang="en-GB"/>
        </a:p>
      </dgm:t>
    </dgm:pt>
    <dgm:pt modelId="{FE13608E-51D3-4B39-9E80-39D47269436E}" type="pres">
      <dgm:prSet presAssocID="{6CF489E1-F66C-4219-96A5-8B922DE67F7A}" presName="Accent5" presStyleCnt="0"/>
      <dgm:spPr/>
      <dgm:t>
        <a:bodyPr/>
        <a:lstStyle/>
        <a:p>
          <a:endParaRPr lang="en-GB"/>
        </a:p>
      </dgm:t>
    </dgm:pt>
    <dgm:pt modelId="{ACFC12FF-5B7F-449D-9DA3-FAAAE61FBD47}" type="pres">
      <dgm:prSet presAssocID="{6CF489E1-F66C-4219-96A5-8B922DE67F7A}" presName="Accent" presStyleLbl="bgShp" presStyleIdx="4" presStyleCnt="6"/>
      <dgm:spPr/>
      <dgm:t>
        <a:bodyPr/>
        <a:lstStyle/>
        <a:p>
          <a:endParaRPr lang="en-GB"/>
        </a:p>
      </dgm:t>
    </dgm:pt>
    <dgm:pt modelId="{3AA0CE0E-6E48-4D42-BF85-209F26EFC711}" type="pres">
      <dgm:prSet presAssocID="{6CF489E1-F66C-4219-96A5-8B922DE67F7A}" presName="Child5" presStyleLbl="node1" presStyleIdx="4" presStyleCnt="6">
        <dgm:presLayoutVars>
          <dgm:chMax val="0"/>
          <dgm:chPref val="0"/>
          <dgm:bulletEnabled val="1"/>
        </dgm:presLayoutVars>
      </dgm:prSet>
      <dgm:spPr/>
      <dgm:t>
        <a:bodyPr/>
        <a:lstStyle/>
        <a:p>
          <a:endParaRPr lang="en-GB"/>
        </a:p>
      </dgm:t>
    </dgm:pt>
    <dgm:pt modelId="{811353C9-9D29-4159-AED3-8B1BBFDDEA95}" type="pres">
      <dgm:prSet presAssocID="{F596B9FC-194E-4885-947D-91A809F9F7D1}" presName="Accent6" presStyleCnt="0"/>
      <dgm:spPr/>
      <dgm:t>
        <a:bodyPr/>
        <a:lstStyle/>
        <a:p>
          <a:endParaRPr lang="en-GB"/>
        </a:p>
      </dgm:t>
    </dgm:pt>
    <dgm:pt modelId="{F3E99EF8-C037-40B3-A9F5-6AD411B7C8A1}" type="pres">
      <dgm:prSet presAssocID="{F596B9FC-194E-4885-947D-91A809F9F7D1}" presName="Accent" presStyleLbl="bgShp" presStyleIdx="5" presStyleCnt="6"/>
      <dgm:spPr/>
      <dgm:t>
        <a:bodyPr/>
        <a:lstStyle/>
        <a:p>
          <a:endParaRPr lang="en-GB"/>
        </a:p>
      </dgm:t>
    </dgm:pt>
    <dgm:pt modelId="{A80E2B81-0E0B-481F-BF27-04E2D0C5DB8D}" type="pres">
      <dgm:prSet presAssocID="{F596B9FC-194E-4885-947D-91A809F9F7D1}" presName="Child6" presStyleLbl="node1" presStyleIdx="5" presStyleCnt="6">
        <dgm:presLayoutVars>
          <dgm:chMax val="0"/>
          <dgm:chPref val="0"/>
          <dgm:bulletEnabled val="1"/>
        </dgm:presLayoutVars>
      </dgm:prSet>
      <dgm:spPr/>
      <dgm:t>
        <a:bodyPr/>
        <a:lstStyle/>
        <a:p>
          <a:endParaRPr lang="en-GB"/>
        </a:p>
      </dgm:t>
    </dgm:pt>
  </dgm:ptLst>
  <dgm:cxnLst>
    <dgm:cxn modelId="{9B400561-7241-4447-A235-D27EA7723502}" srcId="{0F3D778C-A55F-4003-870B-A3837C0FE10D}" destId="{C0807485-349D-4347-8006-7CB1DD442576}" srcOrd="3" destOrd="0" parTransId="{BD916DC4-F352-4D95-91BE-455382BBAB20}" sibTransId="{4EFB0CA5-F0FC-43E6-9CFD-60C33AEA9EBF}"/>
    <dgm:cxn modelId="{85BB13BB-B1E2-4E0A-AF74-E6CD81487643}" srcId="{F2349C72-C569-4CA3-ADF0-779DB11C9726}" destId="{0F3D778C-A55F-4003-870B-A3837C0FE10D}" srcOrd="0" destOrd="0" parTransId="{50D069D2-7325-4387-8913-D1A5EB9E89D6}" sibTransId="{0F291F27-B591-414B-8B27-752FEB6084D9}"/>
    <dgm:cxn modelId="{5BA4F36A-11E2-46C1-8309-E80E19EF87E0}" type="presOf" srcId="{F2349C72-C569-4CA3-ADF0-779DB11C9726}" destId="{B36AF3AE-3E2B-4E92-9AC9-410B92BA02DB}" srcOrd="0" destOrd="0" presId="urn:microsoft.com/office/officeart/2011/layout/HexagonRadial"/>
    <dgm:cxn modelId="{1B9383E0-314F-4765-8875-52AA8F978403}" srcId="{0F3D778C-A55F-4003-870B-A3837C0FE10D}" destId="{575ECCB3-5A07-4B58-8308-B5CDA24FC47E}" srcOrd="2" destOrd="0" parTransId="{0BF78B71-EB9C-4352-9093-3B39E937DCA4}" sibTransId="{5B2077E4-CA27-473E-B4BB-60A3CE839E95}"/>
    <dgm:cxn modelId="{7F3DC980-B739-4C26-B092-A4F112445159}" srcId="{0F3D778C-A55F-4003-870B-A3837C0FE10D}" destId="{A179C541-6850-407A-8873-BFBC2B37C253}" srcOrd="1" destOrd="0" parTransId="{E0146897-AD36-48BF-BB89-D6F30D5DA436}" sibTransId="{9BC4C66C-ACAF-4C4E-B2AE-4F54D2853D97}"/>
    <dgm:cxn modelId="{0AB1091C-A6F8-4E76-80E8-DD5A98F0444A}" type="presOf" srcId="{575ECCB3-5A07-4B58-8308-B5CDA24FC47E}" destId="{0D2F94EF-047E-4346-AD1C-338D486FD723}" srcOrd="0" destOrd="0" presId="urn:microsoft.com/office/officeart/2011/layout/HexagonRadial"/>
    <dgm:cxn modelId="{C0B4AAFA-4E75-4B63-A0B1-2F3E9E9FBCC4}" type="presOf" srcId="{6021D54B-3589-468B-9355-1AF5BB563E15}" destId="{23C43199-5F76-4374-8FB4-7FB256262BA0}" srcOrd="0" destOrd="0" presId="urn:microsoft.com/office/officeart/2011/layout/HexagonRadial"/>
    <dgm:cxn modelId="{D7EDAE2E-7554-484B-9944-269EFEC14361}" type="presOf" srcId="{A179C541-6850-407A-8873-BFBC2B37C253}" destId="{586B650A-6126-4B6D-B6E8-F81CBCEB332A}" srcOrd="0" destOrd="0" presId="urn:microsoft.com/office/officeart/2011/layout/HexagonRadial"/>
    <dgm:cxn modelId="{878E3B59-6A68-4C5E-B490-198758420548}" type="presOf" srcId="{C0807485-349D-4347-8006-7CB1DD442576}" destId="{285F911D-16A8-474D-91FB-4C5395B63587}" srcOrd="0" destOrd="0" presId="urn:microsoft.com/office/officeart/2011/layout/HexagonRadial"/>
    <dgm:cxn modelId="{5F82857D-94DA-4734-B714-48D7FB6EFCC5}" type="presOf" srcId="{0F3D778C-A55F-4003-870B-A3837C0FE10D}" destId="{E38797F2-2162-404C-895F-884EB3C1A332}" srcOrd="0" destOrd="0" presId="urn:microsoft.com/office/officeart/2011/layout/HexagonRadial"/>
    <dgm:cxn modelId="{760924A0-67DC-43FF-963E-E966CC6D7670}" srcId="{0F3D778C-A55F-4003-870B-A3837C0FE10D}" destId="{6CF489E1-F66C-4219-96A5-8B922DE67F7A}" srcOrd="4" destOrd="0" parTransId="{4582E2B2-153D-450B-8CC8-3AFF3DAF8289}" sibTransId="{FF0C88CB-6EDD-475F-A0AE-33080A0023A8}"/>
    <dgm:cxn modelId="{ADA41F94-E487-4DBD-BA7D-BC45DBB7C1CA}" srcId="{0F3D778C-A55F-4003-870B-A3837C0FE10D}" destId="{6021D54B-3589-468B-9355-1AF5BB563E15}" srcOrd="0" destOrd="0" parTransId="{AE5AFA06-EF13-4B77-813A-7531DCC919F1}" sibTransId="{5E3BE42A-F951-4F49-B8B0-971471D74D9F}"/>
    <dgm:cxn modelId="{33F85962-C4AF-4A6D-B3B2-E150F643A73E}" srcId="{0F3D778C-A55F-4003-870B-A3837C0FE10D}" destId="{F596B9FC-194E-4885-947D-91A809F9F7D1}" srcOrd="5" destOrd="0" parTransId="{AF53C24C-254D-48FB-B582-CFC8A140A9A6}" sibTransId="{F7173D22-B9F2-447B-B9F0-CD50D51D587D}"/>
    <dgm:cxn modelId="{CD256033-3244-4BBD-AEE3-FCE4D9E78A25}" type="presOf" srcId="{6CF489E1-F66C-4219-96A5-8B922DE67F7A}" destId="{3AA0CE0E-6E48-4D42-BF85-209F26EFC711}" srcOrd="0" destOrd="0" presId="urn:microsoft.com/office/officeart/2011/layout/HexagonRadial"/>
    <dgm:cxn modelId="{945F60D1-B151-4026-A1C2-83319FE13D6E}" type="presOf" srcId="{F596B9FC-194E-4885-947D-91A809F9F7D1}" destId="{A80E2B81-0E0B-481F-BF27-04E2D0C5DB8D}" srcOrd="0" destOrd="0" presId="urn:microsoft.com/office/officeart/2011/layout/HexagonRadial"/>
    <dgm:cxn modelId="{BEACEEC7-F32F-43D0-9B7B-A7E5678F515F}" type="presParOf" srcId="{B36AF3AE-3E2B-4E92-9AC9-410B92BA02DB}" destId="{E38797F2-2162-404C-895F-884EB3C1A332}" srcOrd="0" destOrd="0" presId="urn:microsoft.com/office/officeart/2011/layout/HexagonRadial"/>
    <dgm:cxn modelId="{BFA5C33B-9338-41FF-84F9-91F5C40C5066}" type="presParOf" srcId="{B36AF3AE-3E2B-4E92-9AC9-410B92BA02DB}" destId="{60575CD2-2240-4B3D-A891-5F046E601AE3}" srcOrd="1" destOrd="0" presId="urn:microsoft.com/office/officeart/2011/layout/HexagonRadial"/>
    <dgm:cxn modelId="{851BA79A-8FF8-4DFE-AF2B-0461F7B57C51}" type="presParOf" srcId="{60575CD2-2240-4B3D-A891-5F046E601AE3}" destId="{4E454D49-DB72-41F6-8B73-3661FB5CF660}" srcOrd="0" destOrd="0" presId="urn:microsoft.com/office/officeart/2011/layout/HexagonRadial"/>
    <dgm:cxn modelId="{DACD9549-92A7-401A-8E59-90E8F4474041}" type="presParOf" srcId="{B36AF3AE-3E2B-4E92-9AC9-410B92BA02DB}" destId="{23C43199-5F76-4374-8FB4-7FB256262BA0}" srcOrd="2" destOrd="0" presId="urn:microsoft.com/office/officeart/2011/layout/HexagonRadial"/>
    <dgm:cxn modelId="{AF1C896A-2B96-48B2-88DA-885C017B43A2}" type="presParOf" srcId="{B36AF3AE-3E2B-4E92-9AC9-410B92BA02DB}" destId="{F1F7C010-7576-4FD9-9220-AEB77C1A0748}" srcOrd="3" destOrd="0" presId="urn:microsoft.com/office/officeart/2011/layout/HexagonRadial"/>
    <dgm:cxn modelId="{189C22B3-2081-46E0-8D7C-DAC3617E6137}" type="presParOf" srcId="{F1F7C010-7576-4FD9-9220-AEB77C1A0748}" destId="{23BFFB2D-01AF-4B54-B0CF-C39DE27CCABD}" srcOrd="0" destOrd="0" presId="urn:microsoft.com/office/officeart/2011/layout/HexagonRadial"/>
    <dgm:cxn modelId="{93D288DD-389E-4CF8-ACB3-6423C26D9389}" type="presParOf" srcId="{B36AF3AE-3E2B-4E92-9AC9-410B92BA02DB}" destId="{586B650A-6126-4B6D-B6E8-F81CBCEB332A}" srcOrd="4" destOrd="0" presId="urn:microsoft.com/office/officeart/2011/layout/HexagonRadial"/>
    <dgm:cxn modelId="{800FEF9D-D71F-4D3E-9AD2-5DB5AD3F03EC}" type="presParOf" srcId="{B36AF3AE-3E2B-4E92-9AC9-410B92BA02DB}" destId="{5A1741BD-728C-4485-BC75-B0E441A38C6C}" srcOrd="5" destOrd="0" presId="urn:microsoft.com/office/officeart/2011/layout/HexagonRadial"/>
    <dgm:cxn modelId="{C89CE07A-5435-4B44-915E-B412EC5C795E}" type="presParOf" srcId="{5A1741BD-728C-4485-BC75-B0E441A38C6C}" destId="{80EE52FA-FF75-43E7-BC54-14B8933007E9}" srcOrd="0" destOrd="0" presId="urn:microsoft.com/office/officeart/2011/layout/HexagonRadial"/>
    <dgm:cxn modelId="{48CBFC2C-6061-49E2-857D-EC7AB229C2B2}" type="presParOf" srcId="{B36AF3AE-3E2B-4E92-9AC9-410B92BA02DB}" destId="{0D2F94EF-047E-4346-AD1C-338D486FD723}" srcOrd="6" destOrd="0" presId="urn:microsoft.com/office/officeart/2011/layout/HexagonRadial"/>
    <dgm:cxn modelId="{CAB0FBE3-6FE2-464A-B85B-22D60129CBBE}" type="presParOf" srcId="{B36AF3AE-3E2B-4E92-9AC9-410B92BA02DB}" destId="{19A576E2-B2CA-4C73-A1BC-86AA776E1C93}" srcOrd="7" destOrd="0" presId="urn:microsoft.com/office/officeart/2011/layout/HexagonRadial"/>
    <dgm:cxn modelId="{1F640402-814E-4168-BF4D-EB010FB30397}" type="presParOf" srcId="{19A576E2-B2CA-4C73-A1BC-86AA776E1C93}" destId="{A7D03766-6AE0-455B-9253-6FEF6253263F}" srcOrd="0" destOrd="0" presId="urn:microsoft.com/office/officeart/2011/layout/HexagonRadial"/>
    <dgm:cxn modelId="{8C586AC8-DB48-4C6F-BCAD-13E809D04E8F}" type="presParOf" srcId="{B36AF3AE-3E2B-4E92-9AC9-410B92BA02DB}" destId="{285F911D-16A8-474D-91FB-4C5395B63587}" srcOrd="8" destOrd="0" presId="urn:microsoft.com/office/officeart/2011/layout/HexagonRadial"/>
    <dgm:cxn modelId="{A9E54AEB-1970-4049-877A-08C0F6EEA89B}" type="presParOf" srcId="{B36AF3AE-3E2B-4E92-9AC9-410B92BA02DB}" destId="{FE13608E-51D3-4B39-9E80-39D47269436E}" srcOrd="9" destOrd="0" presId="urn:microsoft.com/office/officeart/2011/layout/HexagonRadial"/>
    <dgm:cxn modelId="{DB418DBA-E879-44E0-B5E0-4D91C12313A6}" type="presParOf" srcId="{FE13608E-51D3-4B39-9E80-39D47269436E}" destId="{ACFC12FF-5B7F-449D-9DA3-FAAAE61FBD47}" srcOrd="0" destOrd="0" presId="urn:microsoft.com/office/officeart/2011/layout/HexagonRadial"/>
    <dgm:cxn modelId="{44E5B036-3FB0-4C74-B50D-944894C0A47F}" type="presParOf" srcId="{B36AF3AE-3E2B-4E92-9AC9-410B92BA02DB}" destId="{3AA0CE0E-6E48-4D42-BF85-209F26EFC711}" srcOrd="10" destOrd="0" presId="urn:microsoft.com/office/officeart/2011/layout/HexagonRadial"/>
    <dgm:cxn modelId="{5E34FD3F-F5C5-4F18-BFC3-AF047D251947}" type="presParOf" srcId="{B36AF3AE-3E2B-4E92-9AC9-410B92BA02DB}" destId="{811353C9-9D29-4159-AED3-8B1BBFDDEA95}" srcOrd="11" destOrd="0" presId="urn:microsoft.com/office/officeart/2011/layout/HexagonRadial"/>
    <dgm:cxn modelId="{2F18D411-8887-478F-B60E-74D33D8EABAE}" type="presParOf" srcId="{811353C9-9D29-4159-AED3-8B1BBFDDEA95}" destId="{F3E99EF8-C037-40B3-A9F5-6AD411B7C8A1}" srcOrd="0" destOrd="0" presId="urn:microsoft.com/office/officeart/2011/layout/HexagonRadial"/>
    <dgm:cxn modelId="{0AD644CE-8480-480C-A11A-84454B2766AC}" type="presParOf" srcId="{B36AF3AE-3E2B-4E92-9AC9-410B92BA02DB}" destId="{A80E2B81-0E0B-481F-BF27-04E2D0C5DB8D}" srcOrd="12" destOrd="0" presId="urn:microsoft.com/office/officeart/2011/layout/HexagonRadial"/>
  </dgm:cxnLst>
  <dgm:bg/>
  <dgm:whole/>
</dgm:dataModel>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388E41-D936-4D25-8369-3E2FE8215EAD}" type="datetimeFigureOut">
              <a:rPr lang="en-US" smtClean="0"/>
              <a:pPr/>
              <a:t>1/29/2017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5A48EF-17B7-4AE5-81E5-C262880FD316}"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a:t>
            </a:fld>
            <a:endParaRPr lang="en-GB"/>
          </a:p>
        </p:txBody>
      </p:sp>
    </p:spTree>
    <p:extLst>
      <p:ext uri="{BB962C8B-B14F-4D97-AF65-F5344CB8AC3E}">
        <p14:creationId xmlns="" xmlns:p14="http://schemas.microsoft.com/office/powerpoint/2010/main" val="921010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18</a:t>
            </a:fld>
            <a:endParaRPr lang="en-GB"/>
          </a:p>
        </p:txBody>
      </p:sp>
    </p:spTree>
    <p:extLst>
      <p:ext uri="{BB962C8B-B14F-4D97-AF65-F5344CB8AC3E}">
        <p14:creationId xmlns="" xmlns:p14="http://schemas.microsoft.com/office/powerpoint/2010/main" val="1862903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19</a:t>
            </a:fld>
            <a:endParaRPr lang="en-GB"/>
          </a:p>
        </p:txBody>
      </p:sp>
    </p:spTree>
    <p:extLst>
      <p:ext uri="{BB962C8B-B14F-4D97-AF65-F5344CB8AC3E}">
        <p14:creationId xmlns="" xmlns:p14="http://schemas.microsoft.com/office/powerpoint/2010/main" val="3097196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20</a:t>
            </a:fld>
            <a:endParaRPr lang="en-GB"/>
          </a:p>
        </p:txBody>
      </p:sp>
    </p:spTree>
    <p:extLst>
      <p:ext uri="{BB962C8B-B14F-4D97-AF65-F5344CB8AC3E}">
        <p14:creationId xmlns="" xmlns:p14="http://schemas.microsoft.com/office/powerpoint/2010/main" val="3078382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21</a:t>
            </a:fld>
            <a:endParaRPr lang="en-GB"/>
          </a:p>
        </p:txBody>
      </p:sp>
    </p:spTree>
    <p:extLst>
      <p:ext uri="{BB962C8B-B14F-4D97-AF65-F5344CB8AC3E}">
        <p14:creationId xmlns="" xmlns:p14="http://schemas.microsoft.com/office/powerpoint/2010/main" val="2939605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22</a:t>
            </a:fld>
            <a:endParaRPr lang="en-GB"/>
          </a:p>
        </p:txBody>
      </p:sp>
    </p:spTree>
    <p:extLst>
      <p:ext uri="{BB962C8B-B14F-4D97-AF65-F5344CB8AC3E}">
        <p14:creationId xmlns="" xmlns:p14="http://schemas.microsoft.com/office/powerpoint/2010/main" val="2456708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23</a:t>
            </a:fld>
            <a:endParaRPr lang="en-GB"/>
          </a:p>
        </p:txBody>
      </p:sp>
    </p:spTree>
    <p:extLst>
      <p:ext uri="{BB962C8B-B14F-4D97-AF65-F5344CB8AC3E}">
        <p14:creationId xmlns="" xmlns:p14="http://schemas.microsoft.com/office/powerpoint/2010/main" val="1339198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27</a:t>
            </a:fld>
            <a:endParaRPr lang="en-GB"/>
          </a:p>
        </p:txBody>
      </p:sp>
    </p:spTree>
    <p:extLst>
      <p:ext uri="{BB962C8B-B14F-4D97-AF65-F5344CB8AC3E}">
        <p14:creationId xmlns="" xmlns:p14="http://schemas.microsoft.com/office/powerpoint/2010/main" val="1968631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2</a:t>
            </a:fld>
            <a:endParaRPr lang="en-GB"/>
          </a:p>
        </p:txBody>
      </p:sp>
    </p:spTree>
    <p:extLst>
      <p:ext uri="{BB962C8B-B14F-4D97-AF65-F5344CB8AC3E}">
        <p14:creationId xmlns="" xmlns:p14="http://schemas.microsoft.com/office/powerpoint/2010/main" val="2646755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3</a:t>
            </a:fld>
            <a:endParaRPr lang="en-GB"/>
          </a:p>
        </p:txBody>
      </p:sp>
    </p:spTree>
    <p:extLst>
      <p:ext uri="{BB962C8B-B14F-4D97-AF65-F5344CB8AC3E}">
        <p14:creationId xmlns="" xmlns:p14="http://schemas.microsoft.com/office/powerpoint/2010/main" val="3284645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5</a:t>
            </a:fld>
            <a:endParaRPr lang="en-GB"/>
          </a:p>
        </p:txBody>
      </p:sp>
    </p:spTree>
    <p:extLst>
      <p:ext uri="{BB962C8B-B14F-4D97-AF65-F5344CB8AC3E}">
        <p14:creationId xmlns="" xmlns:p14="http://schemas.microsoft.com/office/powerpoint/2010/main" val="1503496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6</a:t>
            </a:fld>
            <a:endParaRPr lang="en-GB"/>
          </a:p>
        </p:txBody>
      </p:sp>
    </p:spTree>
    <p:extLst>
      <p:ext uri="{BB962C8B-B14F-4D97-AF65-F5344CB8AC3E}">
        <p14:creationId xmlns="" xmlns:p14="http://schemas.microsoft.com/office/powerpoint/2010/main" val="1160650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04723C-32C3-49E5-AFF8-C3A5206C3ED7}" type="slidenum">
              <a:rPr lang="en-GB" smtClean="0"/>
              <a:pPr/>
              <a:t>7</a:t>
            </a:fld>
            <a:endParaRPr lang="en-GB"/>
          </a:p>
        </p:txBody>
      </p:sp>
    </p:spTree>
    <p:extLst>
      <p:ext uri="{BB962C8B-B14F-4D97-AF65-F5344CB8AC3E}">
        <p14:creationId xmlns="" xmlns:p14="http://schemas.microsoft.com/office/powerpoint/2010/main" val="1041679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8</a:t>
            </a:fld>
            <a:endParaRPr lang="en-GB"/>
          </a:p>
        </p:txBody>
      </p:sp>
    </p:spTree>
    <p:extLst>
      <p:ext uri="{BB962C8B-B14F-4D97-AF65-F5344CB8AC3E}">
        <p14:creationId xmlns="" xmlns:p14="http://schemas.microsoft.com/office/powerpoint/2010/main" val="1523302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9</a:t>
            </a:fld>
            <a:endParaRPr lang="en-GB"/>
          </a:p>
        </p:txBody>
      </p:sp>
    </p:spTree>
    <p:extLst>
      <p:ext uri="{BB962C8B-B14F-4D97-AF65-F5344CB8AC3E}">
        <p14:creationId xmlns="" xmlns:p14="http://schemas.microsoft.com/office/powerpoint/2010/main" val="1606284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13</a:t>
            </a:fld>
            <a:endParaRPr lang="en-GB"/>
          </a:p>
        </p:txBody>
      </p:sp>
    </p:spTree>
    <p:extLst>
      <p:ext uri="{BB962C8B-B14F-4D97-AF65-F5344CB8AC3E}">
        <p14:creationId xmlns="" xmlns:p14="http://schemas.microsoft.com/office/powerpoint/2010/main" val="1858450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381149E-324B-4E4E-9B91-A618D28C9CAE}" type="datetime1">
              <a:rPr lang="en-US" smtClean="0"/>
              <a:pPr/>
              <a:t>1/29/2017</a:t>
            </a:fld>
            <a:endParaRPr lang="en-GB"/>
          </a:p>
        </p:txBody>
      </p:sp>
      <p:sp>
        <p:nvSpPr>
          <p:cNvPr id="5" name="Footer Placeholder 4"/>
          <p:cNvSpPr>
            <a:spLocks noGrp="1"/>
          </p:cNvSpPr>
          <p:nvPr>
            <p:ph type="ftr" sz="quarter" idx="11"/>
          </p:nvPr>
        </p:nvSpPr>
        <p:spPr/>
        <p:txBody>
          <a:bodyPr/>
          <a:lstStyle/>
          <a:p>
            <a:r>
              <a:rPr lang="en-GB" smtClean="0"/>
              <a:t>© Hodder &amp; Stoughton</a:t>
            </a:r>
            <a:endParaRPr lang="en-GB"/>
          </a:p>
        </p:txBody>
      </p:sp>
      <p:sp>
        <p:nvSpPr>
          <p:cNvPr id="6" name="Slide Number Placeholder 5"/>
          <p:cNvSpPr>
            <a:spLocks noGrp="1"/>
          </p:cNvSpPr>
          <p:nvPr>
            <p:ph type="sldNum" sz="quarter" idx="12"/>
          </p:nvPr>
        </p:nvSpPr>
        <p:spPr/>
        <p:txBody>
          <a:bodyPr/>
          <a:lstStyle/>
          <a:p>
            <a:fld id="{057AA1BD-64B2-4C6C-BC1A-2981292E4A6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D23651-7BDF-4D6A-A7CD-DBA688750518}" type="datetime1">
              <a:rPr lang="en-US" smtClean="0"/>
              <a:pPr/>
              <a:t>1/29/2017</a:t>
            </a:fld>
            <a:endParaRPr lang="en-GB"/>
          </a:p>
        </p:txBody>
      </p:sp>
      <p:sp>
        <p:nvSpPr>
          <p:cNvPr id="5" name="Footer Placeholder 4"/>
          <p:cNvSpPr>
            <a:spLocks noGrp="1"/>
          </p:cNvSpPr>
          <p:nvPr>
            <p:ph type="ftr" sz="quarter" idx="11"/>
          </p:nvPr>
        </p:nvSpPr>
        <p:spPr/>
        <p:txBody>
          <a:bodyPr/>
          <a:lstStyle/>
          <a:p>
            <a:r>
              <a:rPr lang="en-GB" smtClean="0"/>
              <a:t>© Hodder &amp; Stoughton</a:t>
            </a:r>
            <a:endParaRPr lang="en-GB"/>
          </a:p>
        </p:txBody>
      </p:sp>
      <p:sp>
        <p:nvSpPr>
          <p:cNvPr id="6" name="Slide Number Placeholder 5"/>
          <p:cNvSpPr>
            <a:spLocks noGrp="1"/>
          </p:cNvSpPr>
          <p:nvPr>
            <p:ph type="sldNum" sz="quarter" idx="12"/>
          </p:nvPr>
        </p:nvSpPr>
        <p:spPr/>
        <p:txBody>
          <a:bodyPr/>
          <a:lstStyle/>
          <a:p>
            <a:fld id="{057AA1BD-64B2-4C6C-BC1A-2981292E4A6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286594-61BB-4775-84F0-3CE5B4CFF0CE}" type="datetime1">
              <a:rPr lang="en-US" smtClean="0"/>
              <a:pPr/>
              <a:t>1/29/2017</a:t>
            </a:fld>
            <a:endParaRPr lang="en-GB"/>
          </a:p>
        </p:txBody>
      </p:sp>
      <p:sp>
        <p:nvSpPr>
          <p:cNvPr id="5" name="Footer Placeholder 4"/>
          <p:cNvSpPr>
            <a:spLocks noGrp="1"/>
          </p:cNvSpPr>
          <p:nvPr>
            <p:ph type="ftr" sz="quarter" idx="11"/>
          </p:nvPr>
        </p:nvSpPr>
        <p:spPr/>
        <p:txBody>
          <a:bodyPr/>
          <a:lstStyle/>
          <a:p>
            <a:r>
              <a:rPr lang="en-GB" smtClean="0"/>
              <a:t>© Hodder &amp; Stoughton</a:t>
            </a:r>
            <a:endParaRPr lang="en-GB"/>
          </a:p>
        </p:txBody>
      </p:sp>
      <p:sp>
        <p:nvSpPr>
          <p:cNvPr id="6" name="Slide Number Placeholder 5"/>
          <p:cNvSpPr>
            <a:spLocks noGrp="1"/>
          </p:cNvSpPr>
          <p:nvPr>
            <p:ph type="sldNum" sz="quarter" idx="12"/>
          </p:nvPr>
        </p:nvSpPr>
        <p:spPr/>
        <p:txBody>
          <a:bodyPr/>
          <a:lstStyle/>
          <a:p>
            <a:fld id="{057AA1BD-64B2-4C6C-BC1A-2981292E4A6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5AB31F-AAF1-4F1F-9A32-9E11A3341D66}" type="datetime1">
              <a:rPr lang="en-US" smtClean="0"/>
              <a:pPr/>
              <a:t>1/29/2017</a:t>
            </a:fld>
            <a:endParaRPr lang="en-GB"/>
          </a:p>
        </p:txBody>
      </p:sp>
      <p:sp>
        <p:nvSpPr>
          <p:cNvPr id="5" name="Footer Placeholder 4"/>
          <p:cNvSpPr>
            <a:spLocks noGrp="1"/>
          </p:cNvSpPr>
          <p:nvPr>
            <p:ph type="ftr" sz="quarter" idx="11"/>
          </p:nvPr>
        </p:nvSpPr>
        <p:spPr/>
        <p:txBody>
          <a:bodyPr/>
          <a:lstStyle/>
          <a:p>
            <a:r>
              <a:rPr lang="en-GB" smtClean="0"/>
              <a:t>© Hodder &amp; Stoughton</a:t>
            </a:r>
            <a:endParaRPr lang="en-GB"/>
          </a:p>
        </p:txBody>
      </p:sp>
      <p:sp>
        <p:nvSpPr>
          <p:cNvPr id="6" name="Slide Number Placeholder 5"/>
          <p:cNvSpPr>
            <a:spLocks noGrp="1"/>
          </p:cNvSpPr>
          <p:nvPr>
            <p:ph type="sldNum" sz="quarter" idx="12"/>
          </p:nvPr>
        </p:nvSpPr>
        <p:spPr/>
        <p:txBody>
          <a:bodyPr/>
          <a:lstStyle/>
          <a:p>
            <a:fld id="{057AA1BD-64B2-4C6C-BC1A-2981292E4A6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A7337B-7B21-4911-938D-C791E7D2DCF4}" type="datetime1">
              <a:rPr lang="en-US" smtClean="0"/>
              <a:pPr/>
              <a:t>1/29/2017</a:t>
            </a:fld>
            <a:endParaRPr lang="en-GB"/>
          </a:p>
        </p:txBody>
      </p:sp>
      <p:sp>
        <p:nvSpPr>
          <p:cNvPr id="5" name="Footer Placeholder 4"/>
          <p:cNvSpPr>
            <a:spLocks noGrp="1"/>
          </p:cNvSpPr>
          <p:nvPr>
            <p:ph type="ftr" sz="quarter" idx="11"/>
          </p:nvPr>
        </p:nvSpPr>
        <p:spPr/>
        <p:txBody>
          <a:bodyPr/>
          <a:lstStyle/>
          <a:p>
            <a:r>
              <a:rPr lang="en-GB" smtClean="0"/>
              <a:t>© Hodder &amp; Stoughton</a:t>
            </a:r>
            <a:endParaRPr lang="en-GB"/>
          </a:p>
        </p:txBody>
      </p:sp>
      <p:sp>
        <p:nvSpPr>
          <p:cNvPr id="6" name="Slide Number Placeholder 5"/>
          <p:cNvSpPr>
            <a:spLocks noGrp="1"/>
          </p:cNvSpPr>
          <p:nvPr>
            <p:ph type="sldNum" sz="quarter" idx="12"/>
          </p:nvPr>
        </p:nvSpPr>
        <p:spPr/>
        <p:txBody>
          <a:bodyPr/>
          <a:lstStyle/>
          <a:p>
            <a:fld id="{057AA1BD-64B2-4C6C-BC1A-2981292E4A67}"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FFBF0A6-7DD5-474E-978D-9D6C9016BEBC}" type="datetime1">
              <a:rPr lang="en-US" smtClean="0"/>
              <a:pPr/>
              <a:t>1/29/2017</a:t>
            </a:fld>
            <a:endParaRPr lang="en-GB"/>
          </a:p>
        </p:txBody>
      </p:sp>
      <p:sp>
        <p:nvSpPr>
          <p:cNvPr id="6" name="Footer Placeholder 5"/>
          <p:cNvSpPr>
            <a:spLocks noGrp="1"/>
          </p:cNvSpPr>
          <p:nvPr>
            <p:ph type="ftr" sz="quarter" idx="11"/>
          </p:nvPr>
        </p:nvSpPr>
        <p:spPr/>
        <p:txBody>
          <a:bodyPr/>
          <a:lstStyle/>
          <a:p>
            <a:r>
              <a:rPr lang="en-GB" smtClean="0"/>
              <a:t>© Hodder &amp; Stoughton</a:t>
            </a:r>
            <a:endParaRPr lang="en-GB"/>
          </a:p>
        </p:txBody>
      </p:sp>
      <p:sp>
        <p:nvSpPr>
          <p:cNvPr id="7" name="Slide Number Placeholder 6"/>
          <p:cNvSpPr>
            <a:spLocks noGrp="1"/>
          </p:cNvSpPr>
          <p:nvPr>
            <p:ph type="sldNum" sz="quarter" idx="12"/>
          </p:nvPr>
        </p:nvSpPr>
        <p:spPr/>
        <p:txBody>
          <a:bodyPr/>
          <a:lstStyle/>
          <a:p>
            <a:fld id="{057AA1BD-64B2-4C6C-BC1A-2981292E4A6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A8F04A4-C24E-4417-A52A-163AD3F1A03C}" type="datetime1">
              <a:rPr lang="en-US" smtClean="0"/>
              <a:pPr/>
              <a:t>1/29/2017</a:t>
            </a:fld>
            <a:endParaRPr lang="en-GB"/>
          </a:p>
        </p:txBody>
      </p:sp>
      <p:sp>
        <p:nvSpPr>
          <p:cNvPr id="8" name="Footer Placeholder 7"/>
          <p:cNvSpPr>
            <a:spLocks noGrp="1"/>
          </p:cNvSpPr>
          <p:nvPr>
            <p:ph type="ftr" sz="quarter" idx="11"/>
          </p:nvPr>
        </p:nvSpPr>
        <p:spPr/>
        <p:txBody>
          <a:bodyPr/>
          <a:lstStyle/>
          <a:p>
            <a:r>
              <a:rPr lang="en-GB" smtClean="0"/>
              <a:t>© Hodder &amp; Stoughton</a:t>
            </a:r>
            <a:endParaRPr lang="en-GB"/>
          </a:p>
        </p:txBody>
      </p:sp>
      <p:sp>
        <p:nvSpPr>
          <p:cNvPr id="9" name="Slide Number Placeholder 8"/>
          <p:cNvSpPr>
            <a:spLocks noGrp="1"/>
          </p:cNvSpPr>
          <p:nvPr>
            <p:ph type="sldNum" sz="quarter" idx="12"/>
          </p:nvPr>
        </p:nvSpPr>
        <p:spPr/>
        <p:txBody>
          <a:bodyPr/>
          <a:lstStyle/>
          <a:p>
            <a:fld id="{057AA1BD-64B2-4C6C-BC1A-2981292E4A67}"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AEC0164-F4A3-41D3-A3FE-290DBF9D6823}" type="datetime1">
              <a:rPr lang="en-US" smtClean="0"/>
              <a:pPr/>
              <a:t>1/29/2017</a:t>
            </a:fld>
            <a:endParaRPr lang="en-GB"/>
          </a:p>
        </p:txBody>
      </p:sp>
      <p:sp>
        <p:nvSpPr>
          <p:cNvPr id="4" name="Footer Placeholder 3"/>
          <p:cNvSpPr>
            <a:spLocks noGrp="1"/>
          </p:cNvSpPr>
          <p:nvPr>
            <p:ph type="ftr" sz="quarter" idx="11"/>
          </p:nvPr>
        </p:nvSpPr>
        <p:spPr/>
        <p:txBody>
          <a:bodyPr/>
          <a:lstStyle/>
          <a:p>
            <a:r>
              <a:rPr lang="en-GB" smtClean="0"/>
              <a:t>© Hodder &amp; Stoughton</a:t>
            </a:r>
            <a:endParaRPr lang="en-GB"/>
          </a:p>
        </p:txBody>
      </p:sp>
      <p:sp>
        <p:nvSpPr>
          <p:cNvPr id="5" name="Slide Number Placeholder 4"/>
          <p:cNvSpPr>
            <a:spLocks noGrp="1"/>
          </p:cNvSpPr>
          <p:nvPr>
            <p:ph type="sldNum" sz="quarter" idx="12"/>
          </p:nvPr>
        </p:nvSpPr>
        <p:spPr/>
        <p:txBody>
          <a:bodyPr/>
          <a:lstStyle/>
          <a:p>
            <a:fld id="{057AA1BD-64B2-4C6C-BC1A-2981292E4A67}"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3A6BA6-0198-42BB-9E7D-02735544410B}" type="datetime1">
              <a:rPr lang="en-US" smtClean="0"/>
              <a:pPr/>
              <a:t>1/29/2017</a:t>
            </a:fld>
            <a:endParaRPr lang="en-GB"/>
          </a:p>
        </p:txBody>
      </p:sp>
      <p:sp>
        <p:nvSpPr>
          <p:cNvPr id="3" name="Footer Placeholder 2"/>
          <p:cNvSpPr>
            <a:spLocks noGrp="1"/>
          </p:cNvSpPr>
          <p:nvPr>
            <p:ph type="ftr" sz="quarter" idx="11"/>
          </p:nvPr>
        </p:nvSpPr>
        <p:spPr/>
        <p:txBody>
          <a:bodyPr/>
          <a:lstStyle/>
          <a:p>
            <a:r>
              <a:rPr lang="en-GB" smtClean="0"/>
              <a:t>© Hodder &amp; Stoughton</a:t>
            </a:r>
            <a:endParaRPr lang="en-GB"/>
          </a:p>
        </p:txBody>
      </p:sp>
      <p:sp>
        <p:nvSpPr>
          <p:cNvPr id="4" name="Slide Number Placeholder 3"/>
          <p:cNvSpPr>
            <a:spLocks noGrp="1"/>
          </p:cNvSpPr>
          <p:nvPr>
            <p:ph type="sldNum" sz="quarter" idx="12"/>
          </p:nvPr>
        </p:nvSpPr>
        <p:spPr/>
        <p:txBody>
          <a:bodyPr/>
          <a:lstStyle/>
          <a:p>
            <a:fld id="{057AA1BD-64B2-4C6C-BC1A-2981292E4A6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F0AFD5-54C4-44EF-B7FD-B0D7E85C1609}" type="datetime1">
              <a:rPr lang="en-US" smtClean="0"/>
              <a:pPr/>
              <a:t>1/29/2017</a:t>
            </a:fld>
            <a:endParaRPr lang="en-GB"/>
          </a:p>
        </p:txBody>
      </p:sp>
      <p:sp>
        <p:nvSpPr>
          <p:cNvPr id="6" name="Footer Placeholder 5"/>
          <p:cNvSpPr>
            <a:spLocks noGrp="1"/>
          </p:cNvSpPr>
          <p:nvPr>
            <p:ph type="ftr" sz="quarter" idx="11"/>
          </p:nvPr>
        </p:nvSpPr>
        <p:spPr/>
        <p:txBody>
          <a:bodyPr/>
          <a:lstStyle/>
          <a:p>
            <a:r>
              <a:rPr lang="en-GB" smtClean="0"/>
              <a:t>© Hodder &amp; Stoughton</a:t>
            </a:r>
            <a:endParaRPr lang="en-GB"/>
          </a:p>
        </p:txBody>
      </p:sp>
      <p:sp>
        <p:nvSpPr>
          <p:cNvPr id="7" name="Slide Number Placeholder 6"/>
          <p:cNvSpPr>
            <a:spLocks noGrp="1"/>
          </p:cNvSpPr>
          <p:nvPr>
            <p:ph type="sldNum" sz="quarter" idx="12"/>
          </p:nvPr>
        </p:nvSpPr>
        <p:spPr/>
        <p:txBody>
          <a:bodyPr/>
          <a:lstStyle/>
          <a:p>
            <a:fld id="{057AA1BD-64B2-4C6C-BC1A-2981292E4A6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46C43A-ACB4-40D8-A670-7818A05A4059}" type="datetime1">
              <a:rPr lang="en-US" smtClean="0"/>
              <a:pPr/>
              <a:t>1/29/2017</a:t>
            </a:fld>
            <a:endParaRPr lang="en-GB"/>
          </a:p>
        </p:txBody>
      </p:sp>
      <p:sp>
        <p:nvSpPr>
          <p:cNvPr id="6" name="Footer Placeholder 5"/>
          <p:cNvSpPr>
            <a:spLocks noGrp="1"/>
          </p:cNvSpPr>
          <p:nvPr>
            <p:ph type="ftr" sz="quarter" idx="11"/>
          </p:nvPr>
        </p:nvSpPr>
        <p:spPr/>
        <p:txBody>
          <a:bodyPr/>
          <a:lstStyle/>
          <a:p>
            <a:r>
              <a:rPr lang="en-GB" smtClean="0"/>
              <a:t>© Hodder &amp; Stoughton</a:t>
            </a:r>
            <a:endParaRPr lang="en-GB"/>
          </a:p>
        </p:txBody>
      </p:sp>
      <p:sp>
        <p:nvSpPr>
          <p:cNvPr id="7" name="Slide Number Placeholder 6"/>
          <p:cNvSpPr>
            <a:spLocks noGrp="1"/>
          </p:cNvSpPr>
          <p:nvPr>
            <p:ph type="sldNum" sz="quarter" idx="12"/>
          </p:nvPr>
        </p:nvSpPr>
        <p:spPr/>
        <p:txBody>
          <a:bodyPr/>
          <a:lstStyle/>
          <a:p>
            <a:fld id="{057AA1BD-64B2-4C6C-BC1A-2981292E4A67}"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44E61-0239-4218-A444-149F0F0FCF4B}" type="datetime1">
              <a:rPr lang="en-US" smtClean="0"/>
              <a:pPr/>
              <a:t>1/29/2017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 Hodder &amp; Stoughton</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AA1BD-64B2-4C6C-BC1A-2981292E4A6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5400" dirty="0">
                <a:solidFill>
                  <a:schemeClr val="tx1"/>
                </a:solidFill>
              </a:rPr>
              <a:t>10.2 M</a:t>
            </a:r>
            <a:r>
              <a:rPr lang="en-GB" sz="5400" dirty="0" smtClean="0">
                <a:solidFill>
                  <a:schemeClr val="tx1"/>
                </a:solidFill>
              </a:rPr>
              <a:t>anaging </a:t>
            </a:r>
            <a:r>
              <a:rPr lang="en-GB" sz="5400" dirty="0">
                <a:solidFill>
                  <a:schemeClr val="tx1"/>
                </a:solidFill>
              </a:rPr>
              <a:t>organisational culture</a:t>
            </a:r>
            <a:br>
              <a:rPr lang="en-GB" sz="5400" dirty="0">
                <a:solidFill>
                  <a:schemeClr val="tx1"/>
                </a:solidFill>
              </a:rPr>
            </a:br>
            <a:endParaRPr lang="en-GB" sz="5400" dirty="0">
              <a:solidFill>
                <a:schemeClr val="tx1"/>
              </a:solidFill>
            </a:endParaRPr>
          </a:p>
        </p:txBody>
      </p:sp>
      <p:sp>
        <p:nvSpPr>
          <p:cNvPr id="5" name="Subtitle 4"/>
          <p:cNvSpPr>
            <a:spLocks noGrp="1"/>
          </p:cNvSpPr>
          <p:nvPr>
            <p:ph type="subTitle" idx="1"/>
          </p:nvPr>
        </p:nvSpPr>
        <p:spPr/>
        <p:txBody>
          <a:bodyPr/>
          <a:lstStyle/>
          <a:p>
            <a:r>
              <a:rPr lang="en-GB" dirty="0" smtClean="0">
                <a:solidFill>
                  <a:srgbClr val="FF0000"/>
                </a:solidFill>
              </a:rPr>
              <a:t>The importance of organisational culture</a:t>
            </a:r>
            <a:endParaRPr lang="en-GB" dirty="0">
              <a:solidFill>
                <a:srgbClr val="FF0000"/>
              </a:solidFill>
            </a:endParaRPr>
          </a:p>
        </p:txBody>
      </p:sp>
    </p:spTree>
    <p:extLst>
      <p:ext uri="{BB962C8B-B14F-4D97-AF65-F5344CB8AC3E}">
        <p14:creationId xmlns="" xmlns:p14="http://schemas.microsoft.com/office/powerpoint/2010/main" val="1369418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51786" t="25714" r="3125" b="12143"/>
          <a:stretch>
            <a:fillRect/>
          </a:stretch>
        </p:blipFill>
        <p:spPr bwMode="auto">
          <a:xfrm>
            <a:off x="214282" y="71414"/>
            <a:ext cx="7786742" cy="6707392"/>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21875" t="12143" r="33035" b="44286"/>
          <a:stretch>
            <a:fillRect/>
          </a:stretch>
        </p:blipFill>
        <p:spPr bwMode="auto">
          <a:xfrm>
            <a:off x="214282" y="142852"/>
            <a:ext cx="8752912" cy="5286412"/>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11161" t="33571" r="45089" b="35714"/>
          <a:stretch>
            <a:fillRect/>
          </a:stretch>
        </p:blipFill>
        <p:spPr bwMode="auto">
          <a:xfrm>
            <a:off x="142844" y="357166"/>
            <a:ext cx="8791858" cy="3857652"/>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2852"/>
            <a:ext cx="8208912" cy="969873"/>
          </a:xfrm>
        </p:spPr>
        <p:txBody>
          <a:bodyPr/>
          <a:lstStyle/>
          <a:p>
            <a:r>
              <a:rPr lang="en-GB" dirty="0" smtClean="0"/>
              <a:t>Types of organisational culture</a:t>
            </a:r>
            <a:endParaRPr lang="en-GB" dirty="0"/>
          </a:p>
        </p:txBody>
      </p:sp>
      <p:sp>
        <p:nvSpPr>
          <p:cNvPr id="3" name="Content Placeholder 2"/>
          <p:cNvSpPr>
            <a:spLocks noGrp="1"/>
          </p:cNvSpPr>
          <p:nvPr>
            <p:ph idx="1"/>
          </p:nvPr>
        </p:nvSpPr>
        <p:spPr>
          <a:xfrm>
            <a:off x="214282" y="1142984"/>
            <a:ext cx="8715436" cy="4983183"/>
          </a:xfrm>
        </p:spPr>
        <p:txBody>
          <a:bodyPr/>
          <a:lstStyle/>
          <a:p>
            <a:pPr marL="0" indent="0">
              <a:buNone/>
            </a:pPr>
            <a:r>
              <a:rPr lang="en-GB" dirty="0" smtClean="0"/>
              <a:t>Charles Handy in </a:t>
            </a:r>
            <a:r>
              <a:rPr lang="en-GB" i="1" dirty="0" smtClean="0"/>
              <a:t>Understanding Organisations </a:t>
            </a:r>
            <a:r>
              <a:rPr lang="en-GB" dirty="0" smtClean="0"/>
              <a:t>(1981) identified four different types of culture.</a:t>
            </a:r>
            <a:endParaRPr lang="en-GB" dirty="0"/>
          </a:p>
          <a:p>
            <a:r>
              <a:rPr lang="en-GB" dirty="0" smtClean="0"/>
              <a:t>Power culture</a:t>
            </a:r>
          </a:p>
          <a:p>
            <a:r>
              <a:rPr lang="en-GB" dirty="0" smtClean="0"/>
              <a:t>Role culture</a:t>
            </a:r>
          </a:p>
          <a:p>
            <a:r>
              <a:rPr lang="en-GB" dirty="0" smtClean="0"/>
              <a:t>Task culture</a:t>
            </a:r>
          </a:p>
          <a:p>
            <a:r>
              <a:rPr lang="en-GB" dirty="0" smtClean="0"/>
              <a:t>Person culture.</a:t>
            </a:r>
            <a:endParaRPr lang="en-GB" dirty="0"/>
          </a:p>
        </p:txBody>
      </p:sp>
      <p:pic>
        <p:nvPicPr>
          <p:cNvPr id="5" name="Picture 2" descr="http://blog.readytomanage.com/wp-content/uploads/2012/05/organizational-culture-diagram.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57554" y="2285992"/>
            <a:ext cx="5715038" cy="40005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23621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7143" t="15000" r="65625" b="47143"/>
          <a:stretch>
            <a:fillRect/>
          </a:stretch>
        </p:blipFill>
        <p:spPr bwMode="auto">
          <a:xfrm>
            <a:off x="214282" y="-1"/>
            <a:ext cx="3643338" cy="3165523"/>
          </a:xfrm>
          <a:prstGeom prst="rect">
            <a:avLst/>
          </a:prstGeom>
          <a:noFill/>
          <a:ln w="9525">
            <a:noFill/>
            <a:miter lim="800000"/>
            <a:headEnd/>
            <a:tailEnd/>
          </a:ln>
          <a:effectLst/>
        </p:spPr>
      </p:pic>
      <p:pic>
        <p:nvPicPr>
          <p:cNvPr id="5123" name="Picture 3"/>
          <p:cNvPicPr>
            <a:picLocks noChangeAspect="1" noChangeArrowheads="1"/>
          </p:cNvPicPr>
          <p:nvPr/>
        </p:nvPicPr>
        <p:blipFill>
          <a:blip r:embed="rId2"/>
          <a:srcRect l="36161" t="15714" r="8035" b="50000"/>
          <a:stretch>
            <a:fillRect/>
          </a:stretch>
        </p:blipFill>
        <p:spPr bwMode="auto">
          <a:xfrm>
            <a:off x="214250" y="3214686"/>
            <a:ext cx="8929750" cy="34290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l="7143" t="39286" r="65625" b="22857"/>
          <a:stretch>
            <a:fillRect/>
          </a:stretch>
        </p:blipFill>
        <p:spPr bwMode="auto">
          <a:xfrm>
            <a:off x="5572132" y="0"/>
            <a:ext cx="3571868" cy="3103426"/>
          </a:xfrm>
          <a:prstGeom prst="rect">
            <a:avLst/>
          </a:prstGeom>
          <a:noFill/>
          <a:ln w="9525">
            <a:noFill/>
            <a:miter lim="800000"/>
            <a:headEnd/>
            <a:tailEnd/>
          </a:ln>
          <a:effectLst/>
        </p:spPr>
      </p:pic>
      <p:pic>
        <p:nvPicPr>
          <p:cNvPr id="6147" name="Picture 3"/>
          <p:cNvPicPr>
            <a:picLocks noChangeAspect="1" noChangeArrowheads="1"/>
          </p:cNvPicPr>
          <p:nvPr/>
        </p:nvPicPr>
        <p:blipFill>
          <a:blip r:embed="rId2"/>
          <a:srcRect l="36161" t="33571" r="8482" b="22143"/>
          <a:stretch>
            <a:fillRect/>
          </a:stretch>
        </p:blipFill>
        <p:spPr bwMode="auto">
          <a:xfrm>
            <a:off x="214282" y="3107529"/>
            <a:ext cx="7358114" cy="3679057"/>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l="7143" t="29286" r="65625" b="49285"/>
          <a:stretch>
            <a:fillRect/>
          </a:stretch>
        </p:blipFill>
        <p:spPr bwMode="auto">
          <a:xfrm>
            <a:off x="0" y="0"/>
            <a:ext cx="4357718" cy="2143140"/>
          </a:xfrm>
          <a:prstGeom prst="rect">
            <a:avLst/>
          </a:prstGeom>
          <a:noFill/>
          <a:ln w="9525">
            <a:noFill/>
            <a:miter lim="800000"/>
            <a:headEnd/>
            <a:tailEnd/>
          </a:ln>
          <a:effectLst/>
        </p:spPr>
      </p:pic>
      <p:pic>
        <p:nvPicPr>
          <p:cNvPr id="7171" name="Picture 3"/>
          <p:cNvPicPr>
            <a:picLocks noChangeAspect="1" noChangeArrowheads="1"/>
          </p:cNvPicPr>
          <p:nvPr/>
        </p:nvPicPr>
        <p:blipFill>
          <a:blip r:embed="rId2"/>
          <a:srcRect l="36161" t="28571" r="8482" b="23571"/>
          <a:stretch>
            <a:fillRect/>
          </a:stretch>
        </p:blipFill>
        <p:spPr bwMode="auto">
          <a:xfrm>
            <a:off x="142844" y="2143116"/>
            <a:ext cx="8572560" cy="4631948"/>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l="5803" t="21428" r="66964" b="45000"/>
          <a:stretch>
            <a:fillRect/>
          </a:stretch>
        </p:blipFill>
        <p:spPr bwMode="auto">
          <a:xfrm>
            <a:off x="5286380" y="142852"/>
            <a:ext cx="3857620" cy="2972265"/>
          </a:xfrm>
          <a:prstGeom prst="rect">
            <a:avLst/>
          </a:prstGeom>
          <a:noFill/>
          <a:ln w="9525">
            <a:noFill/>
            <a:miter lim="800000"/>
            <a:headEnd/>
            <a:tailEnd/>
          </a:ln>
          <a:effectLst/>
        </p:spPr>
      </p:pic>
      <p:pic>
        <p:nvPicPr>
          <p:cNvPr id="8195" name="Picture 3"/>
          <p:cNvPicPr>
            <a:picLocks noChangeAspect="1" noChangeArrowheads="1"/>
          </p:cNvPicPr>
          <p:nvPr/>
        </p:nvPicPr>
        <p:blipFill>
          <a:blip r:embed="rId2"/>
          <a:srcRect l="34821" t="21428" r="10268" b="34286"/>
          <a:stretch>
            <a:fillRect/>
          </a:stretch>
        </p:blipFill>
        <p:spPr bwMode="auto">
          <a:xfrm>
            <a:off x="59884" y="3071810"/>
            <a:ext cx="7369636" cy="3714776"/>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Hofstede’s national culture</a:t>
            </a:r>
            <a:endParaRPr lang="en-GB" dirty="0"/>
          </a:p>
        </p:txBody>
      </p:sp>
      <p:sp>
        <p:nvSpPr>
          <p:cNvPr id="3" name="Content Placeholder 2"/>
          <p:cNvSpPr>
            <a:spLocks noGrp="1"/>
          </p:cNvSpPr>
          <p:nvPr>
            <p:ph idx="1"/>
          </p:nvPr>
        </p:nvSpPr>
        <p:spPr/>
        <p:txBody>
          <a:bodyPr>
            <a:normAutofit fontScale="70000" lnSpcReduction="20000"/>
          </a:bodyPr>
          <a:lstStyle/>
          <a:p>
            <a:pPr marL="0" indent="0">
              <a:buNone/>
            </a:pPr>
            <a:r>
              <a:rPr lang="en-GB" dirty="0" smtClean="0"/>
              <a:t>Professor Hofstede stated:</a:t>
            </a:r>
            <a:endParaRPr lang="en-GB" dirty="0"/>
          </a:p>
          <a:p>
            <a:pPr marL="0" indent="0" algn="ctr">
              <a:buNone/>
            </a:pPr>
            <a:r>
              <a:rPr lang="en-GB" dirty="0" smtClean="0"/>
              <a:t>‘Culture is the collective programming of the mind distinguishing the members of one group or category of people from others.’</a:t>
            </a:r>
          </a:p>
          <a:p>
            <a:endParaRPr lang="en-GB" dirty="0"/>
          </a:p>
          <a:p>
            <a:r>
              <a:rPr lang="en-GB" dirty="0" smtClean="0"/>
              <a:t>He studied how values in the workplace influenced culture. His studies were across countries and he distinguished the values that underlie a country.</a:t>
            </a:r>
            <a:endParaRPr lang="en-GB" dirty="0"/>
          </a:p>
          <a:p>
            <a:r>
              <a:rPr lang="en-GB" dirty="0" smtClean="0"/>
              <a:t>As we are living in a global age where digital technology means we can all communicate and work with each other, more people find themselves working with people from different cultures. This can be exciting, frustrating and uncertain. Businesses need to connect with people globally but still motivate employees, structure projects and develop strategies globally as well. Therefore, understanding national cultures is important</a:t>
            </a:r>
            <a:r>
              <a:rPr lang="en-GB" dirty="0" smtClean="0"/>
              <a:t>.</a:t>
            </a:r>
          </a:p>
          <a:p>
            <a:r>
              <a:rPr lang="en-GB" dirty="0" smtClean="0"/>
              <a:t>Each country is scored from 1-120</a:t>
            </a:r>
            <a:endParaRPr lang="en-GB" dirty="0"/>
          </a:p>
        </p:txBody>
      </p:sp>
    </p:spTree>
    <p:extLst>
      <p:ext uri="{BB962C8B-B14F-4D97-AF65-F5344CB8AC3E}">
        <p14:creationId xmlns="" xmlns:p14="http://schemas.microsoft.com/office/powerpoint/2010/main" val="1963961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Hofstede’s national culture</a:t>
            </a:r>
          </a:p>
        </p:txBody>
      </p:sp>
      <p:sp>
        <p:nvSpPr>
          <p:cNvPr id="3" name="Content Placeholder 2"/>
          <p:cNvSpPr>
            <a:spLocks noGrp="1"/>
          </p:cNvSpPr>
          <p:nvPr>
            <p:ph idx="1"/>
          </p:nvPr>
        </p:nvSpPr>
        <p:spPr/>
        <p:txBody>
          <a:bodyPr/>
          <a:lstStyle/>
          <a:p>
            <a:pPr marL="0" indent="0">
              <a:buNone/>
            </a:pPr>
            <a:r>
              <a:rPr lang="en-GB" dirty="0" smtClean="0"/>
              <a:t>Four groups of national culture:</a:t>
            </a:r>
            <a:endParaRPr lang="en-GB" dirty="0"/>
          </a:p>
          <a:p>
            <a:pPr marL="514338" indent="-514338">
              <a:buFont typeface="+mj-lt"/>
              <a:buAutoNum type="arabicPeriod"/>
            </a:pPr>
            <a:r>
              <a:rPr lang="en-GB" dirty="0" smtClean="0"/>
              <a:t>Power distance</a:t>
            </a:r>
          </a:p>
          <a:p>
            <a:pPr marL="514338" indent="-514338">
              <a:buFont typeface="+mj-lt"/>
              <a:buAutoNum type="arabicPeriod"/>
            </a:pPr>
            <a:r>
              <a:rPr lang="en-GB" dirty="0" smtClean="0"/>
              <a:t>Individualism vs. collectivism</a:t>
            </a:r>
          </a:p>
          <a:p>
            <a:pPr marL="514338" indent="-514338">
              <a:buFont typeface="+mj-lt"/>
              <a:buAutoNum type="arabicPeriod"/>
            </a:pPr>
            <a:r>
              <a:rPr lang="en-GB" dirty="0" smtClean="0"/>
              <a:t>Masculinity vs. femininity</a:t>
            </a:r>
          </a:p>
          <a:p>
            <a:pPr marL="514338" indent="-514338">
              <a:buFont typeface="+mj-lt"/>
              <a:buAutoNum type="arabicPeriod"/>
            </a:pPr>
            <a:r>
              <a:rPr lang="en-GB" dirty="0" smtClean="0"/>
              <a:t>Uncertainty avoidance.</a:t>
            </a:r>
          </a:p>
          <a:p>
            <a:pPr marL="514338" indent="-514338">
              <a:buFont typeface="+mj-lt"/>
              <a:buAutoNum type="arabicPeriod"/>
            </a:pPr>
            <a:endParaRPr lang="en-GB" dirty="0"/>
          </a:p>
          <a:p>
            <a:pPr marL="0" indent="0">
              <a:buNone/>
            </a:pPr>
            <a:endParaRPr lang="en-GB" dirty="0"/>
          </a:p>
        </p:txBody>
      </p:sp>
      <p:pic>
        <p:nvPicPr>
          <p:cNvPr id="9218" name="Picture 2"/>
          <p:cNvPicPr>
            <a:picLocks noChangeAspect="1" noChangeArrowheads="1"/>
          </p:cNvPicPr>
          <p:nvPr/>
        </p:nvPicPr>
        <p:blipFill>
          <a:blip r:embed="rId3"/>
          <a:srcRect l="7589" t="17857" r="65625" b="42143"/>
          <a:stretch>
            <a:fillRect/>
          </a:stretch>
        </p:blipFill>
        <p:spPr bwMode="auto">
          <a:xfrm>
            <a:off x="5715008" y="3571876"/>
            <a:ext cx="3291251" cy="3071834"/>
          </a:xfrm>
          <a:prstGeom prst="rect">
            <a:avLst/>
          </a:prstGeom>
          <a:noFill/>
          <a:ln w="9525">
            <a:noFill/>
            <a:miter lim="800000"/>
            <a:headEnd/>
            <a:tailEnd/>
          </a:ln>
          <a:effectLst/>
        </p:spPr>
      </p:pic>
    </p:spTree>
    <p:extLst>
      <p:ext uri="{BB962C8B-B14F-4D97-AF65-F5344CB8AC3E}">
        <p14:creationId xmlns="" xmlns:p14="http://schemas.microsoft.com/office/powerpoint/2010/main" val="64389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outcomes</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You should be able to understand:</a:t>
            </a:r>
          </a:p>
          <a:p>
            <a:r>
              <a:rPr lang="en-GB" dirty="0" smtClean="0"/>
              <a:t>The importance of organisational culture </a:t>
            </a:r>
          </a:p>
          <a:p>
            <a:r>
              <a:rPr lang="en-GB" dirty="0" smtClean="0"/>
              <a:t>Different models of organisational culture</a:t>
            </a:r>
            <a:endParaRPr lang="en-GB" dirty="0"/>
          </a:p>
        </p:txBody>
      </p:sp>
    </p:spTree>
    <p:extLst>
      <p:ext uri="{BB962C8B-B14F-4D97-AF65-F5344CB8AC3E}">
        <p14:creationId xmlns="" xmlns:p14="http://schemas.microsoft.com/office/powerpoint/2010/main" val="28656594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Power </a:t>
            </a:r>
            <a:r>
              <a:rPr lang="en-GB" dirty="0" smtClean="0"/>
              <a:t>distance (PD)</a:t>
            </a:r>
            <a:endParaRPr lang="en-GB" dirty="0"/>
          </a:p>
        </p:txBody>
      </p:sp>
      <p:sp>
        <p:nvSpPr>
          <p:cNvPr id="3" name="Content Placeholder 2"/>
          <p:cNvSpPr>
            <a:spLocks noGrp="1"/>
          </p:cNvSpPr>
          <p:nvPr>
            <p:ph idx="1"/>
          </p:nvPr>
        </p:nvSpPr>
        <p:spPr/>
        <p:txBody>
          <a:bodyPr/>
          <a:lstStyle/>
          <a:p>
            <a:pPr marL="0" indent="0">
              <a:buNone/>
            </a:pPr>
            <a:r>
              <a:rPr lang="en-GB" sz="2400" dirty="0"/>
              <a:t>This refers to the degree of inequity between people with and without power. A high PD score indicates there is an unequal distribution of power. Low PD means that power is shared and well dispersed.</a:t>
            </a:r>
          </a:p>
          <a:p>
            <a:pPr marL="0" indent="0">
              <a:buNone/>
            </a:pPr>
            <a:endParaRPr lang="en-GB" dirty="0"/>
          </a:p>
        </p:txBody>
      </p:sp>
      <p:graphicFrame>
        <p:nvGraphicFramePr>
          <p:cNvPr id="4" name="Table 3"/>
          <p:cNvGraphicFramePr>
            <a:graphicFrameLocks noGrp="1"/>
          </p:cNvGraphicFramePr>
          <p:nvPr>
            <p:extLst>
              <p:ext uri="{D42A27DB-BD31-4B8C-83A1-F6EECF244321}">
                <p14:modId xmlns="" xmlns:p14="http://schemas.microsoft.com/office/powerpoint/2010/main" val="3768100835"/>
              </p:ext>
            </p:extLst>
          </p:nvPr>
        </p:nvGraphicFramePr>
        <p:xfrm>
          <a:off x="1403648" y="3644181"/>
          <a:ext cx="6624740" cy="2481985"/>
        </p:xfrm>
        <a:graphic>
          <a:graphicData uri="http://schemas.openxmlformats.org/drawingml/2006/table">
            <a:tbl>
              <a:tblPr firstRow="1" bandRow="1">
                <a:tableStyleId>{5C22544A-7EE6-4342-B048-85BDC9FD1C3A}</a:tableStyleId>
              </a:tblPr>
              <a:tblGrid>
                <a:gridCol w="1249951"/>
                <a:gridCol w="2812389"/>
                <a:gridCol w="2562400"/>
              </a:tblGrid>
              <a:tr h="504220">
                <a:tc>
                  <a:txBody>
                    <a:bodyPr/>
                    <a:lstStyle/>
                    <a:p>
                      <a:endParaRPr lang="en-GB" sz="1900" dirty="0"/>
                    </a:p>
                  </a:txBody>
                  <a:tcPr/>
                </a:tc>
                <a:tc>
                  <a:txBody>
                    <a:bodyPr/>
                    <a:lstStyle/>
                    <a:p>
                      <a:r>
                        <a:rPr lang="en-GB" sz="1900" dirty="0" smtClean="0"/>
                        <a:t>Characteristics</a:t>
                      </a:r>
                      <a:endParaRPr lang="en-GB" sz="1900" dirty="0"/>
                    </a:p>
                  </a:txBody>
                  <a:tcPr/>
                </a:tc>
                <a:tc>
                  <a:txBody>
                    <a:bodyPr/>
                    <a:lstStyle/>
                    <a:p>
                      <a:r>
                        <a:rPr lang="en-GB" sz="1900" dirty="0" smtClean="0"/>
                        <a:t>Tips</a:t>
                      </a:r>
                      <a:endParaRPr lang="en-GB" sz="1900" dirty="0"/>
                    </a:p>
                  </a:txBody>
                  <a:tcPr/>
                </a:tc>
              </a:tr>
              <a:tr h="1154805">
                <a:tc>
                  <a:txBody>
                    <a:bodyPr/>
                    <a:lstStyle/>
                    <a:p>
                      <a:r>
                        <a:rPr lang="en-GB" sz="1600" dirty="0" smtClean="0"/>
                        <a:t>High PD</a:t>
                      </a:r>
                      <a:endParaRPr lang="en-GB" sz="1600" dirty="0"/>
                    </a:p>
                  </a:txBody>
                  <a:tcPr/>
                </a:tc>
                <a:tc>
                  <a:txBody>
                    <a:bodyPr/>
                    <a:lstStyle/>
                    <a:p>
                      <a:r>
                        <a:rPr lang="en-GB" sz="1600" dirty="0" smtClean="0"/>
                        <a:t>Centralised structures</a:t>
                      </a:r>
                    </a:p>
                    <a:p>
                      <a:r>
                        <a:rPr lang="en-GB" sz="1600" dirty="0" smtClean="0"/>
                        <a:t>Strong hierarchies</a:t>
                      </a:r>
                    </a:p>
                    <a:p>
                      <a:r>
                        <a:rPr lang="en-GB" sz="1600" dirty="0" smtClean="0"/>
                        <a:t>Large gaps in compensation, authority</a:t>
                      </a:r>
                      <a:r>
                        <a:rPr lang="en-GB" sz="1600" baseline="0" dirty="0" smtClean="0"/>
                        <a:t> and respect</a:t>
                      </a:r>
                      <a:endParaRPr lang="en-GB" sz="1600" dirty="0"/>
                    </a:p>
                  </a:txBody>
                  <a:tcPr/>
                </a:tc>
                <a:tc>
                  <a:txBody>
                    <a:bodyPr/>
                    <a:lstStyle/>
                    <a:p>
                      <a:r>
                        <a:rPr lang="en-GB" sz="1600" dirty="0" smtClean="0"/>
                        <a:t>Acknowledge</a:t>
                      </a:r>
                      <a:r>
                        <a:rPr lang="en-GB" sz="1600" baseline="0" dirty="0" smtClean="0"/>
                        <a:t> the leader’s power</a:t>
                      </a:r>
                    </a:p>
                    <a:p>
                      <a:r>
                        <a:rPr lang="en-GB" sz="1600" baseline="0" dirty="0" smtClean="0"/>
                        <a:t>Be aware that you may need to go to the top for answers</a:t>
                      </a:r>
                      <a:endParaRPr lang="en-GB" sz="1600" dirty="0"/>
                    </a:p>
                  </a:txBody>
                  <a:tcPr/>
                </a:tc>
              </a:tr>
              <a:tr h="720324">
                <a:tc>
                  <a:txBody>
                    <a:bodyPr/>
                    <a:lstStyle/>
                    <a:p>
                      <a:r>
                        <a:rPr lang="en-GB" sz="1600" dirty="0" smtClean="0"/>
                        <a:t>Low PD</a:t>
                      </a:r>
                      <a:endParaRPr lang="en-GB" sz="1600" dirty="0"/>
                    </a:p>
                  </a:txBody>
                  <a:tcPr/>
                </a:tc>
                <a:tc>
                  <a:txBody>
                    <a:bodyPr/>
                    <a:lstStyle/>
                    <a:p>
                      <a:r>
                        <a:rPr lang="en-GB" sz="1600" dirty="0" smtClean="0"/>
                        <a:t>Flatter organisations</a:t>
                      </a:r>
                    </a:p>
                    <a:p>
                      <a:r>
                        <a:rPr lang="en-GB" sz="1600" dirty="0" smtClean="0"/>
                        <a:t>Supervisors and employee considered equals</a:t>
                      </a:r>
                      <a:endParaRPr lang="en-GB" sz="1600" dirty="0"/>
                    </a:p>
                  </a:txBody>
                  <a:tcPr/>
                </a:tc>
                <a:tc>
                  <a:txBody>
                    <a:bodyPr/>
                    <a:lstStyle/>
                    <a:p>
                      <a:r>
                        <a:rPr lang="en-GB" sz="1600" dirty="0" smtClean="0"/>
                        <a:t>Use of</a:t>
                      </a:r>
                      <a:r>
                        <a:rPr lang="en-GB" sz="1600" baseline="0" dirty="0" smtClean="0"/>
                        <a:t> teamwork</a:t>
                      </a:r>
                    </a:p>
                    <a:p>
                      <a:r>
                        <a:rPr lang="en-GB" sz="1600" baseline="0" dirty="0" smtClean="0"/>
                        <a:t>Involve as many people as possible in decision making</a:t>
                      </a:r>
                      <a:endParaRPr lang="en-GB" sz="1600" dirty="0"/>
                    </a:p>
                  </a:txBody>
                  <a:tcPr/>
                </a:tc>
              </a:tr>
            </a:tbl>
          </a:graphicData>
        </a:graphic>
      </p:graphicFrame>
    </p:spTree>
    <p:extLst>
      <p:ext uri="{BB962C8B-B14F-4D97-AF65-F5344CB8AC3E}">
        <p14:creationId xmlns="" xmlns:p14="http://schemas.microsoft.com/office/powerpoint/2010/main" val="34935701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Individualism (IDV)</a:t>
            </a:r>
          </a:p>
        </p:txBody>
      </p:sp>
      <p:sp>
        <p:nvSpPr>
          <p:cNvPr id="3" name="Content Placeholder 2"/>
          <p:cNvSpPr>
            <a:spLocks noGrp="1"/>
          </p:cNvSpPr>
          <p:nvPr>
            <p:ph idx="1"/>
          </p:nvPr>
        </p:nvSpPr>
        <p:spPr>
          <a:xfrm>
            <a:off x="395536" y="1916832"/>
            <a:ext cx="8229600" cy="3733877"/>
          </a:xfrm>
        </p:spPr>
        <p:txBody>
          <a:bodyPr>
            <a:normAutofit/>
          </a:bodyPr>
          <a:lstStyle/>
          <a:p>
            <a:pPr marL="0" indent="0">
              <a:buNone/>
            </a:pPr>
            <a:r>
              <a:rPr lang="en-GB" sz="2000" dirty="0"/>
              <a:t>This refers to the strength of ties people have with others in the community. High IDV indicates loose connections with the community beyond family. Low IDV would indicate a strong cohesion with loyalty and respect for the </a:t>
            </a:r>
            <a:r>
              <a:rPr lang="en-GB" sz="2000" dirty="0" smtClean="0"/>
              <a:t>community.</a:t>
            </a:r>
            <a:endParaRPr lang="en-GB" sz="2000" dirty="0"/>
          </a:p>
          <a:p>
            <a:pPr marL="0" indent="0">
              <a:buNone/>
            </a:pPr>
            <a:endParaRPr lang="en-GB" sz="2000" dirty="0"/>
          </a:p>
        </p:txBody>
      </p:sp>
      <p:graphicFrame>
        <p:nvGraphicFramePr>
          <p:cNvPr id="4" name="Table 3"/>
          <p:cNvGraphicFramePr>
            <a:graphicFrameLocks noGrp="1"/>
          </p:cNvGraphicFramePr>
          <p:nvPr>
            <p:extLst>
              <p:ext uri="{D42A27DB-BD31-4B8C-83A1-F6EECF244321}">
                <p14:modId xmlns="" xmlns:p14="http://schemas.microsoft.com/office/powerpoint/2010/main" val="1867724051"/>
              </p:ext>
            </p:extLst>
          </p:nvPr>
        </p:nvGraphicFramePr>
        <p:xfrm>
          <a:off x="395536" y="3356992"/>
          <a:ext cx="8640960" cy="2956560"/>
        </p:xfrm>
        <a:graphic>
          <a:graphicData uri="http://schemas.openxmlformats.org/drawingml/2006/table">
            <a:tbl>
              <a:tblPr firstRow="1" bandRow="1">
                <a:tableStyleId>{5C22544A-7EE6-4342-B048-85BDC9FD1C3A}</a:tableStyleId>
              </a:tblPr>
              <a:tblGrid>
                <a:gridCol w="648072"/>
                <a:gridCol w="3888432"/>
                <a:gridCol w="4104456"/>
              </a:tblGrid>
              <a:tr h="123092">
                <a:tc>
                  <a:txBody>
                    <a:bodyPr/>
                    <a:lstStyle/>
                    <a:p>
                      <a:endParaRPr lang="en-GB" sz="1600" dirty="0"/>
                    </a:p>
                  </a:txBody>
                  <a:tcPr/>
                </a:tc>
                <a:tc>
                  <a:txBody>
                    <a:bodyPr/>
                    <a:lstStyle/>
                    <a:p>
                      <a:r>
                        <a:rPr lang="en-GB" sz="1600" dirty="0" smtClean="0"/>
                        <a:t>Characteristics</a:t>
                      </a:r>
                      <a:endParaRPr lang="en-GB" sz="1600" dirty="0"/>
                    </a:p>
                  </a:txBody>
                  <a:tcPr/>
                </a:tc>
                <a:tc>
                  <a:txBody>
                    <a:bodyPr/>
                    <a:lstStyle/>
                    <a:p>
                      <a:r>
                        <a:rPr lang="en-GB" sz="1600" dirty="0" smtClean="0"/>
                        <a:t>Tips</a:t>
                      </a:r>
                      <a:endParaRPr lang="en-GB" sz="1600" dirty="0"/>
                    </a:p>
                  </a:txBody>
                  <a:tcPr/>
                </a:tc>
              </a:tr>
              <a:tr h="1039755">
                <a:tc>
                  <a:txBody>
                    <a:bodyPr/>
                    <a:lstStyle/>
                    <a:p>
                      <a:r>
                        <a:rPr lang="en-GB" sz="1600" dirty="0" smtClean="0"/>
                        <a:t>High IDV</a:t>
                      </a:r>
                      <a:endParaRPr lang="en-GB" sz="1600" dirty="0"/>
                    </a:p>
                  </a:txBody>
                  <a:tcPr/>
                </a:tc>
                <a:tc>
                  <a:txBody>
                    <a:bodyPr/>
                    <a:lstStyle/>
                    <a:p>
                      <a:pPr marL="285750" indent="-285750">
                        <a:buFont typeface="Arial" panose="020B0604020202020204" pitchFamily="34" charset="0"/>
                        <a:buChar char="•"/>
                      </a:pPr>
                      <a:r>
                        <a:rPr lang="en-GB" sz="1600" dirty="0" smtClean="0"/>
                        <a:t>High valuation on people’s time and their need for freedom</a:t>
                      </a:r>
                    </a:p>
                    <a:p>
                      <a:pPr marL="285750" indent="-285750">
                        <a:buFont typeface="Arial" panose="020B0604020202020204" pitchFamily="34" charset="0"/>
                        <a:buChar char="•"/>
                      </a:pPr>
                      <a:r>
                        <a:rPr lang="en-GB" sz="1600" dirty="0" smtClean="0"/>
                        <a:t>An enjoyment of challenges and expectation</a:t>
                      </a:r>
                      <a:r>
                        <a:rPr lang="en-GB" sz="1600" baseline="0" dirty="0" smtClean="0"/>
                        <a:t> of rewards</a:t>
                      </a:r>
                    </a:p>
                    <a:p>
                      <a:pPr marL="285750" indent="-285750">
                        <a:buFont typeface="Arial" panose="020B0604020202020204" pitchFamily="34" charset="0"/>
                        <a:buChar char="•"/>
                      </a:pPr>
                      <a:r>
                        <a:rPr lang="en-GB" sz="1600" baseline="0" dirty="0" smtClean="0"/>
                        <a:t>Respect for privacy</a:t>
                      </a:r>
                      <a:endParaRPr lang="en-GB" sz="1600" dirty="0"/>
                    </a:p>
                  </a:txBody>
                  <a:tcPr/>
                </a:tc>
                <a:tc>
                  <a:txBody>
                    <a:bodyPr/>
                    <a:lstStyle/>
                    <a:p>
                      <a:pPr marL="285750" indent="-285750">
                        <a:buFont typeface="Arial" panose="020B0604020202020204" pitchFamily="34" charset="0"/>
                        <a:buChar char="•"/>
                      </a:pPr>
                      <a:r>
                        <a:rPr lang="en-GB" sz="1600" dirty="0" smtClean="0"/>
                        <a:t>Acknowledge accomplishments</a:t>
                      </a:r>
                    </a:p>
                    <a:p>
                      <a:pPr marL="285750" indent="-285750">
                        <a:buFont typeface="Arial" panose="020B0604020202020204" pitchFamily="34" charset="0"/>
                        <a:buChar char="•"/>
                      </a:pPr>
                      <a:r>
                        <a:rPr lang="en-GB" sz="1600" dirty="0" smtClean="0"/>
                        <a:t>Don’t</a:t>
                      </a:r>
                      <a:r>
                        <a:rPr lang="en-GB" sz="1600" baseline="0" dirty="0" smtClean="0"/>
                        <a:t> ask for too much personal information</a:t>
                      </a:r>
                    </a:p>
                    <a:p>
                      <a:pPr marL="285750" indent="-285750">
                        <a:buFont typeface="Arial" panose="020B0604020202020204" pitchFamily="34" charset="0"/>
                        <a:buChar char="•"/>
                      </a:pPr>
                      <a:r>
                        <a:rPr lang="en-GB" sz="1600" baseline="0" dirty="0" smtClean="0"/>
                        <a:t>Encourage debate and expression of own ideas</a:t>
                      </a:r>
                      <a:endParaRPr lang="en-GB" sz="1600" dirty="0"/>
                    </a:p>
                  </a:txBody>
                  <a:tcPr/>
                </a:tc>
              </a:tr>
              <a:tr h="997394">
                <a:tc>
                  <a:txBody>
                    <a:bodyPr/>
                    <a:lstStyle/>
                    <a:p>
                      <a:r>
                        <a:rPr lang="en-GB" sz="1600" dirty="0" smtClean="0"/>
                        <a:t>Low IDV</a:t>
                      </a:r>
                      <a:endParaRPr lang="en-GB" sz="1600" dirty="0"/>
                    </a:p>
                  </a:txBody>
                  <a:tcPr/>
                </a:tc>
                <a:tc>
                  <a:txBody>
                    <a:bodyPr/>
                    <a:lstStyle/>
                    <a:p>
                      <a:pPr marL="285750" indent="-285750">
                        <a:buFont typeface="Arial" panose="020B0604020202020204" pitchFamily="34" charset="0"/>
                        <a:buChar char="•"/>
                      </a:pPr>
                      <a:r>
                        <a:rPr lang="en-GB" sz="1600" dirty="0" smtClean="0"/>
                        <a:t>Emphasis on building skills and becoming masters</a:t>
                      </a:r>
                      <a:r>
                        <a:rPr lang="en-GB" sz="1600" baseline="0" dirty="0" smtClean="0"/>
                        <a:t> of something</a:t>
                      </a:r>
                    </a:p>
                    <a:p>
                      <a:pPr marL="285750" indent="-285750">
                        <a:buFont typeface="Arial" panose="020B0604020202020204" pitchFamily="34" charset="0"/>
                        <a:buChar char="•"/>
                      </a:pPr>
                      <a:r>
                        <a:rPr lang="en-GB" sz="1600" baseline="0" dirty="0" smtClean="0"/>
                        <a:t>Work for intrinsic rewards</a:t>
                      </a:r>
                    </a:p>
                    <a:p>
                      <a:pPr marL="285750" indent="-285750">
                        <a:buFont typeface="Arial" panose="020B0604020202020204" pitchFamily="34" charset="0"/>
                        <a:buChar char="•"/>
                      </a:pPr>
                      <a:r>
                        <a:rPr lang="en-GB" sz="1600" baseline="0" dirty="0" smtClean="0"/>
                        <a:t>Harmony more important than honesty</a:t>
                      </a:r>
                      <a:endParaRPr lang="en-GB" sz="1600" dirty="0"/>
                    </a:p>
                  </a:txBody>
                  <a:tcPr/>
                </a:tc>
                <a:tc>
                  <a:txBody>
                    <a:bodyPr/>
                    <a:lstStyle/>
                    <a:p>
                      <a:pPr marL="285750" indent="-285750">
                        <a:buFont typeface="Arial" panose="020B0604020202020204" pitchFamily="34" charset="0"/>
                        <a:buChar char="•"/>
                      </a:pPr>
                      <a:r>
                        <a:rPr lang="en-GB" sz="1600" dirty="0" smtClean="0"/>
                        <a:t>Show respect for age and wisdom</a:t>
                      </a:r>
                    </a:p>
                    <a:p>
                      <a:pPr marL="285750" indent="-285750">
                        <a:buFont typeface="Arial" panose="020B0604020202020204" pitchFamily="34" charset="0"/>
                        <a:buChar char="•"/>
                      </a:pPr>
                      <a:r>
                        <a:rPr lang="en-GB" sz="1600" dirty="0" smtClean="0"/>
                        <a:t>Suppress</a:t>
                      </a:r>
                      <a:r>
                        <a:rPr lang="en-GB" sz="1600" baseline="0" dirty="0" smtClean="0"/>
                        <a:t> feelings/emotions to work in harmony</a:t>
                      </a:r>
                    </a:p>
                    <a:p>
                      <a:pPr marL="285750" indent="-285750">
                        <a:buFont typeface="Arial" panose="020B0604020202020204" pitchFamily="34" charset="0"/>
                        <a:buChar char="•"/>
                      </a:pPr>
                      <a:r>
                        <a:rPr lang="en-GB" sz="1600" baseline="0" dirty="0" smtClean="0"/>
                        <a:t>Respect traditions and introduce change slowly</a:t>
                      </a:r>
                      <a:endParaRPr lang="en-GB" sz="1600" dirty="0"/>
                    </a:p>
                  </a:txBody>
                  <a:tcPr/>
                </a:tc>
              </a:tr>
            </a:tbl>
          </a:graphicData>
        </a:graphic>
      </p:graphicFrame>
    </p:spTree>
    <p:extLst>
      <p:ext uri="{BB962C8B-B14F-4D97-AF65-F5344CB8AC3E}">
        <p14:creationId xmlns="" xmlns:p14="http://schemas.microsoft.com/office/powerpoint/2010/main" val="22872999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Masculinity (MAS)</a:t>
            </a:r>
            <a:endParaRPr lang="en-GB" dirty="0"/>
          </a:p>
        </p:txBody>
      </p:sp>
      <p:sp>
        <p:nvSpPr>
          <p:cNvPr id="3" name="Content Placeholder 2"/>
          <p:cNvSpPr>
            <a:spLocks noGrp="1"/>
          </p:cNvSpPr>
          <p:nvPr>
            <p:ph idx="1"/>
          </p:nvPr>
        </p:nvSpPr>
        <p:spPr>
          <a:xfrm>
            <a:off x="395536" y="1844824"/>
            <a:ext cx="8229600" cy="3805885"/>
          </a:xfrm>
        </p:spPr>
        <p:txBody>
          <a:bodyPr/>
          <a:lstStyle/>
          <a:p>
            <a:pPr marL="0" indent="0">
              <a:buNone/>
            </a:pPr>
            <a:r>
              <a:rPr lang="en-GB" sz="2400" dirty="0"/>
              <a:t>This refers to how much society sticks with and values traditional male and female roles. High MAS scores are in countries where men are expected to be 'tough', women are in separate professions to men. Low MAS scores roles are </a:t>
            </a:r>
            <a:r>
              <a:rPr lang="en-GB" sz="2400" dirty="0" smtClean="0"/>
              <a:t>blurred.</a:t>
            </a:r>
            <a:endParaRPr lang="en-GB" sz="2400" dirty="0"/>
          </a:p>
          <a:p>
            <a:pPr marL="0" indent="0">
              <a:buNone/>
            </a:pPr>
            <a:endParaRPr lang="en-GB" dirty="0"/>
          </a:p>
        </p:txBody>
      </p:sp>
      <p:graphicFrame>
        <p:nvGraphicFramePr>
          <p:cNvPr id="4" name="Table 3"/>
          <p:cNvGraphicFramePr>
            <a:graphicFrameLocks noGrp="1"/>
          </p:cNvGraphicFramePr>
          <p:nvPr>
            <p:extLst>
              <p:ext uri="{D42A27DB-BD31-4B8C-83A1-F6EECF244321}">
                <p14:modId xmlns="" xmlns:p14="http://schemas.microsoft.com/office/powerpoint/2010/main" val="267450944"/>
              </p:ext>
            </p:extLst>
          </p:nvPr>
        </p:nvGraphicFramePr>
        <p:xfrm>
          <a:off x="251520" y="3501008"/>
          <a:ext cx="8640961" cy="2717522"/>
        </p:xfrm>
        <a:graphic>
          <a:graphicData uri="http://schemas.openxmlformats.org/drawingml/2006/table">
            <a:tbl>
              <a:tblPr firstRow="1" bandRow="1">
                <a:tableStyleId>{5C22544A-7EE6-4342-B048-85BDC9FD1C3A}</a:tableStyleId>
              </a:tblPr>
              <a:tblGrid>
                <a:gridCol w="732285"/>
                <a:gridCol w="3661423"/>
                <a:gridCol w="4247253"/>
              </a:tblGrid>
              <a:tr h="340082">
                <a:tc>
                  <a:txBody>
                    <a:bodyPr/>
                    <a:lstStyle/>
                    <a:p>
                      <a:endParaRPr lang="en-GB" sz="1600" dirty="0"/>
                    </a:p>
                  </a:txBody>
                  <a:tcPr/>
                </a:tc>
                <a:tc>
                  <a:txBody>
                    <a:bodyPr/>
                    <a:lstStyle/>
                    <a:p>
                      <a:r>
                        <a:rPr lang="en-GB" sz="1600" dirty="0" smtClean="0"/>
                        <a:t>Characteristics</a:t>
                      </a:r>
                      <a:endParaRPr lang="en-GB" sz="1600" dirty="0"/>
                    </a:p>
                  </a:txBody>
                  <a:tcPr/>
                </a:tc>
                <a:tc>
                  <a:txBody>
                    <a:bodyPr/>
                    <a:lstStyle/>
                    <a:p>
                      <a:r>
                        <a:rPr lang="en-GB" sz="1600" dirty="0" smtClean="0"/>
                        <a:t>Tips</a:t>
                      </a:r>
                      <a:endParaRPr lang="en-GB" sz="1600" dirty="0"/>
                    </a:p>
                  </a:txBody>
                  <a:tcPr/>
                </a:tc>
              </a:tr>
              <a:tr h="766030">
                <a:tc>
                  <a:txBody>
                    <a:bodyPr/>
                    <a:lstStyle/>
                    <a:p>
                      <a:r>
                        <a:rPr lang="en-GB" sz="1600" dirty="0" smtClean="0"/>
                        <a:t>High MAS</a:t>
                      </a:r>
                      <a:endParaRPr lang="en-GB" sz="1600" dirty="0"/>
                    </a:p>
                  </a:txBody>
                  <a:tcPr/>
                </a:tc>
                <a:tc>
                  <a:txBody>
                    <a:bodyPr/>
                    <a:lstStyle/>
                    <a:p>
                      <a:pPr marL="285750" indent="-285750">
                        <a:buFont typeface="Arial" panose="020B0604020202020204" pitchFamily="34" charset="0"/>
                        <a:buChar char="•"/>
                      </a:pPr>
                      <a:r>
                        <a:rPr lang="en-GB" sz="1600" dirty="0" smtClean="0"/>
                        <a:t>Men are masculine and women are feminine</a:t>
                      </a:r>
                    </a:p>
                    <a:p>
                      <a:pPr marL="285750" indent="-285750">
                        <a:buFont typeface="Arial" panose="020B0604020202020204" pitchFamily="34" charset="0"/>
                        <a:buChar char="•"/>
                      </a:pPr>
                      <a:r>
                        <a:rPr lang="en-GB" sz="1600" dirty="0" smtClean="0"/>
                        <a:t>There is a defined distinction between men’s</a:t>
                      </a:r>
                      <a:r>
                        <a:rPr lang="en-GB" sz="1600" baseline="0" dirty="0" smtClean="0"/>
                        <a:t> and women’s work.</a:t>
                      </a:r>
                      <a:endParaRPr lang="en-GB" sz="1600" dirty="0"/>
                    </a:p>
                  </a:txBody>
                  <a:tcPr/>
                </a:tc>
                <a:tc>
                  <a:txBody>
                    <a:bodyPr/>
                    <a:lstStyle/>
                    <a:p>
                      <a:pPr marL="285750" indent="-285750">
                        <a:buFont typeface="Arial" panose="020B0604020202020204" pitchFamily="34" charset="0"/>
                        <a:buChar char="•"/>
                      </a:pPr>
                      <a:r>
                        <a:rPr lang="en-GB" sz="1600" dirty="0" smtClean="0"/>
                        <a:t>Be aware that people may expect male and female roles to be distinct</a:t>
                      </a:r>
                    </a:p>
                    <a:p>
                      <a:pPr marL="285750" indent="-285750">
                        <a:buFont typeface="Arial" panose="020B0604020202020204" pitchFamily="34" charset="0"/>
                        <a:buChar char="•"/>
                      </a:pPr>
                      <a:r>
                        <a:rPr lang="en-GB" sz="1600" dirty="0" smtClean="0"/>
                        <a:t>Advise men to avoid</a:t>
                      </a:r>
                      <a:r>
                        <a:rPr lang="en-GB" sz="1600" baseline="0" dirty="0" smtClean="0"/>
                        <a:t> discussing emotions or making emotionally based decisions or arguments</a:t>
                      </a:r>
                      <a:endParaRPr lang="en-GB" sz="1600" dirty="0"/>
                    </a:p>
                  </a:txBody>
                  <a:tcPr/>
                </a:tc>
              </a:tr>
              <a:tr h="622078">
                <a:tc>
                  <a:txBody>
                    <a:bodyPr/>
                    <a:lstStyle/>
                    <a:p>
                      <a:r>
                        <a:rPr lang="en-GB" sz="1600" dirty="0" smtClean="0"/>
                        <a:t>Low MAS</a:t>
                      </a:r>
                      <a:endParaRPr lang="en-GB" sz="1600" dirty="0"/>
                    </a:p>
                  </a:txBody>
                  <a:tcPr/>
                </a:tc>
                <a:tc>
                  <a:txBody>
                    <a:bodyPr/>
                    <a:lstStyle/>
                    <a:p>
                      <a:pPr marL="285750" indent="-285750">
                        <a:buFont typeface="Arial" panose="020B0604020202020204" pitchFamily="34" charset="0"/>
                        <a:buChar char="•"/>
                      </a:pPr>
                      <a:r>
                        <a:rPr lang="en-GB" sz="1600" dirty="0" smtClean="0"/>
                        <a:t>Women</a:t>
                      </a:r>
                      <a:r>
                        <a:rPr lang="en-GB" sz="1600" baseline="0" dirty="0" smtClean="0"/>
                        <a:t> can do anything a man can do</a:t>
                      </a:r>
                    </a:p>
                    <a:p>
                      <a:pPr marL="285750" indent="-285750">
                        <a:buFont typeface="Arial" panose="020B0604020202020204" pitchFamily="34" charset="0"/>
                        <a:buChar char="•"/>
                      </a:pPr>
                      <a:r>
                        <a:rPr lang="en-GB" sz="1600" baseline="0" dirty="0" smtClean="0"/>
                        <a:t>Powerful and successful women are admired and respected</a:t>
                      </a:r>
                      <a:endParaRPr lang="en-GB" sz="1600" dirty="0"/>
                    </a:p>
                  </a:txBody>
                  <a:tcPr/>
                </a:tc>
                <a:tc>
                  <a:txBody>
                    <a:bodyPr/>
                    <a:lstStyle/>
                    <a:p>
                      <a:pPr marL="285750" indent="-285750">
                        <a:buFont typeface="Arial" panose="020B0604020202020204" pitchFamily="34" charset="0"/>
                        <a:buChar char="•"/>
                      </a:pPr>
                      <a:r>
                        <a:rPr lang="en-GB" sz="1600" dirty="0" smtClean="0"/>
                        <a:t>Avoid an ‘old boys club’ mentality</a:t>
                      </a:r>
                    </a:p>
                    <a:p>
                      <a:pPr marL="285750" indent="-285750">
                        <a:buFont typeface="Arial" panose="020B0604020202020204" pitchFamily="34" charset="0"/>
                        <a:buChar char="•"/>
                      </a:pPr>
                      <a:r>
                        <a:rPr lang="en-GB" sz="1600" dirty="0" smtClean="0"/>
                        <a:t>Ensure</a:t>
                      </a:r>
                      <a:r>
                        <a:rPr lang="en-GB" sz="1600" baseline="0" dirty="0" smtClean="0"/>
                        <a:t> job design and practices are not discriminatory to either gender</a:t>
                      </a:r>
                    </a:p>
                    <a:p>
                      <a:pPr marL="285750" indent="-285750">
                        <a:buFont typeface="Arial" panose="020B0604020202020204" pitchFamily="34" charset="0"/>
                        <a:buChar char="•"/>
                      </a:pPr>
                      <a:r>
                        <a:rPr lang="en-GB" sz="1600" baseline="0" dirty="0" smtClean="0"/>
                        <a:t>Treat men and women equally</a:t>
                      </a:r>
                      <a:endParaRPr lang="en-GB" sz="1600" dirty="0"/>
                    </a:p>
                  </a:txBody>
                  <a:tcPr/>
                </a:tc>
              </a:tr>
            </a:tbl>
          </a:graphicData>
        </a:graphic>
      </p:graphicFrame>
    </p:spTree>
    <p:extLst>
      <p:ext uri="{BB962C8B-B14F-4D97-AF65-F5344CB8AC3E}">
        <p14:creationId xmlns="" xmlns:p14="http://schemas.microsoft.com/office/powerpoint/2010/main" val="41988317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688" y="851147"/>
            <a:ext cx="8229600" cy="1143000"/>
          </a:xfrm>
        </p:spPr>
        <p:txBody>
          <a:bodyPr>
            <a:normAutofit/>
          </a:bodyPr>
          <a:lstStyle/>
          <a:p>
            <a:r>
              <a:rPr lang="en-GB" dirty="0" smtClean="0"/>
              <a:t>Uncertainty/avoidance index (UAI)</a:t>
            </a:r>
            <a:endParaRPr lang="en-GB" dirty="0"/>
          </a:p>
        </p:txBody>
      </p:sp>
      <p:sp>
        <p:nvSpPr>
          <p:cNvPr id="3" name="Content Placeholder 2"/>
          <p:cNvSpPr>
            <a:spLocks noGrp="1"/>
          </p:cNvSpPr>
          <p:nvPr>
            <p:ph idx="1"/>
          </p:nvPr>
        </p:nvSpPr>
        <p:spPr>
          <a:xfrm>
            <a:off x="395536" y="1844824"/>
            <a:ext cx="8229600" cy="3517853"/>
          </a:xfrm>
        </p:spPr>
        <p:txBody>
          <a:bodyPr/>
          <a:lstStyle/>
          <a:p>
            <a:pPr marL="0" indent="0">
              <a:buNone/>
            </a:pPr>
            <a:r>
              <a:rPr lang="en-GB" sz="1800" dirty="0"/>
              <a:t>This refers to the degree of anxiety that society members feel when in uncertain or unknown situations. High UAI nationals avoid ambiguous situations, they are governed by rules and order. Low UAI scores indicate a society that enjoys novel events and values </a:t>
            </a:r>
            <a:r>
              <a:rPr lang="en-GB" sz="1800" dirty="0" smtClean="0"/>
              <a:t>differences; </a:t>
            </a:r>
            <a:r>
              <a:rPr lang="en-GB" sz="1800" dirty="0"/>
              <a:t>there are few rules.</a:t>
            </a:r>
          </a:p>
          <a:p>
            <a:pPr marL="0" indent="0">
              <a:buNone/>
            </a:pPr>
            <a:endParaRPr lang="en-GB" dirty="0"/>
          </a:p>
        </p:txBody>
      </p:sp>
      <p:graphicFrame>
        <p:nvGraphicFramePr>
          <p:cNvPr id="4" name="Table 3"/>
          <p:cNvGraphicFramePr>
            <a:graphicFrameLocks noGrp="1"/>
          </p:cNvGraphicFramePr>
          <p:nvPr>
            <p:extLst>
              <p:ext uri="{D42A27DB-BD31-4B8C-83A1-F6EECF244321}">
                <p14:modId xmlns="" xmlns:p14="http://schemas.microsoft.com/office/powerpoint/2010/main" val="1432793512"/>
              </p:ext>
            </p:extLst>
          </p:nvPr>
        </p:nvGraphicFramePr>
        <p:xfrm>
          <a:off x="251520" y="3155954"/>
          <a:ext cx="8712968" cy="3200400"/>
        </p:xfrm>
        <a:graphic>
          <a:graphicData uri="http://schemas.openxmlformats.org/drawingml/2006/table">
            <a:tbl>
              <a:tblPr firstRow="1" bandRow="1">
                <a:tableStyleId>{5C22544A-7EE6-4342-B048-85BDC9FD1C3A}</a:tableStyleId>
              </a:tblPr>
              <a:tblGrid>
                <a:gridCol w="720080"/>
                <a:gridCol w="3672408"/>
                <a:gridCol w="4320480"/>
              </a:tblGrid>
              <a:tr h="286300">
                <a:tc>
                  <a:txBody>
                    <a:bodyPr/>
                    <a:lstStyle/>
                    <a:p>
                      <a:endParaRPr lang="en-GB" sz="1600" dirty="0"/>
                    </a:p>
                  </a:txBody>
                  <a:tcPr/>
                </a:tc>
                <a:tc>
                  <a:txBody>
                    <a:bodyPr/>
                    <a:lstStyle/>
                    <a:p>
                      <a:r>
                        <a:rPr lang="en-GB" sz="1600" dirty="0" smtClean="0"/>
                        <a:t>Characteristics</a:t>
                      </a:r>
                      <a:endParaRPr lang="en-GB" sz="1600" dirty="0"/>
                    </a:p>
                  </a:txBody>
                  <a:tcPr/>
                </a:tc>
                <a:tc>
                  <a:txBody>
                    <a:bodyPr/>
                    <a:lstStyle/>
                    <a:p>
                      <a:r>
                        <a:rPr lang="en-GB" sz="1600" dirty="0" smtClean="0"/>
                        <a:t>Tips</a:t>
                      </a:r>
                      <a:endParaRPr lang="en-GB" sz="1600" dirty="0"/>
                    </a:p>
                  </a:txBody>
                  <a:tcPr/>
                </a:tc>
              </a:tr>
              <a:tr h="1327391">
                <a:tc>
                  <a:txBody>
                    <a:bodyPr/>
                    <a:lstStyle/>
                    <a:p>
                      <a:r>
                        <a:rPr lang="en-GB" sz="1600" dirty="0" smtClean="0"/>
                        <a:t>High UAI</a:t>
                      </a:r>
                      <a:endParaRPr lang="en-GB" sz="1600" dirty="0"/>
                    </a:p>
                  </a:txBody>
                  <a:tcPr/>
                </a:tc>
                <a:tc>
                  <a:txBody>
                    <a:bodyPr/>
                    <a:lstStyle/>
                    <a:p>
                      <a:pPr marL="285750" indent="-285750">
                        <a:buFont typeface="Arial" panose="020B0604020202020204" pitchFamily="34" charset="0"/>
                        <a:buChar char="•"/>
                      </a:pPr>
                      <a:r>
                        <a:rPr lang="en-GB" sz="1600" dirty="0" smtClean="0"/>
                        <a:t>Very formal business</a:t>
                      </a:r>
                      <a:r>
                        <a:rPr lang="en-GB" sz="1600" baseline="0" dirty="0" smtClean="0"/>
                        <a:t> conduct with lots of rules and policies</a:t>
                      </a:r>
                    </a:p>
                    <a:p>
                      <a:pPr marL="285750" indent="-285750">
                        <a:buFont typeface="Arial" panose="020B0604020202020204" pitchFamily="34" charset="0"/>
                        <a:buChar char="•"/>
                      </a:pPr>
                      <a:r>
                        <a:rPr lang="en-GB" sz="1600" baseline="0" dirty="0" smtClean="0"/>
                        <a:t>Employees need and expect structure</a:t>
                      </a:r>
                    </a:p>
                    <a:p>
                      <a:pPr marL="285750" indent="-285750">
                        <a:buFont typeface="Arial" panose="020B0604020202020204" pitchFamily="34" charset="0"/>
                        <a:buChar char="•"/>
                      </a:pPr>
                      <a:r>
                        <a:rPr lang="en-GB" sz="1600" baseline="0" dirty="0" smtClean="0"/>
                        <a:t>Sense of nervousness spurns high levels of emotion and expression</a:t>
                      </a:r>
                    </a:p>
                    <a:p>
                      <a:pPr marL="285750" indent="-285750">
                        <a:buFont typeface="Arial" panose="020B0604020202020204" pitchFamily="34" charset="0"/>
                        <a:buChar char="•"/>
                      </a:pPr>
                      <a:r>
                        <a:rPr lang="en-GB" sz="1600" baseline="0" dirty="0" smtClean="0"/>
                        <a:t>Differences are avoided.</a:t>
                      </a:r>
                      <a:endParaRPr lang="en-GB" sz="1600" dirty="0"/>
                    </a:p>
                  </a:txBody>
                  <a:tcPr/>
                </a:tc>
                <a:tc>
                  <a:txBody>
                    <a:bodyPr/>
                    <a:lstStyle/>
                    <a:p>
                      <a:pPr marL="285750" indent="-285750">
                        <a:buFont typeface="Arial" panose="020B0604020202020204" pitchFamily="34" charset="0"/>
                        <a:buChar char="•"/>
                      </a:pPr>
                      <a:r>
                        <a:rPr lang="en-GB" sz="1600" dirty="0" smtClean="0"/>
                        <a:t>Be</a:t>
                      </a:r>
                      <a:r>
                        <a:rPr lang="en-GB" sz="1600" baseline="0" dirty="0" smtClean="0"/>
                        <a:t> clear and concise about expectations and parameters</a:t>
                      </a:r>
                    </a:p>
                    <a:p>
                      <a:pPr marL="285750" indent="-285750">
                        <a:buFont typeface="Arial" panose="020B0604020202020204" pitchFamily="34" charset="0"/>
                        <a:buChar char="•"/>
                      </a:pPr>
                      <a:r>
                        <a:rPr lang="en-GB" sz="1600" baseline="0" dirty="0" smtClean="0"/>
                        <a:t>Plan and prepare, communicate often, provide detailed plans, focus on tactical aspects of job</a:t>
                      </a:r>
                    </a:p>
                    <a:p>
                      <a:pPr marL="285750" indent="-285750">
                        <a:buFont typeface="Arial" panose="020B0604020202020204" pitchFamily="34" charset="0"/>
                        <a:buChar char="•"/>
                      </a:pPr>
                      <a:r>
                        <a:rPr lang="en-GB" sz="1600" baseline="0" dirty="0" smtClean="0"/>
                        <a:t>Express your emotions through hand gestures and raised voices.</a:t>
                      </a:r>
                      <a:endParaRPr lang="en-GB" sz="1600" dirty="0"/>
                    </a:p>
                  </a:txBody>
                  <a:tcPr/>
                </a:tc>
              </a:tr>
              <a:tr h="1189708">
                <a:tc>
                  <a:txBody>
                    <a:bodyPr/>
                    <a:lstStyle/>
                    <a:p>
                      <a:r>
                        <a:rPr lang="en-GB" sz="1600" dirty="0" smtClean="0"/>
                        <a:t>Low UAI</a:t>
                      </a:r>
                      <a:endParaRPr lang="en-GB" sz="1600" dirty="0"/>
                    </a:p>
                  </a:txBody>
                  <a:tcPr/>
                </a:tc>
                <a:tc>
                  <a:txBody>
                    <a:bodyPr/>
                    <a:lstStyle/>
                    <a:p>
                      <a:pPr marL="285750" indent="-285750">
                        <a:buFont typeface="Arial" panose="020B0604020202020204" pitchFamily="34" charset="0"/>
                        <a:buChar char="•"/>
                      </a:pPr>
                      <a:r>
                        <a:rPr lang="en-GB" sz="1600" dirty="0" smtClean="0"/>
                        <a:t>Informal business attitude</a:t>
                      </a:r>
                    </a:p>
                    <a:p>
                      <a:pPr marL="285750" indent="-285750">
                        <a:buFont typeface="Arial" panose="020B0604020202020204" pitchFamily="34" charset="0"/>
                        <a:buChar char="•"/>
                      </a:pPr>
                      <a:r>
                        <a:rPr lang="en-GB" sz="1600" dirty="0" smtClean="0"/>
                        <a:t>More concern with</a:t>
                      </a:r>
                      <a:r>
                        <a:rPr lang="en-GB" sz="1600" baseline="0" dirty="0" smtClean="0"/>
                        <a:t> long term strategy than what is happening daily</a:t>
                      </a:r>
                    </a:p>
                    <a:p>
                      <a:pPr marL="285750" indent="-285750">
                        <a:buFont typeface="Arial" panose="020B0604020202020204" pitchFamily="34" charset="0"/>
                        <a:buChar char="•"/>
                      </a:pPr>
                      <a:r>
                        <a:rPr lang="en-GB" sz="1600" baseline="0" dirty="0" smtClean="0"/>
                        <a:t>Accepting of change and risk</a:t>
                      </a:r>
                      <a:endParaRPr lang="en-GB" sz="1600" dirty="0"/>
                    </a:p>
                  </a:txBody>
                  <a:tcPr/>
                </a:tc>
                <a:tc>
                  <a:txBody>
                    <a:bodyPr/>
                    <a:lstStyle/>
                    <a:p>
                      <a:pPr marL="285750" indent="-285750">
                        <a:buFont typeface="Arial" panose="020B0604020202020204" pitchFamily="34" charset="0"/>
                        <a:buChar char="•"/>
                      </a:pPr>
                      <a:r>
                        <a:rPr lang="en-GB" sz="1600" dirty="0" smtClean="0"/>
                        <a:t>Don’t impose rules or structure unnecessarily</a:t>
                      </a:r>
                    </a:p>
                    <a:p>
                      <a:pPr marL="285750" indent="-285750">
                        <a:buFont typeface="Arial" panose="020B0604020202020204" pitchFamily="34" charset="0"/>
                        <a:buChar char="•"/>
                      </a:pPr>
                      <a:r>
                        <a:rPr lang="en-GB" sz="1600" dirty="0" smtClean="0"/>
                        <a:t>Minimise emotional response by being calm/ contemplate</a:t>
                      </a:r>
                      <a:r>
                        <a:rPr lang="en-GB" sz="1600" baseline="0" dirty="0" smtClean="0"/>
                        <a:t> the</a:t>
                      </a:r>
                      <a:r>
                        <a:rPr lang="en-GB" sz="1600" dirty="0" smtClean="0"/>
                        <a:t> situation before speaking</a:t>
                      </a:r>
                    </a:p>
                    <a:p>
                      <a:pPr marL="285750" indent="-285750">
                        <a:buFont typeface="Arial" panose="020B0604020202020204" pitchFamily="34" charset="0"/>
                        <a:buChar char="•"/>
                      </a:pPr>
                      <a:r>
                        <a:rPr lang="en-GB" sz="1600" dirty="0" smtClean="0"/>
                        <a:t>Express</a:t>
                      </a:r>
                      <a:r>
                        <a:rPr lang="en-GB" sz="1600" baseline="0" dirty="0" smtClean="0"/>
                        <a:t> curiosity on the discovery of differences</a:t>
                      </a:r>
                      <a:endParaRPr lang="en-GB" sz="1600" dirty="0"/>
                    </a:p>
                  </a:txBody>
                  <a:tcPr/>
                </a:tc>
              </a:tr>
            </a:tbl>
          </a:graphicData>
        </a:graphic>
      </p:graphicFrame>
    </p:spTree>
    <p:extLst>
      <p:ext uri="{BB962C8B-B14F-4D97-AF65-F5344CB8AC3E}">
        <p14:creationId xmlns="" xmlns:p14="http://schemas.microsoft.com/office/powerpoint/2010/main" val="22791671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Long-term Orientation (LTO)</a:t>
            </a:r>
            <a:endParaRPr lang="en-GB" dirty="0"/>
          </a:p>
        </p:txBody>
      </p:sp>
      <p:pic>
        <p:nvPicPr>
          <p:cNvPr id="10242" name="Picture 2"/>
          <p:cNvPicPr>
            <a:picLocks noChangeAspect="1" noChangeArrowheads="1"/>
          </p:cNvPicPr>
          <p:nvPr/>
        </p:nvPicPr>
        <p:blipFill>
          <a:blip r:embed="rId2"/>
          <a:srcRect l="14286" t="41429" r="41518" b="23571"/>
          <a:stretch>
            <a:fillRect/>
          </a:stretch>
        </p:blipFill>
        <p:spPr bwMode="auto">
          <a:xfrm>
            <a:off x="214281" y="1428736"/>
            <a:ext cx="8515701" cy="4214842"/>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Indulgence versus Restraint (IVR)</a:t>
            </a:r>
            <a:endParaRPr lang="en-GB" dirty="0"/>
          </a:p>
        </p:txBody>
      </p:sp>
      <p:pic>
        <p:nvPicPr>
          <p:cNvPr id="11266" name="Picture 2"/>
          <p:cNvPicPr>
            <a:picLocks noChangeAspect="1" noChangeArrowheads="1"/>
          </p:cNvPicPr>
          <p:nvPr/>
        </p:nvPicPr>
        <p:blipFill>
          <a:blip r:embed="rId2"/>
          <a:srcRect l="4018" t="52857" r="40625" b="26428"/>
          <a:stretch>
            <a:fillRect/>
          </a:stretch>
        </p:blipFill>
        <p:spPr bwMode="auto">
          <a:xfrm>
            <a:off x="0" y="2500306"/>
            <a:ext cx="8858312" cy="2071702"/>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Criticisms</a:t>
            </a:r>
            <a:endParaRPr lang="en-GB" dirty="0"/>
          </a:p>
        </p:txBody>
      </p:sp>
      <p:pic>
        <p:nvPicPr>
          <p:cNvPr id="12290" name="Picture 2"/>
          <p:cNvPicPr>
            <a:picLocks noChangeAspect="1" noChangeArrowheads="1"/>
          </p:cNvPicPr>
          <p:nvPr/>
        </p:nvPicPr>
        <p:blipFill>
          <a:blip r:embed="rId2"/>
          <a:srcRect l="35714" t="20000" r="9375" b="37857"/>
          <a:stretch>
            <a:fillRect/>
          </a:stretch>
        </p:blipFill>
        <p:spPr bwMode="auto">
          <a:xfrm>
            <a:off x="214282" y="1500174"/>
            <a:ext cx="8786874" cy="4214842"/>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08912" cy="969873"/>
          </a:xfrm>
        </p:spPr>
        <p:txBody>
          <a:bodyPr>
            <a:normAutofit fontScale="90000"/>
          </a:bodyPr>
          <a:lstStyle/>
          <a:p>
            <a:r>
              <a:rPr lang="en-GB" dirty="0" smtClean="0"/>
              <a:t>Applications of </a:t>
            </a:r>
            <a:r>
              <a:rPr lang="en-GB" dirty="0" err="1" smtClean="0"/>
              <a:t>Hofstede’s</a:t>
            </a:r>
            <a:r>
              <a:rPr lang="en-GB" dirty="0" smtClean="0"/>
              <a:t> national cultures</a:t>
            </a:r>
            <a:endParaRPr lang="en-GB" dirty="0"/>
          </a:p>
        </p:txBody>
      </p:sp>
      <p:sp>
        <p:nvSpPr>
          <p:cNvPr id="3" name="Content Placeholder 2"/>
          <p:cNvSpPr>
            <a:spLocks noGrp="1"/>
          </p:cNvSpPr>
          <p:nvPr>
            <p:ph idx="1"/>
          </p:nvPr>
        </p:nvSpPr>
        <p:spPr>
          <a:xfrm>
            <a:off x="446856" y="2291039"/>
            <a:ext cx="8229600" cy="4065315"/>
          </a:xfrm>
        </p:spPr>
        <p:txBody>
          <a:bodyPr>
            <a:normAutofit fontScale="70000" lnSpcReduction="20000"/>
          </a:bodyPr>
          <a:lstStyle/>
          <a:p>
            <a:r>
              <a:rPr lang="en-GB" b="1" dirty="0" smtClean="0"/>
              <a:t>Power distance </a:t>
            </a:r>
            <a:r>
              <a:rPr lang="en-GB" dirty="0" smtClean="0"/>
              <a:t>– Malaysia has a PD score of 104 – here reports would be sent to top management only and there would be closed-door meetings by only a selected few powerful leaders.</a:t>
            </a:r>
          </a:p>
          <a:p>
            <a:r>
              <a:rPr lang="en-GB" b="1" dirty="0" smtClean="0"/>
              <a:t>Individualism (IDV</a:t>
            </a:r>
            <a:r>
              <a:rPr lang="en-GB" dirty="0" smtClean="0"/>
              <a:t>) – Central American countries have a low IDV therefore marketing campaigns should emphasise the benefits to the community.</a:t>
            </a:r>
          </a:p>
          <a:p>
            <a:r>
              <a:rPr lang="en-GB" b="1" dirty="0" smtClean="0"/>
              <a:t>Masculinity</a:t>
            </a:r>
            <a:r>
              <a:rPr lang="en-GB" dirty="0" smtClean="0"/>
              <a:t> (MAS) – Japan is a highly masculine society scoring 95 whereas Sweden has the lowest at 5. In Japan a team is more likely to succeed if lead by a male. In Sweden it would be the person with the best skills.</a:t>
            </a:r>
          </a:p>
          <a:p>
            <a:r>
              <a:rPr lang="en-GB" b="1" dirty="0" smtClean="0"/>
              <a:t>Uncertainty/avoidance Index (UAI</a:t>
            </a:r>
            <a:r>
              <a:rPr lang="en-GB" dirty="0" smtClean="0"/>
              <a:t>) – Belgium scores highly at 94 and here it is better to offer a limited choice for consideration but with very detailed information available.</a:t>
            </a:r>
            <a:endParaRPr lang="en-GB" dirty="0"/>
          </a:p>
        </p:txBody>
      </p:sp>
    </p:spTree>
    <p:extLst>
      <p:ext uri="{BB962C8B-B14F-4D97-AF65-F5344CB8AC3E}">
        <p14:creationId xmlns="" xmlns:p14="http://schemas.microsoft.com/office/powerpoint/2010/main" val="21115060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3-eu-west-1.amazonaws.com/tutor2u-media/subjects/business/blogimages/culture-hofstede-indictors.png"/>
          <p:cNvPicPr>
            <a:picLocks noChangeAspect="1" noChangeArrowheads="1"/>
          </p:cNvPicPr>
          <p:nvPr/>
        </p:nvPicPr>
        <p:blipFill>
          <a:blip r:embed="rId2"/>
          <a:srcRect b="9619"/>
          <a:stretch>
            <a:fillRect/>
          </a:stretch>
        </p:blipFill>
        <p:spPr bwMode="auto">
          <a:xfrm>
            <a:off x="142844" y="142876"/>
            <a:ext cx="8608559" cy="5786454"/>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a:srcRect l="48214" t="23571" r="6696" b="17143"/>
          <a:stretch>
            <a:fillRect/>
          </a:stretch>
        </p:blipFill>
        <p:spPr bwMode="auto">
          <a:xfrm>
            <a:off x="142844" y="142852"/>
            <a:ext cx="8072494" cy="6633832"/>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 of key concepts</a:t>
            </a:r>
            <a:endParaRPr lang="en-GB" dirty="0"/>
          </a:p>
        </p:txBody>
      </p:sp>
      <p:sp>
        <p:nvSpPr>
          <p:cNvPr id="3" name="Content Placeholder 2"/>
          <p:cNvSpPr>
            <a:spLocks noGrp="1"/>
          </p:cNvSpPr>
          <p:nvPr>
            <p:ph idx="1"/>
          </p:nvPr>
        </p:nvSpPr>
        <p:spPr/>
        <p:txBody>
          <a:bodyPr>
            <a:normAutofit/>
          </a:bodyPr>
          <a:lstStyle/>
          <a:p>
            <a:r>
              <a:rPr lang="en-GB" dirty="0" smtClean="0"/>
              <a:t>Organisational culture is all about ‘the way things are done around here’.</a:t>
            </a:r>
          </a:p>
          <a:p>
            <a:r>
              <a:rPr lang="en-GB" dirty="0" smtClean="0"/>
              <a:t>There are many influences, both internal and external, that affect it.</a:t>
            </a:r>
          </a:p>
          <a:p>
            <a:r>
              <a:rPr lang="en-GB" dirty="0" smtClean="0"/>
              <a:t>National cultures also affect how people work together.</a:t>
            </a:r>
            <a:endParaRPr lang="en-GB" dirty="0"/>
          </a:p>
        </p:txBody>
      </p:sp>
    </p:spTree>
    <p:extLst>
      <p:ext uri="{BB962C8B-B14F-4D97-AF65-F5344CB8AC3E}">
        <p14:creationId xmlns="" xmlns:p14="http://schemas.microsoft.com/office/powerpoint/2010/main" val="14769181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a:srcRect l="13393" t="15000" r="41518" b="29285"/>
          <a:stretch>
            <a:fillRect/>
          </a:stretch>
        </p:blipFill>
        <p:spPr bwMode="auto">
          <a:xfrm>
            <a:off x="214282" y="142851"/>
            <a:ext cx="8643998" cy="6675563"/>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importance of </a:t>
            </a:r>
            <a:br>
              <a:rPr lang="en-GB" dirty="0" smtClean="0"/>
            </a:br>
            <a:r>
              <a:rPr lang="en-GB" dirty="0" smtClean="0"/>
              <a:t>organisational culture</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Organisational culture</a:t>
            </a:r>
            <a:endParaRPr lang="en-GB" dirty="0"/>
          </a:p>
        </p:txBody>
      </p:sp>
      <p:sp>
        <p:nvSpPr>
          <p:cNvPr id="3" name="Content Placeholder 2"/>
          <p:cNvSpPr>
            <a:spLocks noGrp="1"/>
          </p:cNvSpPr>
          <p:nvPr>
            <p:ph idx="1"/>
          </p:nvPr>
        </p:nvSpPr>
        <p:spPr>
          <a:xfrm>
            <a:off x="457200" y="1600201"/>
            <a:ext cx="8229600" cy="2900369"/>
          </a:xfrm>
        </p:spPr>
        <p:txBody>
          <a:bodyPr>
            <a:normAutofit fontScale="77500" lnSpcReduction="20000"/>
          </a:bodyPr>
          <a:lstStyle/>
          <a:p>
            <a:pPr marL="0" indent="0">
              <a:buNone/>
            </a:pPr>
            <a:r>
              <a:rPr lang="en-GB" dirty="0" smtClean="0"/>
              <a:t>Definition:</a:t>
            </a:r>
            <a:endParaRPr lang="en-GB" dirty="0"/>
          </a:p>
          <a:p>
            <a:r>
              <a:rPr lang="en-GB" dirty="0" smtClean="0"/>
              <a:t>The behaviour </a:t>
            </a:r>
            <a:r>
              <a:rPr lang="en-GB" dirty="0"/>
              <a:t>of </a:t>
            </a:r>
            <a:r>
              <a:rPr lang="en-GB" dirty="0" smtClean="0"/>
              <a:t>people within </a:t>
            </a:r>
            <a:r>
              <a:rPr lang="en-GB" dirty="0"/>
              <a:t>an </a:t>
            </a:r>
            <a:r>
              <a:rPr lang="en-GB" dirty="0" smtClean="0"/>
              <a:t>organisation </a:t>
            </a:r>
            <a:r>
              <a:rPr lang="en-GB" dirty="0"/>
              <a:t>and the meaning that </a:t>
            </a:r>
            <a:r>
              <a:rPr lang="en-GB" dirty="0" smtClean="0"/>
              <a:t>they attach </a:t>
            </a:r>
            <a:r>
              <a:rPr lang="en-GB" dirty="0"/>
              <a:t>to those </a:t>
            </a:r>
            <a:r>
              <a:rPr lang="en-GB" dirty="0" smtClean="0"/>
              <a:t>behaviours</a:t>
            </a:r>
            <a:r>
              <a:rPr lang="en-GB" dirty="0"/>
              <a:t>. Culture includes the </a:t>
            </a:r>
            <a:r>
              <a:rPr lang="en-GB" dirty="0" smtClean="0"/>
              <a:t>organisation's </a:t>
            </a:r>
            <a:r>
              <a:rPr lang="en-GB" dirty="0"/>
              <a:t>vision, values, norms, systems, symbols, language, assumptions, </a:t>
            </a:r>
            <a:r>
              <a:rPr lang="en-GB" dirty="0" smtClean="0"/>
              <a:t>beliefs </a:t>
            </a:r>
            <a:r>
              <a:rPr lang="en-GB" dirty="0"/>
              <a:t>and </a:t>
            </a:r>
            <a:r>
              <a:rPr lang="en-GB" dirty="0" smtClean="0"/>
              <a:t>habits</a:t>
            </a:r>
          </a:p>
          <a:p>
            <a:pPr marL="0" indent="0">
              <a:buNone/>
            </a:pPr>
            <a:endParaRPr lang="en-GB" dirty="0"/>
          </a:p>
          <a:p>
            <a:r>
              <a:rPr lang="en-GB" dirty="0" smtClean="0"/>
              <a:t>Organisational culture is 'the way things are done around here‘.</a:t>
            </a:r>
            <a:endParaRPr lang="en-GB" dirty="0"/>
          </a:p>
        </p:txBody>
      </p:sp>
      <p:pic>
        <p:nvPicPr>
          <p:cNvPr id="1026" name="Picture 2"/>
          <p:cNvPicPr>
            <a:picLocks noChangeAspect="1" noChangeArrowheads="1"/>
          </p:cNvPicPr>
          <p:nvPr/>
        </p:nvPicPr>
        <p:blipFill>
          <a:blip r:embed="rId3"/>
          <a:srcRect l="1339" t="55000" r="54018" b="25714"/>
          <a:stretch>
            <a:fillRect/>
          </a:stretch>
        </p:blipFill>
        <p:spPr bwMode="auto">
          <a:xfrm>
            <a:off x="76698" y="4357694"/>
            <a:ext cx="8995896" cy="2428892"/>
          </a:xfrm>
          <a:prstGeom prst="rect">
            <a:avLst/>
          </a:prstGeom>
          <a:noFill/>
          <a:ln w="9525">
            <a:noFill/>
            <a:miter lim="800000"/>
            <a:headEnd/>
            <a:tailEnd/>
          </a:ln>
          <a:effectLst/>
        </p:spPr>
      </p:pic>
    </p:spTree>
    <p:extLst>
      <p:ext uri="{BB962C8B-B14F-4D97-AF65-F5344CB8AC3E}">
        <p14:creationId xmlns="" xmlns:p14="http://schemas.microsoft.com/office/powerpoint/2010/main" val="2599252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888" y="285728"/>
            <a:ext cx="8208912" cy="969873"/>
          </a:xfrm>
        </p:spPr>
        <p:txBody>
          <a:bodyPr>
            <a:normAutofit fontScale="90000"/>
          </a:bodyPr>
          <a:lstStyle/>
          <a:p>
            <a:r>
              <a:rPr lang="en-GB" dirty="0" smtClean="0"/>
              <a:t>The organisational culture gives a sense of identity to employees</a:t>
            </a:r>
            <a:endParaRPr lang="en-GB" dirty="0"/>
          </a:p>
        </p:txBody>
      </p:sp>
      <p:sp>
        <p:nvSpPr>
          <p:cNvPr id="3" name="Content Placeholder 2"/>
          <p:cNvSpPr>
            <a:spLocks noGrp="1"/>
          </p:cNvSpPr>
          <p:nvPr>
            <p:ph idx="1"/>
          </p:nvPr>
        </p:nvSpPr>
        <p:spPr>
          <a:xfrm>
            <a:off x="457200" y="1714488"/>
            <a:ext cx="8229600" cy="4411677"/>
          </a:xfrm>
        </p:spPr>
        <p:txBody>
          <a:bodyPr>
            <a:normAutofit/>
          </a:bodyPr>
          <a:lstStyle/>
          <a:p>
            <a:r>
              <a:rPr lang="en-GB" dirty="0" smtClean="0"/>
              <a:t>Who we are.</a:t>
            </a:r>
          </a:p>
          <a:p>
            <a:r>
              <a:rPr lang="en-GB" dirty="0" smtClean="0"/>
              <a:t>What we do.</a:t>
            </a:r>
          </a:p>
          <a:p>
            <a:r>
              <a:rPr lang="en-GB" dirty="0" smtClean="0"/>
              <a:t>What we stand for</a:t>
            </a:r>
            <a:r>
              <a:rPr lang="en-GB" dirty="0"/>
              <a:t>.</a:t>
            </a:r>
            <a:endParaRPr lang="en-GB" dirty="0" smtClean="0"/>
          </a:p>
          <a:p>
            <a:pPr marL="0" indent="0">
              <a:buNone/>
            </a:pPr>
            <a:r>
              <a:rPr lang="en-GB" dirty="0" smtClean="0"/>
              <a:t>A strong organisational culture is one that is internally consistent, widely shared and makes clear what is expected and how people should behave.</a:t>
            </a:r>
            <a:endParaRPr lang="en-GB" dirty="0"/>
          </a:p>
        </p:txBody>
      </p:sp>
    </p:spTree>
    <p:extLst>
      <p:ext uri="{BB962C8B-B14F-4D97-AF65-F5344CB8AC3E}">
        <p14:creationId xmlns="" xmlns:p14="http://schemas.microsoft.com/office/powerpoint/2010/main" val="781258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does culture come from?</a:t>
            </a:r>
            <a:endParaRPr lang="en-GB" dirty="0"/>
          </a:p>
        </p:txBody>
      </p:sp>
      <p:graphicFrame>
        <p:nvGraphicFramePr>
          <p:cNvPr id="6" name="Diagram 5"/>
          <p:cNvGraphicFramePr/>
          <p:nvPr>
            <p:extLst>
              <p:ext uri="{D42A27DB-BD31-4B8C-83A1-F6EECF244321}">
                <p14:modId xmlns="" xmlns:p14="http://schemas.microsoft.com/office/powerpoint/2010/main" val="4085551046"/>
              </p:ext>
            </p:extLst>
          </p:nvPr>
        </p:nvGraphicFramePr>
        <p:xfrm>
          <a:off x="785786" y="1428736"/>
          <a:ext cx="7500990" cy="4937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014193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does culture come from?</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It is created unconsciously based on the values of the:</a:t>
            </a:r>
            <a:endParaRPr lang="en-GB" dirty="0"/>
          </a:p>
          <a:p>
            <a:r>
              <a:rPr lang="en-GB" dirty="0" smtClean="0"/>
              <a:t>Founders</a:t>
            </a:r>
          </a:p>
          <a:p>
            <a:r>
              <a:rPr lang="en-GB" dirty="0" smtClean="0"/>
              <a:t>Senior management</a:t>
            </a:r>
          </a:p>
          <a:p>
            <a:r>
              <a:rPr lang="en-GB" dirty="0" smtClean="0"/>
              <a:t>Core people.</a:t>
            </a:r>
            <a:endParaRPr lang="en-GB" dirty="0"/>
          </a:p>
          <a:p>
            <a:pPr marL="0" indent="0">
              <a:buNone/>
            </a:pPr>
            <a:r>
              <a:rPr lang="en-GB" dirty="0" smtClean="0"/>
              <a:t>Over time, culture can change and evolve.</a:t>
            </a:r>
            <a:endParaRPr lang="en-GB" dirty="0"/>
          </a:p>
        </p:txBody>
      </p:sp>
    </p:spTree>
    <p:extLst>
      <p:ext uri="{BB962C8B-B14F-4D97-AF65-F5344CB8AC3E}">
        <p14:creationId xmlns="" xmlns:p14="http://schemas.microsoft.com/office/powerpoint/2010/main" val="1548615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1457522464"/>
              </p:ext>
            </p:extLst>
          </p:nvPr>
        </p:nvGraphicFramePr>
        <p:xfrm>
          <a:off x="1403648" y="201631"/>
          <a:ext cx="6762468" cy="5764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911428" y="285728"/>
            <a:ext cx="3161166" cy="646331"/>
          </a:xfrm>
          <a:prstGeom prst="rect">
            <a:avLst/>
          </a:prstGeom>
          <a:noFill/>
        </p:spPr>
        <p:txBody>
          <a:bodyPr wrap="square" rtlCol="0">
            <a:spAutoFit/>
          </a:bodyPr>
          <a:lstStyle/>
          <a:p>
            <a:r>
              <a:rPr lang="en-GB" dirty="0"/>
              <a:t>How do staff find out about decisions, what happens daily?</a:t>
            </a:r>
          </a:p>
        </p:txBody>
      </p:sp>
      <p:sp>
        <p:nvSpPr>
          <p:cNvPr id="6" name="TextBox 5"/>
          <p:cNvSpPr txBox="1"/>
          <p:nvPr/>
        </p:nvSpPr>
        <p:spPr>
          <a:xfrm>
            <a:off x="7500949" y="2371547"/>
            <a:ext cx="1928835" cy="1200329"/>
          </a:xfrm>
          <a:prstGeom prst="rect">
            <a:avLst/>
          </a:prstGeom>
          <a:noFill/>
        </p:spPr>
        <p:txBody>
          <a:bodyPr wrap="square" rtlCol="0">
            <a:spAutoFit/>
          </a:bodyPr>
          <a:lstStyle/>
          <a:p>
            <a:r>
              <a:rPr lang="en-GB" dirty="0"/>
              <a:t>Rules and procedures – the amount of </a:t>
            </a:r>
            <a:r>
              <a:rPr lang="en-GB" dirty="0" smtClean="0"/>
              <a:t>autonomy.</a:t>
            </a:r>
            <a:endParaRPr lang="en-GB" dirty="0"/>
          </a:p>
        </p:txBody>
      </p:sp>
      <p:sp>
        <p:nvSpPr>
          <p:cNvPr id="7" name="TextBox 6"/>
          <p:cNvSpPr txBox="1"/>
          <p:nvPr/>
        </p:nvSpPr>
        <p:spPr>
          <a:xfrm>
            <a:off x="6847037" y="4934562"/>
            <a:ext cx="2296995" cy="923330"/>
          </a:xfrm>
          <a:prstGeom prst="rect">
            <a:avLst/>
          </a:prstGeom>
          <a:noFill/>
        </p:spPr>
        <p:txBody>
          <a:bodyPr wrap="square" rtlCol="0">
            <a:spAutoFit/>
          </a:bodyPr>
          <a:lstStyle/>
          <a:p>
            <a:r>
              <a:rPr lang="en-GB" dirty="0"/>
              <a:t>Vertically, layers of hierarchy, functional areas, delegation etc.</a:t>
            </a:r>
          </a:p>
        </p:txBody>
      </p:sp>
      <p:sp>
        <p:nvSpPr>
          <p:cNvPr id="8" name="TextBox 7"/>
          <p:cNvSpPr txBox="1"/>
          <p:nvPr/>
        </p:nvSpPr>
        <p:spPr>
          <a:xfrm>
            <a:off x="5000628" y="5997379"/>
            <a:ext cx="2783749" cy="646331"/>
          </a:xfrm>
          <a:prstGeom prst="rect">
            <a:avLst/>
          </a:prstGeom>
          <a:noFill/>
        </p:spPr>
        <p:txBody>
          <a:bodyPr wrap="square" rtlCol="0">
            <a:spAutoFit/>
          </a:bodyPr>
          <a:lstStyle/>
          <a:p>
            <a:r>
              <a:rPr lang="en-GB" dirty="0"/>
              <a:t>Interrelationships between individuals or groups.</a:t>
            </a:r>
          </a:p>
        </p:txBody>
      </p:sp>
      <p:sp>
        <p:nvSpPr>
          <p:cNvPr id="9" name="TextBox 8"/>
          <p:cNvSpPr txBox="1"/>
          <p:nvPr/>
        </p:nvSpPr>
        <p:spPr>
          <a:xfrm>
            <a:off x="357158" y="4603632"/>
            <a:ext cx="2250308" cy="1754326"/>
          </a:xfrm>
          <a:prstGeom prst="rect">
            <a:avLst/>
          </a:prstGeom>
          <a:noFill/>
        </p:spPr>
        <p:txBody>
          <a:bodyPr wrap="square" rtlCol="0">
            <a:spAutoFit/>
          </a:bodyPr>
          <a:lstStyle/>
          <a:p>
            <a:r>
              <a:rPr lang="en-GB" dirty="0"/>
              <a:t>Emblems representing the </a:t>
            </a:r>
            <a:r>
              <a:rPr lang="en-GB" dirty="0" smtClean="0"/>
              <a:t>organisation: </a:t>
            </a:r>
            <a:r>
              <a:rPr lang="en-GB" dirty="0"/>
              <a:t>pay scales and status, size and location of </a:t>
            </a:r>
            <a:r>
              <a:rPr lang="en-GB" dirty="0" smtClean="0"/>
              <a:t>manager’s </a:t>
            </a:r>
            <a:r>
              <a:rPr lang="en-GB" dirty="0"/>
              <a:t>office!</a:t>
            </a:r>
          </a:p>
        </p:txBody>
      </p:sp>
      <p:sp>
        <p:nvSpPr>
          <p:cNvPr id="12" name="TextBox 11"/>
          <p:cNvSpPr txBox="1"/>
          <p:nvPr/>
        </p:nvSpPr>
        <p:spPr>
          <a:xfrm>
            <a:off x="285720" y="142852"/>
            <a:ext cx="3495447" cy="923330"/>
          </a:xfrm>
          <a:prstGeom prst="rect">
            <a:avLst/>
          </a:prstGeom>
          <a:noFill/>
        </p:spPr>
        <p:txBody>
          <a:bodyPr wrap="square" rtlCol="0">
            <a:spAutoFit/>
          </a:bodyPr>
          <a:lstStyle/>
          <a:p>
            <a:r>
              <a:rPr lang="en-GB" dirty="0"/>
              <a:t>Patterns of </a:t>
            </a:r>
            <a:r>
              <a:rPr lang="en-GB" dirty="0" smtClean="0"/>
              <a:t>behaviour, formalised </a:t>
            </a:r>
            <a:r>
              <a:rPr lang="en-GB" dirty="0"/>
              <a:t>in everyday life of </a:t>
            </a:r>
            <a:r>
              <a:rPr lang="en-GB" dirty="0" smtClean="0"/>
              <a:t>organisation, e.g</a:t>
            </a:r>
            <a:r>
              <a:rPr lang="en-GB" dirty="0"/>
              <a:t>. </a:t>
            </a:r>
            <a:r>
              <a:rPr lang="en-GB" dirty="0" smtClean="0"/>
              <a:t>training availability.</a:t>
            </a:r>
            <a:endParaRPr lang="en-GB" dirty="0"/>
          </a:p>
        </p:txBody>
      </p:sp>
    </p:spTree>
    <p:extLst>
      <p:ext uri="{BB962C8B-B14F-4D97-AF65-F5344CB8AC3E}">
        <p14:creationId xmlns="" xmlns:p14="http://schemas.microsoft.com/office/powerpoint/2010/main" val="361433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1202</Words>
  <Application>Microsoft Office PowerPoint</Application>
  <PresentationFormat>On-screen Show (4:3)</PresentationFormat>
  <Paragraphs>157</Paragraphs>
  <Slides>30</Slides>
  <Notes>16</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10.2 Managing organisational culture </vt:lpstr>
      <vt:lpstr>Learning outcomes</vt:lpstr>
      <vt:lpstr>Overview of key concepts</vt:lpstr>
      <vt:lpstr>The importance of  organisational culture</vt:lpstr>
      <vt:lpstr>Organisational culture</vt:lpstr>
      <vt:lpstr>The organisational culture gives a sense of identity to employees</vt:lpstr>
      <vt:lpstr>Where does culture come from?</vt:lpstr>
      <vt:lpstr>Where does culture come from?</vt:lpstr>
      <vt:lpstr>Slide 9</vt:lpstr>
      <vt:lpstr>Slide 10</vt:lpstr>
      <vt:lpstr>Slide 11</vt:lpstr>
      <vt:lpstr>Slide 12</vt:lpstr>
      <vt:lpstr>Types of organisational culture</vt:lpstr>
      <vt:lpstr>Slide 14</vt:lpstr>
      <vt:lpstr>Slide 15</vt:lpstr>
      <vt:lpstr>Slide 16</vt:lpstr>
      <vt:lpstr>Slide 17</vt:lpstr>
      <vt:lpstr>Hofstede’s national culture</vt:lpstr>
      <vt:lpstr>Hofstede’s national culture</vt:lpstr>
      <vt:lpstr>Power distance (PD)</vt:lpstr>
      <vt:lpstr>Individualism (IDV)</vt:lpstr>
      <vt:lpstr>Masculinity (MAS)</vt:lpstr>
      <vt:lpstr>Uncertainty/avoidance index (UAI)</vt:lpstr>
      <vt:lpstr>Long-term Orientation (LTO)</vt:lpstr>
      <vt:lpstr>Indulgence versus Restraint (IVR)</vt:lpstr>
      <vt:lpstr>Criticisms</vt:lpstr>
      <vt:lpstr>Applications of Hofstede’s national cultures</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10.2 Managing organisational culture </dc:title>
  <dc:creator>user</dc:creator>
  <cp:lastModifiedBy>user</cp:lastModifiedBy>
  <cp:revision>16</cp:revision>
  <dcterms:created xsi:type="dcterms:W3CDTF">2017-01-29T14:05:46Z</dcterms:created>
  <dcterms:modified xsi:type="dcterms:W3CDTF">2017-01-29T15:46:32Z</dcterms:modified>
</cp:coreProperties>
</file>