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C22EC-EDF8-4371-AE56-16BFBADFA88D}" type="datetimeFigureOut">
              <a:rPr lang="en-US" smtClean="0"/>
              <a:t>9/7/2016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D82CD-3A01-4D8A-9C15-9392AD75B20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4B9B-AA15-4D57-BF05-11A151AB1396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711E1-D66F-4F75-A51A-42C0780E9BC0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475-C7CB-4EFF-BE32-EAD38BD4F14E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5EE0-46D9-4CF8-8F05-9FC1DF37DA95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1222B-66FF-452D-8E2B-1F52234E1B63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4923-50EC-4A06-A33A-90AC3AE381DB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EFB1B-682E-422B-8121-88E2F3947D32}" type="datetime1">
              <a:rPr lang="en-US" smtClean="0"/>
              <a:t>9/7/2016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D350-8A30-4CC3-AA2B-61E89E039787}" type="datetime1">
              <a:rPr lang="en-US" smtClean="0"/>
              <a:t>9/7/2016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2B8F3-BBA6-49C4-A0FD-FEE81DBC11DA}" type="datetime1">
              <a:rPr lang="en-US" smtClean="0"/>
              <a:t>9/7/2016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5D2D-8973-4AE7-95B6-0C6AF70333E2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3181-3E65-4527-8741-F056794B9875}" type="datetime1">
              <a:rPr lang="en-US" smtClean="0"/>
              <a:t>9/7/2016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842A8-A7D1-4F04-9FC5-E441E2B159FF}" type="datetime1">
              <a:rPr lang="en-US" smtClean="0"/>
              <a:t>9/7/2016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AQA A-level Business © Hodder &amp; Stoughton Limited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7F10D-7CA6-43AE-B67B-B14DCC258B2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guarlandrover.com/gl/en/responsible-business/our-aim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Measurement and Importance of Profit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F10D-7CA6-43AE-B67B-B14DCC258B25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Exam-style question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496944" cy="4137323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1800" dirty="0" smtClean="0">
                <a:solidFill>
                  <a:schemeClr val="tx1"/>
                </a:solidFill>
              </a:rPr>
              <a:t>Explain </a:t>
            </a:r>
            <a:r>
              <a:rPr lang="en-GB" sz="1800" dirty="0">
                <a:solidFill>
                  <a:schemeClr val="tx1"/>
                </a:solidFill>
              </a:rPr>
              <a:t>one reason why it is important for a business that is expanding into new markets to record a profit. (6 marks)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</a:rPr>
              <a:t>Analyse two benefits of setting clear business objectives for a new start-up business. (9 marks)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1800" dirty="0">
                <a:solidFill>
                  <a:schemeClr val="tx1"/>
                </a:solidFill>
              </a:rPr>
              <a:t>Is maximising profit always the most important objective for large well-known businesses  whose activities are reported regularly in the </a:t>
            </a:r>
            <a:r>
              <a:rPr lang="en-GB" sz="1800" dirty="0" smtClean="0">
                <a:solidFill>
                  <a:schemeClr val="tx1"/>
                </a:solidFill>
              </a:rPr>
              <a:t>media? </a:t>
            </a:r>
            <a:r>
              <a:rPr lang="en-GB" sz="1800" dirty="0">
                <a:solidFill>
                  <a:schemeClr val="tx1"/>
                </a:solidFill>
              </a:rPr>
              <a:t>Justify your view. (16 marks)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GB" sz="2000" b="1" dirty="0" smtClean="0">
                <a:solidFill>
                  <a:srgbClr val="C00000"/>
                </a:solidFill>
              </a:rPr>
              <a:t>Exam tip: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800" dirty="0" smtClean="0">
                <a:solidFill>
                  <a:schemeClr val="tx1"/>
                </a:solidFill>
              </a:rPr>
              <a:t>Although </a:t>
            </a:r>
            <a:r>
              <a:rPr lang="en-GB" sz="1800" dirty="0">
                <a:solidFill>
                  <a:schemeClr val="tx1"/>
                </a:solidFill>
              </a:rPr>
              <a:t>it may help you get an answer </a:t>
            </a:r>
            <a:r>
              <a:rPr lang="en-GB" sz="1800" dirty="0" smtClean="0">
                <a:solidFill>
                  <a:schemeClr val="tx1"/>
                </a:solidFill>
              </a:rPr>
              <a:t>started, </a:t>
            </a:r>
            <a:r>
              <a:rPr lang="en-GB" sz="1800" dirty="0">
                <a:solidFill>
                  <a:schemeClr val="tx1"/>
                </a:solidFill>
              </a:rPr>
              <a:t>it is often not necessary to start answers with a definition.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800" dirty="0">
                <a:solidFill>
                  <a:schemeClr val="tx1"/>
                </a:solidFill>
              </a:rPr>
              <a:t>It is better to write accurate points using key terms, strong application and analysis.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800" dirty="0">
                <a:solidFill>
                  <a:schemeClr val="tx1"/>
                </a:solidFill>
              </a:rPr>
              <a:t>It may be </a:t>
            </a:r>
            <a:r>
              <a:rPr lang="en-GB" sz="1800" dirty="0" smtClean="0">
                <a:solidFill>
                  <a:schemeClr val="tx1"/>
                </a:solidFill>
              </a:rPr>
              <a:t>better to </a:t>
            </a:r>
            <a:r>
              <a:rPr lang="en-GB" sz="1800" b="1" dirty="0" smtClean="0">
                <a:solidFill>
                  <a:schemeClr val="tx1"/>
                </a:solidFill>
              </a:rPr>
              <a:t>start </a:t>
            </a:r>
            <a:r>
              <a:rPr lang="en-GB" sz="1800" b="1" dirty="0">
                <a:solidFill>
                  <a:schemeClr val="tx1"/>
                </a:solidFill>
              </a:rPr>
              <a:t>by stating your judgement </a:t>
            </a:r>
            <a:r>
              <a:rPr lang="en-GB" sz="1800" dirty="0">
                <a:solidFill>
                  <a:schemeClr val="tx1"/>
                </a:solidFill>
              </a:rPr>
              <a:t>and then </a:t>
            </a:r>
            <a:r>
              <a:rPr lang="en-GB" sz="1800" dirty="0" smtClean="0">
                <a:solidFill>
                  <a:schemeClr val="tx1"/>
                </a:solidFill>
              </a:rPr>
              <a:t>use </a:t>
            </a:r>
            <a:r>
              <a:rPr lang="en-GB" sz="1800" dirty="0">
                <a:solidFill>
                  <a:schemeClr val="tx1"/>
                </a:solidFill>
              </a:rPr>
              <a:t>your points to support your </a:t>
            </a:r>
            <a:r>
              <a:rPr lang="en-GB" sz="1800" dirty="0" smtClean="0">
                <a:solidFill>
                  <a:schemeClr val="tx1"/>
                </a:solidFill>
              </a:rPr>
              <a:t>answer, </a:t>
            </a:r>
            <a:r>
              <a:rPr lang="en-GB" sz="1800" dirty="0">
                <a:solidFill>
                  <a:schemeClr val="tx1"/>
                </a:solidFill>
              </a:rPr>
              <a:t>although this will require you to plan your answers first.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395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Summary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496944" cy="41373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800" dirty="0" smtClean="0">
                <a:solidFill>
                  <a:schemeClr val="tx1"/>
                </a:solidFill>
              </a:rPr>
              <a:t>Objectives </a:t>
            </a:r>
            <a:r>
              <a:rPr lang="en-GB" sz="2800" dirty="0">
                <a:solidFill>
                  <a:schemeClr val="tx1"/>
                </a:solidFill>
              </a:rPr>
              <a:t>give firms clear direction and focus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800" dirty="0">
                <a:solidFill>
                  <a:schemeClr val="tx1"/>
                </a:solidFill>
              </a:rPr>
              <a:t>They enable a firm to set </a:t>
            </a:r>
            <a:r>
              <a:rPr lang="en-GB" sz="2800" dirty="0" smtClean="0">
                <a:solidFill>
                  <a:schemeClr val="tx1"/>
                </a:solidFill>
              </a:rPr>
              <a:t>its </a:t>
            </a:r>
            <a:r>
              <a:rPr lang="en-GB" sz="2800" dirty="0">
                <a:solidFill>
                  <a:schemeClr val="tx1"/>
                </a:solidFill>
              </a:rPr>
              <a:t>priorities and drive </a:t>
            </a:r>
            <a:r>
              <a:rPr lang="en-GB" sz="2800" dirty="0" smtClean="0">
                <a:solidFill>
                  <a:schemeClr val="tx1"/>
                </a:solidFill>
              </a:rPr>
              <a:t>it </a:t>
            </a:r>
            <a:r>
              <a:rPr lang="en-GB" sz="2800" dirty="0">
                <a:solidFill>
                  <a:schemeClr val="tx1"/>
                </a:solidFill>
              </a:rPr>
              <a:t>to be successful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800" dirty="0">
                <a:solidFill>
                  <a:schemeClr val="tx1"/>
                </a:solidFill>
              </a:rPr>
              <a:t>They motivate staff and ensure that they act in the interest </a:t>
            </a:r>
            <a:r>
              <a:rPr lang="en-GB" sz="2800" dirty="0" smtClean="0">
                <a:solidFill>
                  <a:schemeClr val="tx1"/>
                </a:solidFill>
              </a:rPr>
              <a:t>of </a:t>
            </a:r>
            <a:r>
              <a:rPr lang="en-GB" sz="2800" dirty="0">
                <a:solidFill>
                  <a:schemeClr val="tx1"/>
                </a:solidFill>
              </a:rPr>
              <a:t>the business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800" dirty="0">
                <a:solidFill>
                  <a:schemeClr val="tx1"/>
                </a:solidFill>
              </a:rPr>
              <a:t>They are also important to be able to measure </a:t>
            </a:r>
            <a:r>
              <a:rPr lang="en-GB" sz="2800" dirty="0" smtClean="0">
                <a:solidFill>
                  <a:schemeClr val="tx1"/>
                </a:solidFill>
              </a:rPr>
              <a:t>success; </a:t>
            </a:r>
            <a:r>
              <a:rPr lang="en-GB" sz="2800" dirty="0">
                <a:solidFill>
                  <a:schemeClr val="tx1"/>
                </a:solidFill>
              </a:rPr>
              <a:t>to see if they have been achieved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2800" dirty="0" smtClean="0">
                <a:solidFill>
                  <a:schemeClr val="tx1"/>
                </a:solidFill>
              </a:rPr>
              <a:t>However, </a:t>
            </a:r>
            <a:r>
              <a:rPr lang="en-GB" sz="2800" dirty="0">
                <a:solidFill>
                  <a:schemeClr val="tx1"/>
                </a:solidFill>
              </a:rPr>
              <a:t>objectives must be SMART to be </a:t>
            </a:r>
            <a:r>
              <a:rPr lang="en-GB" sz="2800" dirty="0" smtClean="0">
                <a:solidFill>
                  <a:schemeClr val="tx1"/>
                </a:solidFill>
              </a:rPr>
              <a:t>effective.</a:t>
            </a:r>
            <a:endParaRPr lang="en-GB" sz="2800" dirty="0">
              <a:solidFill>
                <a:schemeClr val="tx1"/>
              </a:solidFill>
            </a:endParaRPr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83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The measures and importance of  profit:</a:t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>Revenue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Revenue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(also known as turnover and sales) is the money received from sales of </a:t>
            </a:r>
            <a:r>
              <a:rPr lang="en-GB" sz="2000" dirty="0" smtClean="0">
                <a:solidFill>
                  <a:schemeClr val="tx1"/>
                </a:solidFill>
              </a:rPr>
              <a:t>goods </a:t>
            </a:r>
            <a:r>
              <a:rPr lang="en-GB" sz="2000" dirty="0">
                <a:solidFill>
                  <a:schemeClr val="tx1"/>
                </a:solidFill>
              </a:rPr>
              <a:t>or services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000" b="1" dirty="0">
                <a:solidFill>
                  <a:schemeClr val="tx1"/>
                </a:solidFill>
              </a:rPr>
              <a:t>Total revenue =  </a:t>
            </a:r>
            <a:r>
              <a:rPr lang="en-GB" sz="2000" b="1" dirty="0" smtClean="0">
                <a:solidFill>
                  <a:schemeClr val="tx1"/>
                </a:solidFill>
              </a:rPr>
              <a:t>selling </a:t>
            </a:r>
            <a:r>
              <a:rPr lang="en-GB" sz="2000" b="1" dirty="0">
                <a:solidFill>
                  <a:schemeClr val="tx1"/>
                </a:solidFill>
              </a:rPr>
              <a:t>price x </a:t>
            </a:r>
            <a:r>
              <a:rPr lang="en-GB" sz="2000" b="1" dirty="0" smtClean="0">
                <a:solidFill>
                  <a:schemeClr val="tx1"/>
                </a:solidFill>
              </a:rPr>
              <a:t>number </a:t>
            </a:r>
            <a:r>
              <a:rPr lang="en-GB" sz="2000" b="1" dirty="0">
                <a:solidFill>
                  <a:schemeClr val="tx1"/>
                </a:solidFill>
              </a:rPr>
              <a:t>of items sold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For </a:t>
            </a:r>
            <a:r>
              <a:rPr lang="en-GB" sz="2000" dirty="0">
                <a:solidFill>
                  <a:schemeClr val="tx1"/>
                </a:solidFill>
              </a:rPr>
              <a:t>example: If an ice cream kiosk has sales of 1,115 ice creams a month at a </a:t>
            </a:r>
            <a:r>
              <a:rPr lang="en-GB" sz="2000" dirty="0" smtClean="0">
                <a:solidFill>
                  <a:schemeClr val="tx1"/>
                </a:solidFill>
              </a:rPr>
              <a:t>selling </a:t>
            </a:r>
            <a:r>
              <a:rPr lang="en-GB" sz="2000" dirty="0">
                <a:solidFill>
                  <a:schemeClr val="tx1"/>
                </a:solidFill>
              </a:rPr>
              <a:t>price of £2 what would </a:t>
            </a:r>
            <a:r>
              <a:rPr lang="en-GB" sz="2000" dirty="0" smtClean="0">
                <a:solidFill>
                  <a:schemeClr val="tx1"/>
                </a:solidFill>
              </a:rPr>
              <a:t>revenue </a:t>
            </a:r>
            <a:r>
              <a:rPr lang="en-GB" sz="2000" dirty="0">
                <a:solidFill>
                  <a:schemeClr val="tx1"/>
                </a:solidFill>
              </a:rPr>
              <a:t>be?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	</a:t>
            </a:r>
            <a:r>
              <a:rPr lang="en-GB" sz="2000" b="1" dirty="0" smtClean="0">
                <a:solidFill>
                  <a:schemeClr val="tx1"/>
                </a:solidFill>
              </a:rPr>
              <a:t>Answer</a:t>
            </a:r>
            <a:r>
              <a:rPr lang="en-GB" sz="2000" b="1" dirty="0">
                <a:solidFill>
                  <a:schemeClr val="tx1"/>
                </a:solidFill>
              </a:rPr>
              <a:t>:</a:t>
            </a:r>
            <a:r>
              <a:rPr lang="en-GB" sz="2000" dirty="0">
                <a:solidFill>
                  <a:schemeClr val="tx1"/>
                </a:solidFill>
              </a:rPr>
              <a:t> Total revenue = £2 x 1,115 = £2,230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GB" sz="2000" dirty="0">
                <a:solidFill>
                  <a:schemeClr val="tx1"/>
                </a:solidFill>
              </a:rPr>
              <a:t>The owner is considering changing his price. What would happen to his revenue if he cut his price to £1.50.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	</a:t>
            </a:r>
            <a:r>
              <a:rPr lang="en-GB" sz="2000" b="1" dirty="0" smtClean="0">
                <a:solidFill>
                  <a:schemeClr val="tx1"/>
                </a:solidFill>
              </a:rPr>
              <a:t>Answer</a:t>
            </a:r>
            <a:r>
              <a:rPr lang="en-GB" sz="2000" b="1" dirty="0">
                <a:solidFill>
                  <a:schemeClr val="tx1"/>
                </a:solidFill>
              </a:rPr>
              <a:t>: </a:t>
            </a:r>
            <a:r>
              <a:rPr lang="en-GB" sz="2000" dirty="0">
                <a:solidFill>
                  <a:schemeClr val="tx1"/>
                </a:solidFill>
              </a:rPr>
              <a:t>Total revenue = £1.50 x 1,115 = £1.672.50 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Is </a:t>
            </a:r>
            <a:r>
              <a:rPr lang="en-GB" sz="2000" dirty="0">
                <a:solidFill>
                  <a:schemeClr val="tx1"/>
                </a:solidFill>
              </a:rPr>
              <a:t>this accurate?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11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The measures and importance of  profit:</a:t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>Types of costs 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2200" b="1" dirty="0" smtClean="0">
                <a:solidFill>
                  <a:schemeClr val="tx1"/>
                </a:solidFill>
              </a:rPr>
              <a:t>Fixed costs</a:t>
            </a:r>
            <a:r>
              <a:rPr lang="en-GB" sz="2200" dirty="0">
                <a:solidFill>
                  <a:schemeClr val="tx1"/>
                </a:solidFill>
              </a:rPr>
              <a:t>: Costs that do not change directly with the level of output.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200" dirty="0">
                <a:solidFill>
                  <a:schemeClr val="tx1"/>
                </a:solidFill>
              </a:rPr>
              <a:t>They will increase as a firm </a:t>
            </a:r>
            <a:r>
              <a:rPr lang="en-GB" sz="2200" dirty="0" smtClean="0">
                <a:solidFill>
                  <a:schemeClr val="tx1"/>
                </a:solidFill>
              </a:rPr>
              <a:t>grows, for example rents </a:t>
            </a:r>
            <a:r>
              <a:rPr lang="en-GB" sz="2200" dirty="0">
                <a:solidFill>
                  <a:schemeClr val="tx1"/>
                </a:solidFill>
              </a:rPr>
              <a:t>a larger </a:t>
            </a:r>
            <a:r>
              <a:rPr lang="en-GB" sz="2200" dirty="0" smtClean="0">
                <a:solidFill>
                  <a:schemeClr val="tx1"/>
                </a:solidFill>
              </a:rPr>
              <a:t>store, </a:t>
            </a:r>
            <a:r>
              <a:rPr lang="en-GB" sz="2200" dirty="0">
                <a:solidFill>
                  <a:schemeClr val="tx1"/>
                </a:solidFill>
              </a:rPr>
              <a:t>but will not go up by a set amount for each new unit made.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200" dirty="0">
                <a:solidFill>
                  <a:schemeClr val="tx1"/>
                </a:solidFill>
              </a:rPr>
              <a:t>For </a:t>
            </a:r>
            <a:r>
              <a:rPr lang="en-GB" sz="2200" dirty="0" smtClean="0">
                <a:solidFill>
                  <a:schemeClr val="tx1"/>
                </a:solidFill>
              </a:rPr>
              <a:t>example:</a:t>
            </a:r>
            <a:endParaRPr lang="en-GB" sz="2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2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899592" y="4581128"/>
            <a:ext cx="3600400" cy="11521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Output: </a:t>
            </a:r>
            <a:r>
              <a:rPr lang="en-US" dirty="0" smtClean="0"/>
              <a:t>50 smoothies per week</a:t>
            </a:r>
          </a:p>
          <a:p>
            <a:pPr algn="ctr"/>
            <a:r>
              <a:rPr lang="en-US" b="1" dirty="0" smtClean="0"/>
              <a:t>Rent for stores:</a:t>
            </a:r>
          </a:p>
          <a:p>
            <a:pPr algn="ctr"/>
            <a:r>
              <a:rPr lang="en-US" dirty="0" smtClean="0"/>
              <a:t>£1,000 per month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716016" y="4581128"/>
            <a:ext cx="3600400" cy="11521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Output:</a:t>
            </a:r>
            <a:r>
              <a:rPr lang="en-US" dirty="0" smtClean="0"/>
              <a:t> 250 smoothies per week</a:t>
            </a:r>
          </a:p>
          <a:p>
            <a:pPr algn="ctr"/>
            <a:r>
              <a:rPr lang="en-US" b="1" dirty="0" smtClean="0"/>
              <a:t>Rent </a:t>
            </a:r>
            <a:r>
              <a:rPr lang="en-US" b="1" dirty="0"/>
              <a:t>for stores:</a:t>
            </a:r>
          </a:p>
          <a:p>
            <a:pPr algn="ctr"/>
            <a:r>
              <a:rPr lang="en-US" dirty="0"/>
              <a:t>£1,000 per month</a:t>
            </a:r>
          </a:p>
        </p:txBody>
      </p:sp>
    </p:spTree>
    <p:extLst>
      <p:ext uri="{BB962C8B-B14F-4D97-AF65-F5344CB8AC3E}">
        <p14:creationId xmlns:p14="http://schemas.microsoft.com/office/powerpoint/2010/main" xmlns="" val="24772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The measures and importance of  profit:</a:t>
            </a:r>
            <a:br>
              <a:rPr lang="en-GB" sz="4000" dirty="0" smtClean="0">
                <a:solidFill>
                  <a:srgbClr val="C00000"/>
                </a:solidFill>
              </a:rPr>
            </a:br>
            <a:r>
              <a:rPr lang="en-GB" sz="4000" dirty="0" smtClean="0">
                <a:solidFill>
                  <a:srgbClr val="C00000"/>
                </a:solidFill>
              </a:rPr>
              <a:t>Types of costs 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2200" b="1" dirty="0" smtClean="0">
                <a:solidFill>
                  <a:schemeClr val="tx1"/>
                </a:solidFill>
              </a:rPr>
              <a:t>Variable costs</a:t>
            </a:r>
            <a:r>
              <a:rPr lang="en-GB" sz="2200" dirty="0" smtClean="0">
                <a:solidFill>
                  <a:schemeClr val="tx1"/>
                </a:solidFill>
              </a:rPr>
              <a:t>: Costs that change directly with output. They will increase by a set amount each time a new unit is made.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200" dirty="0" smtClean="0">
                <a:solidFill>
                  <a:schemeClr val="tx1"/>
                </a:solidFill>
              </a:rPr>
              <a:t>For example: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2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2200" b="1" dirty="0" smtClean="0">
                <a:solidFill>
                  <a:schemeClr val="tx1"/>
                </a:solidFill>
              </a:rPr>
              <a:t>Total costs = </a:t>
            </a:r>
            <a:r>
              <a:rPr lang="en-GB" sz="2200" dirty="0">
                <a:solidFill>
                  <a:schemeClr val="tx1"/>
                </a:solidFill>
              </a:rPr>
              <a:t>t</a:t>
            </a:r>
            <a:r>
              <a:rPr lang="en-GB" sz="2200" dirty="0" smtClean="0">
                <a:solidFill>
                  <a:schemeClr val="tx1"/>
                </a:solidFill>
              </a:rPr>
              <a:t>otal fixed costs + total variable costs</a:t>
            </a:r>
            <a:endParaRPr lang="en-GB" sz="22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683568" y="3573016"/>
            <a:ext cx="3600400" cy="16561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Output: </a:t>
            </a:r>
            <a:r>
              <a:rPr lang="en-US" dirty="0" smtClean="0"/>
              <a:t>20 sandwiches a day</a:t>
            </a:r>
          </a:p>
          <a:p>
            <a:pPr algn="ctr">
              <a:spcBef>
                <a:spcPts val="600"/>
              </a:spcBef>
            </a:pPr>
            <a:r>
              <a:rPr lang="en-GB" b="1" dirty="0"/>
              <a:t>Variable cost of raw </a:t>
            </a:r>
            <a:r>
              <a:rPr lang="en-GB" b="1" dirty="0" smtClean="0"/>
              <a:t>materials </a:t>
            </a:r>
            <a:r>
              <a:rPr lang="en-GB" dirty="0" smtClean="0"/>
              <a:t>(</a:t>
            </a:r>
            <a:r>
              <a:rPr lang="en-GB" dirty="0"/>
              <a:t>lettuce, ham, bread etc.): £1 per </a:t>
            </a:r>
            <a:r>
              <a:rPr lang="en-GB" dirty="0" smtClean="0"/>
              <a:t>sandwich</a:t>
            </a:r>
          </a:p>
          <a:p>
            <a:pPr algn="ctr">
              <a:spcBef>
                <a:spcPts val="600"/>
              </a:spcBef>
            </a:pPr>
            <a:r>
              <a:rPr lang="en-GB" b="1" dirty="0" smtClean="0"/>
              <a:t>Total variable costs = £20 a day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4355976" y="3573016"/>
            <a:ext cx="3744416" cy="165618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Output:</a:t>
            </a:r>
            <a:r>
              <a:rPr lang="en-US" dirty="0" smtClean="0"/>
              <a:t> 40 sandwiches a day</a:t>
            </a:r>
          </a:p>
          <a:p>
            <a:pPr algn="ctr">
              <a:spcBef>
                <a:spcPts val="600"/>
              </a:spcBef>
            </a:pPr>
            <a:r>
              <a:rPr lang="en-GB" b="1" dirty="0"/>
              <a:t>Variable cost of raw materials </a:t>
            </a:r>
            <a:r>
              <a:rPr lang="en-GB" dirty="0"/>
              <a:t>(lettuce, ham, bread etc.): £1 per </a:t>
            </a:r>
            <a:r>
              <a:rPr lang="en-GB" dirty="0" smtClean="0"/>
              <a:t>sandwich</a:t>
            </a:r>
          </a:p>
          <a:p>
            <a:pPr algn="ctr">
              <a:spcBef>
                <a:spcPts val="600"/>
              </a:spcBef>
            </a:pPr>
            <a:r>
              <a:rPr lang="en-GB" b="1" dirty="0" smtClean="0"/>
              <a:t>Total variable costs = £40 a day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xmlns="" val="2870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Costs: Activity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000" b="1" dirty="0" smtClean="0">
                <a:solidFill>
                  <a:srgbClr val="C00000"/>
                </a:solidFill>
              </a:rPr>
              <a:t>Task: </a:t>
            </a:r>
            <a:r>
              <a:rPr lang="en-GB" sz="2000" dirty="0" smtClean="0">
                <a:solidFill>
                  <a:schemeClr val="tx1"/>
                </a:solidFill>
              </a:rPr>
              <a:t>Classify each of the costs below as either a fixed or variable cost.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endParaRPr lang="en-GB" sz="800" b="1" dirty="0">
              <a:solidFill>
                <a:schemeClr val="tx1"/>
              </a:solidFill>
            </a:endParaRPr>
          </a:p>
          <a:p>
            <a:pPr marL="514350" indent="-514350" fontAlgn="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000" dirty="0" smtClean="0">
                <a:solidFill>
                  <a:schemeClr val="tx1"/>
                </a:solidFill>
              </a:rPr>
              <a:t>Purchasing </a:t>
            </a:r>
            <a:r>
              <a:rPr lang="en-GB" sz="2000">
                <a:solidFill>
                  <a:schemeClr val="tx1"/>
                </a:solidFill>
              </a:rPr>
              <a:t>raw </a:t>
            </a:r>
            <a:r>
              <a:rPr lang="en-GB" sz="2000" smtClean="0">
                <a:solidFill>
                  <a:schemeClr val="tx1"/>
                </a:solidFill>
              </a:rPr>
              <a:t>materials</a:t>
            </a:r>
            <a:endParaRPr lang="en-GB" sz="2000" dirty="0">
              <a:solidFill>
                <a:schemeClr val="tx1"/>
              </a:solidFill>
            </a:endParaRPr>
          </a:p>
          <a:p>
            <a:pPr marL="514350" indent="-514350" fontAlgn="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Salaries (money paid to workers per </a:t>
            </a:r>
            <a:r>
              <a:rPr lang="en-GB" sz="2000" dirty="0" smtClean="0">
                <a:solidFill>
                  <a:schemeClr val="tx1"/>
                </a:solidFill>
              </a:rPr>
              <a:t>year, </a:t>
            </a:r>
            <a:r>
              <a:rPr lang="en-GB" sz="2000" dirty="0">
                <a:solidFill>
                  <a:schemeClr val="tx1"/>
                </a:solidFill>
              </a:rPr>
              <a:t>paid </a:t>
            </a:r>
            <a:r>
              <a:rPr lang="en-GB" sz="2000" dirty="0" smtClean="0">
                <a:solidFill>
                  <a:schemeClr val="tx1"/>
                </a:solidFill>
              </a:rPr>
              <a:t>out each </a:t>
            </a:r>
            <a:r>
              <a:rPr lang="en-GB" sz="2000" dirty="0">
                <a:solidFill>
                  <a:schemeClr val="tx1"/>
                </a:solidFill>
              </a:rPr>
              <a:t>month)</a:t>
            </a:r>
          </a:p>
          <a:p>
            <a:pPr marL="514350" indent="-514350" fontAlgn="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Expenditure on advertising</a:t>
            </a:r>
          </a:p>
          <a:p>
            <a:pPr marL="514350" indent="-514350" fontAlgn="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Staff wages paid to </a:t>
            </a:r>
            <a:r>
              <a:rPr lang="en-GB" sz="2000" dirty="0" smtClean="0">
                <a:solidFill>
                  <a:schemeClr val="tx1"/>
                </a:solidFill>
              </a:rPr>
              <a:t>labour directly involved </a:t>
            </a:r>
            <a:r>
              <a:rPr lang="en-GB" sz="2000" dirty="0">
                <a:solidFill>
                  <a:schemeClr val="tx1"/>
                </a:solidFill>
              </a:rPr>
              <a:t>in making the good (an amount paid to workers per hour)</a:t>
            </a:r>
          </a:p>
          <a:p>
            <a:pPr marL="514350" indent="-514350" fontAlgn="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Paying rent on a retail outlet</a:t>
            </a:r>
          </a:p>
          <a:p>
            <a:pPr marL="514350" indent="-514350" fontAlgn="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Power (electricity used to power the business)</a:t>
            </a:r>
          </a:p>
          <a:p>
            <a:pPr marL="514350" indent="-514350" fontAlgn="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Purchasing a vehicle</a:t>
            </a:r>
          </a:p>
          <a:p>
            <a:pPr marL="514350" indent="-514350" fontAlgn="t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en-GB" sz="2000" dirty="0">
                <a:solidFill>
                  <a:schemeClr val="tx1"/>
                </a:solidFill>
              </a:rPr>
              <a:t>Insurance payments on vehicles owned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869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Costs activity: </a:t>
            </a:r>
            <a:r>
              <a:rPr lang="en-GB" dirty="0" smtClean="0">
                <a:solidFill>
                  <a:schemeClr val="tx1"/>
                </a:solidFill>
              </a:rPr>
              <a:t>Answer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439248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000" b="1" dirty="0" smtClean="0">
                <a:solidFill>
                  <a:srgbClr val="C00000"/>
                </a:solidFill>
              </a:rPr>
              <a:t>Task: </a:t>
            </a:r>
            <a:r>
              <a:rPr lang="en-GB" sz="2000" dirty="0" smtClean="0">
                <a:solidFill>
                  <a:schemeClr val="tx1"/>
                </a:solidFill>
              </a:rPr>
              <a:t>Classify each of the costs below as either a fixed or variable cost.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endParaRPr lang="en-GB" sz="800" b="1" dirty="0">
              <a:solidFill>
                <a:schemeClr val="tx1"/>
              </a:solidFill>
            </a:endParaRPr>
          </a:p>
          <a:p>
            <a:pPr marL="0" indent="0" fontAlgn="t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1408945"/>
              </p:ext>
            </p:extLst>
          </p:nvPr>
        </p:nvGraphicFramePr>
        <p:xfrm>
          <a:off x="539552" y="2636912"/>
          <a:ext cx="7704856" cy="292608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5688632"/>
                <a:gridCol w="2016224"/>
              </a:tblGrid>
              <a:tr h="3183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Purchasing raw materials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83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Salaries (money paid to workers per year, paid out each month)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Fixed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83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Expenditure</a:t>
                      </a:r>
                      <a:r>
                        <a:rPr lang="en-US" sz="1600" baseline="0" dirty="0" smtClean="0"/>
                        <a:t> on advertising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Fixed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981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 wages</a:t>
                      </a:r>
                      <a:r>
                        <a:rPr lang="en-US" sz="1600" baseline="0" dirty="0" smtClean="0"/>
                        <a:t> paid to </a:t>
                      </a:r>
                      <a:r>
                        <a:rPr lang="en-US" sz="1600" baseline="0" dirty="0" err="1" smtClean="0"/>
                        <a:t>labour</a:t>
                      </a:r>
                      <a:r>
                        <a:rPr lang="en-US" sz="1600" baseline="0" dirty="0" smtClean="0"/>
                        <a:t> directly involved in making the good (an amount paid to workers per hour)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83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Paying rent on a retail</a:t>
                      </a:r>
                      <a:r>
                        <a:rPr lang="en-US" sz="1600" baseline="0" dirty="0" smtClean="0"/>
                        <a:t> outlet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Fixed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83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Power (electricity used to power</a:t>
                      </a:r>
                      <a:r>
                        <a:rPr lang="en-US" sz="1600" baseline="0" dirty="0" smtClean="0"/>
                        <a:t> the business)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Variable*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83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Purchasing a vehicle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Fixed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831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Insurance payments on vehicles</a:t>
                      </a:r>
                      <a:r>
                        <a:rPr lang="en-US" sz="1600" baseline="0" dirty="0" smtClean="0"/>
                        <a:t> owned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Variable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5661248"/>
            <a:ext cx="792088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rgbClr val="FF0000"/>
                </a:solidFill>
              </a:rPr>
              <a:t>*However it could also be seen as fixed. For example, a factory could be running for 24 hours a day. In the exam it will be made clear as either a cost per unit (variable) </a:t>
            </a:r>
            <a:r>
              <a:rPr lang="en-US" sz="1300" b="1" dirty="0" smtClean="0">
                <a:solidFill>
                  <a:srgbClr val="FF0000"/>
                </a:solidFill>
              </a:rPr>
              <a:t>or </a:t>
            </a:r>
            <a:r>
              <a:rPr lang="en-US" sz="1300" dirty="0" smtClean="0">
                <a:solidFill>
                  <a:srgbClr val="FF0000"/>
                </a:solidFill>
              </a:rPr>
              <a:t>a cost per day/month/year, i.e. a fixed amount for a certain period of time (fixed).</a:t>
            </a:r>
            <a:endParaRPr lang="en-US" sz="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9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3600" dirty="0" smtClean="0">
                <a:solidFill>
                  <a:srgbClr val="C00000"/>
                </a:solidFill>
              </a:rPr>
              <a:t/>
            </a:r>
            <a:br>
              <a:rPr lang="en-GB" sz="3600" dirty="0" smtClean="0">
                <a:solidFill>
                  <a:srgbClr val="C00000"/>
                </a:solidFill>
              </a:rPr>
            </a:br>
            <a:r>
              <a:rPr lang="en-GB" sz="3600" dirty="0" smtClean="0">
                <a:solidFill>
                  <a:srgbClr val="C00000"/>
                </a:solidFill>
              </a:rPr>
              <a:t>The measures and importance of  profit:</a:t>
            </a:r>
            <a:br>
              <a:rPr lang="en-GB" sz="3600" dirty="0" smtClean="0">
                <a:solidFill>
                  <a:srgbClr val="C00000"/>
                </a:solidFill>
              </a:rPr>
            </a:b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en-GB" sz="2400" b="1" dirty="0" smtClean="0">
                <a:solidFill>
                  <a:schemeClr val="tx1"/>
                </a:solidFill>
              </a:rPr>
              <a:t>Profit</a:t>
            </a:r>
            <a:r>
              <a:rPr lang="en-GB" sz="2400" b="1" dirty="0">
                <a:solidFill>
                  <a:schemeClr val="tx1"/>
                </a:solidFill>
              </a:rPr>
              <a:t>: </a:t>
            </a:r>
            <a:r>
              <a:rPr lang="en-GB" sz="2400" dirty="0">
                <a:solidFill>
                  <a:schemeClr val="tx1"/>
                </a:solidFill>
              </a:rPr>
              <a:t>the difference between total revenue and total costs. The money that is left from sales once all costs have been paid.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400" b="1" dirty="0">
                <a:solidFill>
                  <a:schemeClr val="tx1"/>
                </a:solidFill>
              </a:rPr>
              <a:t>Profit =  </a:t>
            </a:r>
            <a:r>
              <a:rPr lang="en-GB" sz="2400" b="1" dirty="0" smtClean="0">
                <a:solidFill>
                  <a:schemeClr val="tx1"/>
                </a:solidFill>
              </a:rPr>
              <a:t>total </a:t>
            </a:r>
            <a:r>
              <a:rPr lang="en-GB" sz="2400" b="1" dirty="0">
                <a:solidFill>
                  <a:schemeClr val="tx1"/>
                </a:solidFill>
              </a:rPr>
              <a:t>r</a:t>
            </a:r>
            <a:r>
              <a:rPr lang="en-GB" sz="2400" b="1" dirty="0" smtClean="0">
                <a:solidFill>
                  <a:schemeClr val="tx1"/>
                </a:solidFill>
              </a:rPr>
              <a:t>evenue </a:t>
            </a:r>
            <a:r>
              <a:rPr lang="en-GB" sz="2400" b="1" dirty="0">
                <a:solidFill>
                  <a:schemeClr val="tx1"/>
                </a:solidFill>
              </a:rPr>
              <a:t>– </a:t>
            </a:r>
            <a:r>
              <a:rPr lang="en-GB" sz="2400" b="1" dirty="0" smtClean="0">
                <a:solidFill>
                  <a:schemeClr val="tx1"/>
                </a:solidFill>
              </a:rPr>
              <a:t>total </a:t>
            </a:r>
            <a:r>
              <a:rPr lang="en-GB" sz="2400" b="1" dirty="0">
                <a:solidFill>
                  <a:schemeClr val="tx1"/>
                </a:solidFill>
              </a:rPr>
              <a:t>c</a:t>
            </a:r>
            <a:r>
              <a:rPr lang="en-GB" sz="2400" b="1" dirty="0" smtClean="0">
                <a:solidFill>
                  <a:schemeClr val="tx1"/>
                </a:solidFill>
              </a:rPr>
              <a:t>osts</a:t>
            </a:r>
            <a:endParaRPr lang="en-GB" sz="24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400" dirty="0">
                <a:solidFill>
                  <a:schemeClr val="tx1"/>
                </a:solidFill>
              </a:rPr>
              <a:t>For example: If a bar had revenue of £10,500 a week and total costs £5,400. What would be </a:t>
            </a:r>
            <a:r>
              <a:rPr lang="en-GB" sz="2400" dirty="0" smtClean="0">
                <a:solidFill>
                  <a:schemeClr val="tx1"/>
                </a:solidFill>
              </a:rPr>
              <a:t>its </a:t>
            </a:r>
            <a:r>
              <a:rPr lang="en-GB" sz="2400" dirty="0">
                <a:solidFill>
                  <a:schemeClr val="tx1"/>
                </a:solidFill>
              </a:rPr>
              <a:t>profit?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buNone/>
              <a:defRPr/>
            </a:pPr>
            <a:r>
              <a:rPr lang="en-GB" sz="2400" b="1" dirty="0" smtClean="0">
                <a:solidFill>
                  <a:schemeClr val="tx1"/>
                </a:solidFill>
              </a:rPr>
              <a:t>	Answer</a:t>
            </a:r>
            <a:r>
              <a:rPr lang="en-GB" sz="2400" b="1" dirty="0">
                <a:solidFill>
                  <a:schemeClr val="tx1"/>
                </a:solidFill>
              </a:rPr>
              <a:t>: </a:t>
            </a:r>
            <a:r>
              <a:rPr lang="en-GB" sz="2400" dirty="0">
                <a:solidFill>
                  <a:schemeClr val="tx1"/>
                </a:solidFill>
              </a:rPr>
              <a:t>Total </a:t>
            </a:r>
            <a:r>
              <a:rPr lang="en-GB" sz="2400" dirty="0" smtClean="0">
                <a:solidFill>
                  <a:schemeClr val="tx1"/>
                </a:solidFill>
              </a:rPr>
              <a:t>profit </a:t>
            </a:r>
            <a:r>
              <a:rPr lang="en-GB" sz="2400" dirty="0">
                <a:solidFill>
                  <a:schemeClr val="tx1"/>
                </a:solidFill>
              </a:rPr>
              <a:t>= £10,500 - £</a:t>
            </a:r>
            <a:r>
              <a:rPr lang="en-GB" sz="2400" dirty="0" smtClean="0">
                <a:solidFill>
                  <a:schemeClr val="tx1"/>
                </a:solidFill>
              </a:rPr>
              <a:t>5,400 = </a:t>
            </a:r>
            <a:r>
              <a:rPr lang="en-GB" sz="2400" dirty="0">
                <a:solidFill>
                  <a:schemeClr val="tx1"/>
                </a:solidFill>
              </a:rPr>
              <a:t>£5,100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7030A0"/>
              </a:buClr>
              <a:defRPr/>
            </a:pP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70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Why is profit important?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GB" sz="2800" dirty="0" smtClean="0">
                <a:solidFill>
                  <a:schemeClr val="tx1"/>
                </a:solidFill>
              </a:rPr>
              <a:t>To </a:t>
            </a:r>
            <a:r>
              <a:rPr lang="en-GB" sz="2800" dirty="0">
                <a:solidFill>
                  <a:schemeClr val="tx1"/>
                </a:solidFill>
              </a:rPr>
              <a:t>be reinvested into the firm</a:t>
            </a:r>
          </a:p>
          <a:p>
            <a:pPr>
              <a:buClr>
                <a:srgbClr val="C00000"/>
              </a:buClr>
            </a:pPr>
            <a:r>
              <a:rPr lang="en-GB" sz="2800" dirty="0">
                <a:solidFill>
                  <a:schemeClr val="tx1"/>
                </a:solidFill>
              </a:rPr>
              <a:t>To keep owners/shareholders happy</a:t>
            </a:r>
          </a:p>
          <a:p>
            <a:pPr>
              <a:buClr>
                <a:srgbClr val="C00000"/>
              </a:buClr>
            </a:pPr>
            <a:r>
              <a:rPr lang="en-GB" sz="2800" dirty="0">
                <a:solidFill>
                  <a:schemeClr val="tx1"/>
                </a:solidFill>
              </a:rPr>
              <a:t>To help attract new shareholders to invest</a:t>
            </a:r>
          </a:p>
          <a:p>
            <a:pPr>
              <a:buClr>
                <a:srgbClr val="C00000"/>
              </a:buClr>
            </a:pPr>
            <a:r>
              <a:rPr lang="en-GB" sz="2800" dirty="0">
                <a:solidFill>
                  <a:schemeClr val="tx1"/>
                </a:solidFill>
              </a:rPr>
              <a:t>To help obtain investment and bank loans</a:t>
            </a:r>
          </a:p>
          <a:p>
            <a:pPr>
              <a:buClr>
                <a:srgbClr val="C00000"/>
              </a:buClr>
            </a:pPr>
            <a:r>
              <a:rPr lang="en-GB" sz="2800" dirty="0">
                <a:solidFill>
                  <a:schemeClr val="tx1"/>
                </a:solidFill>
              </a:rPr>
              <a:t>To pay taxes</a:t>
            </a:r>
          </a:p>
          <a:p>
            <a:pPr>
              <a:buClr>
                <a:srgbClr val="C00000"/>
              </a:buClr>
            </a:pPr>
            <a:r>
              <a:rPr lang="en-GB" sz="2800" dirty="0">
                <a:solidFill>
                  <a:schemeClr val="tx1"/>
                </a:solidFill>
              </a:rPr>
              <a:t>To avoid share prices drops and potential hostile takeovers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54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C00000"/>
                </a:solidFill>
              </a:rPr>
              <a:t>Example business:</a:t>
            </a:r>
            <a:r>
              <a:rPr lang="en-GB" sz="3600" dirty="0">
                <a:solidFill>
                  <a:srgbClr val="C00000"/>
                </a:solidFill>
              </a:rPr>
              <a:t> </a:t>
            </a:r>
            <a:r>
              <a:rPr lang="en-GB" sz="3600" dirty="0" smtClean="0">
                <a:solidFill>
                  <a:srgbClr val="C00000"/>
                </a:solidFill>
              </a:rPr>
              <a:t>Jaguar Land Rover (JLR) 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GB" sz="1600" dirty="0" smtClean="0">
                <a:solidFill>
                  <a:schemeClr val="tx1"/>
                </a:solidFill>
              </a:rPr>
              <a:t>Taken from the Jaguar Land Rover website:</a:t>
            </a:r>
            <a:endParaRPr lang="en-GB" sz="1600" dirty="0">
              <a:solidFill>
                <a:schemeClr val="tx1"/>
              </a:solidFill>
            </a:endParaRPr>
          </a:p>
          <a:p>
            <a:pPr fontAlgn="base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600" dirty="0">
                <a:solidFill>
                  <a:schemeClr val="tx1"/>
                </a:solidFill>
              </a:rPr>
              <a:t>We have set some ambitious plans for the future. We also recognise that we operate in a resource-constrained world. So we are evolving our business to adapt to these challenges, nurturing the resources and communities on which we depend</a:t>
            </a:r>
            <a:r>
              <a:rPr lang="en-GB" sz="1600" dirty="0" smtClean="0">
                <a:solidFill>
                  <a:schemeClr val="tx1"/>
                </a:solidFill>
              </a:rPr>
              <a:t>.</a:t>
            </a:r>
            <a:endParaRPr lang="en-GB" sz="1600" dirty="0">
              <a:solidFill>
                <a:schemeClr val="tx1"/>
              </a:solidFill>
            </a:endParaRPr>
          </a:p>
          <a:p>
            <a:pPr fontAlgn="base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Arial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We aim to: 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600" dirty="0">
                <a:solidFill>
                  <a:schemeClr val="tx1"/>
                </a:solidFill>
              </a:rPr>
              <a:t>Demonstrate leadership in sustainable business practices in all our activities across the world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600" dirty="0">
                <a:solidFill>
                  <a:schemeClr val="tx1"/>
                </a:solidFill>
              </a:rPr>
              <a:t>Create products that meet our future customers’ needs with less environmental impact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600" dirty="0">
                <a:solidFill>
                  <a:schemeClr val="tx1"/>
                </a:solidFill>
              </a:rPr>
              <a:t>Inspire future generations with the potential of technology; advancing knowledge and developing a more sustainable way of living</a:t>
            </a:r>
          </a:p>
          <a:p>
            <a:pPr lvl="1" fontAlgn="base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600" dirty="0">
                <a:solidFill>
                  <a:schemeClr val="tx1"/>
                </a:solidFill>
              </a:rPr>
              <a:t>Become a leader in sustainable social development which improves lives, in our local and global communities 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1" fontAlgn="base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</a:pPr>
            <a:r>
              <a:rPr lang="en-GB" sz="1600" dirty="0" smtClean="0">
                <a:solidFill>
                  <a:schemeClr val="tx1"/>
                </a:solidFill>
              </a:rPr>
              <a:t>Engage </a:t>
            </a:r>
            <a:r>
              <a:rPr lang="en-GB" sz="1600" dirty="0">
                <a:solidFill>
                  <a:schemeClr val="tx1"/>
                </a:solidFill>
              </a:rPr>
              <a:t>our people, customers and partners in our </a:t>
            </a:r>
            <a:r>
              <a:rPr lang="en-GB" sz="1600" dirty="0" smtClean="0">
                <a:solidFill>
                  <a:schemeClr val="tx1"/>
                </a:solidFill>
              </a:rPr>
              <a:t>Responsible Business </a:t>
            </a:r>
            <a:r>
              <a:rPr lang="en-GB" sz="1600" dirty="0">
                <a:solidFill>
                  <a:schemeClr val="tx1"/>
                </a:solidFill>
              </a:rPr>
              <a:t>vision</a:t>
            </a:r>
          </a:p>
          <a:p>
            <a:pPr marL="0" indent="0" fontAlgn="base">
              <a:spcBef>
                <a:spcPts val="0"/>
              </a:spcBef>
              <a:spcAft>
                <a:spcPts val="600"/>
              </a:spcAft>
              <a:buClr>
                <a:srgbClr val="7030A0"/>
              </a:buClr>
              <a:buNone/>
            </a:pPr>
            <a:r>
              <a:rPr lang="en-GB" sz="1600" dirty="0">
                <a:solidFill>
                  <a:schemeClr val="tx1"/>
                </a:solidFill>
              </a:rPr>
              <a:t>Video: </a:t>
            </a:r>
            <a:r>
              <a:rPr lang="en-GB" sz="1600" dirty="0">
                <a:solidFill>
                  <a:schemeClr val="tx1"/>
                </a:solidFill>
                <a:hlinkClick r:id="rId2"/>
              </a:rPr>
              <a:t>http://www.jaguarlandrover.com/gl/en/responsible-business/our-aims/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</a:p>
          <a:p>
            <a:pPr>
              <a:buClr>
                <a:srgbClr val="7030A0"/>
              </a:buClr>
            </a:pPr>
            <a:endParaRPr lang="en-GB" sz="27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7246-2CC8-4C53-9EA3-1413DD9598C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96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848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Measurement and Importance of Profit</vt:lpstr>
      <vt:lpstr>The measures and importance of  profit: Revenue</vt:lpstr>
      <vt:lpstr>The measures and importance of  profit: Types of costs </vt:lpstr>
      <vt:lpstr>The measures and importance of  profit: Types of costs </vt:lpstr>
      <vt:lpstr>Costs: Activity</vt:lpstr>
      <vt:lpstr>Costs activity: Answer</vt:lpstr>
      <vt:lpstr> The measures and importance of  profit: </vt:lpstr>
      <vt:lpstr>Why is profit important?</vt:lpstr>
      <vt:lpstr>Example business: Jaguar Land Rover (JLR) </vt:lpstr>
      <vt:lpstr>Exam-style question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Measurement and Importance of Profit</dc:title>
  <dc:creator>user</dc:creator>
  <cp:lastModifiedBy>user</cp:lastModifiedBy>
  <cp:revision>1</cp:revision>
  <dcterms:created xsi:type="dcterms:W3CDTF">2016-09-07T21:59:39Z</dcterms:created>
  <dcterms:modified xsi:type="dcterms:W3CDTF">2016-09-07T22:00:44Z</dcterms:modified>
</cp:coreProperties>
</file>