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2" r:id="rId3"/>
    <p:sldId id="263" r:id="rId4"/>
    <p:sldId id="270" r:id="rId5"/>
    <p:sldId id="269" r:id="rId6"/>
    <p:sldId id="271" r:id="rId7"/>
    <p:sldId id="272" r:id="rId8"/>
    <p:sldId id="273" r:id="rId9"/>
    <p:sldId id="292" r:id="rId10"/>
    <p:sldId id="293" r:id="rId11"/>
    <p:sldId id="274" r:id="rId12"/>
    <p:sldId id="275" r:id="rId13"/>
    <p:sldId id="294" r:id="rId14"/>
    <p:sldId id="295" r:id="rId15"/>
    <p:sldId id="296" r:id="rId16"/>
    <p:sldId id="297" r:id="rId17"/>
    <p:sldId id="298" r:id="rId18"/>
    <p:sldId id="299" r:id="rId19"/>
    <p:sldId id="300" r:id="rId20"/>
    <p:sldId id="276" r:id="rId21"/>
    <p:sldId id="301" r:id="rId22"/>
    <p:sldId id="302" r:id="rId23"/>
    <p:sldId id="303" r:id="rId24"/>
    <p:sldId id="304" r:id="rId25"/>
    <p:sldId id="305" r:id="rId26"/>
    <p:sldId id="277" r:id="rId27"/>
    <p:sldId id="278" r:id="rId28"/>
    <p:sldId id="279" r:id="rId29"/>
    <p:sldId id="280" r:id="rId30"/>
    <p:sldId id="306" r:id="rId31"/>
    <p:sldId id="281" r:id="rId32"/>
    <p:sldId id="282" r:id="rId33"/>
    <p:sldId id="307" r:id="rId34"/>
    <p:sldId id="308" r:id="rId35"/>
    <p:sldId id="30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ABDCF-AB31-4A34-9C31-1A097049930A}"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en-GB"/>
        </a:p>
      </dgm:t>
    </dgm:pt>
    <dgm:pt modelId="{EECCB3EC-AC87-4B5D-81FA-9D2A3E6CEDA4}">
      <dgm:prSet phldrT="[Text]" custT="1"/>
      <dgm:spPr/>
      <dgm:t>
        <a:bodyPr/>
        <a:lstStyle/>
        <a:p>
          <a:r>
            <a:rPr lang="en-GB" sz="1600" dirty="0" smtClean="0"/>
            <a:t>Business intelligence data</a:t>
          </a:r>
          <a:endParaRPr lang="en-GB" sz="1600" dirty="0"/>
        </a:p>
      </dgm:t>
    </dgm:pt>
    <dgm:pt modelId="{450984E6-F0E6-410F-89C2-69CCD21F5AB5}" type="parTrans" cxnId="{1CE94316-2F5B-462F-9136-5303E49E2C7D}">
      <dgm:prSet/>
      <dgm:spPr/>
      <dgm:t>
        <a:bodyPr/>
        <a:lstStyle/>
        <a:p>
          <a:endParaRPr lang="en-GB"/>
        </a:p>
      </dgm:t>
    </dgm:pt>
    <dgm:pt modelId="{D1C07360-A6E3-45DA-BB4A-58D2545268EC}" type="sibTrans" cxnId="{1CE94316-2F5B-462F-9136-5303E49E2C7D}">
      <dgm:prSet/>
      <dgm:spPr/>
      <dgm:t>
        <a:bodyPr/>
        <a:lstStyle/>
        <a:p>
          <a:endParaRPr lang="en-GB"/>
        </a:p>
      </dgm:t>
    </dgm:pt>
    <dgm:pt modelId="{AC7CB3AB-B4BC-465B-8113-E4061C0C5B95}">
      <dgm:prSet phldrT="[Text]" custT="1"/>
      <dgm:spPr/>
      <dgm:t>
        <a:bodyPr/>
        <a:lstStyle/>
        <a:p>
          <a:r>
            <a:rPr lang="en-GB" sz="1400" dirty="0" smtClean="0"/>
            <a:t>Sales data</a:t>
          </a:r>
          <a:endParaRPr lang="en-GB" sz="1400" dirty="0"/>
        </a:p>
      </dgm:t>
    </dgm:pt>
    <dgm:pt modelId="{830D1CA1-BD92-40A2-A69A-0ADB8F0ED024}" type="parTrans" cxnId="{AC033A32-D19E-426C-A990-BB510635E57C}">
      <dgm:prSet/>
      <dgm:spPr/>
      <dgm:t>
        <a:bodyPr/>
        <a:lstStyle/>
        <a:p>
          <a:endParaRPr lang="en-GB"/>
        </a:p>
      </dgm:t>
    </dgm:pt>
    <dgm:pt modelId="{F36B28CF-BA51-4802-BD84-5A8697911AC6}" type="sibTrans" cxnId="{AC033A32-D19E-426C-A990-BB510635E57C}">
      <dgm:prSet/>
      <dgm:spPr/>
      <dgm:t>
        <a:bodyPr/>
        <a:lstStyle/>
        <a:p>
          <a:endParaRPr lang="en-GB"/>
        </a:p>
      </dgm:t>
    </dgm:pt>
    <dgm:pt modelId="{FCD307D4-DC40-42D0-AC3D-9BC6EDD254A4}">
      <dgm:prSet phldrT="[Text]" custT="1"/>
      <dgm:spPr/>
      <dgm:t>
        <a:bodyPr/>
        <a:lstStyle/>
        <a:p>
          <a:r>
            <a:rPr lang="en-GB" sz="1600" dirty="0" smtClean="0"/>
            <a:t>E-commerce data</a:t>
          </a:r>
          <a:endParaRPr lang="en-GB" sz="1600" dirty="0"/>
        </a:p>
      </dgm:t>
    </dgm:pt>
    <dgm:pt modelId="{BAD31669-D975-4BFA-A79A-BBE2D16F91FD}" type="parTrans" cxnId="{59A25CF3-A513-4418-B6BB-FEC0A50613E7}">
      <dgm:prSet/>
      <dgm:spPr/>
      <dgm:t>
        <a:bodyPr/>
        <a:lstStyle/>
        <a:p>
          <a:endParaRPr lang="en-GB"/>
        </a:p>
      </dgm:t>
    </dgm:pt>
    <dgm:pt modelId="{6A1BE96E-24E2-4C6B-850B-81B278D66A14}" type="sibTrans" cxnId="{59A25CF3-A513-4418-B6BB-FEC0A50613E7}">
      <dgm:prSet/>
      <dgm:spPr/>
      <dgm:t>
        <a:bodyPr/>
        <a:lstStyle/>
        <a:p>
          <a:endParaRPr lang="en-GB"/>
        </a:p>
      </dgm:t>
    </dgm:pt>
    <dgm:pt modelId="{61BDB050-2E57-4939-A80B-3B3940444797}">
      <dgm:prSet phldrT="[Text]" custT="1"/>
      <dgm:spPr/>
      <dgm:t>
        <a:bodyPr/>
        <a:lstStyle/>
        <a:p>
          <a:r>
            <a:rPr lang="en-GB" sz="1400" dirty="0" smtClean="0"/>
            <a:t>Procurement data</a:t>
          </a:r>
          <a:endParaRPr lang="en-GB" sz="1400" dirty="0"/>
        </a:p>
      </dgm:t>
    </dgm:pt>
    <dgm:pt modelId="{6876FFC2-D7B0-436C-808C-F1A1E17B2D83}" type="parTrans" cxnId="{9003068F-A0DB-4D7D-8AF0-FE71E39E2B5B}">
      <dgm:prSet/>
      <dgm:spPr/>
      <dgm:t>
        <a:bodyPr/>
        <a:lstStyle/>
        <a:p>
          <a:endParaRPr lang="en-GB"/>
        </a:p>
      </dgm:t>
    </dgm:pt>
    <dgm:pt modelId="{84CA85C1-7F29-40B9-833E-63DCFDD9CDF6}" type="sibTrans" cxnId="{9003068F-A0DB-4D7D-8AF0-FE71E39E2B5B}">
      <dgm:prSet/>
      <dgm:spPr/>
      <dgm:t>
        <a:bodyPr/>
        <a:lstStyle/>
        <a:p>
          <a:endParaRPr lang="en-GB"/>
        </a:p>
      </dgm:t>
    </dgm:pt>
    <dgm:pt modelId="{36DCDC72-476D-4768-A24B-EC1B4FC20BCA}">
      <dgm:prSet phldrT="[Text]" custT="1"/>
      <dgm:spPr/>
      <dgm:t>
        <a:bodyPr/>
        <a:lstStyle/>
        <a:p>
          <a:r>
            <a:rPr lang="en-GB" sz="1600" dirty="0" smtClean="0"/>
            <a:t>Other data</a:t>
          </a:r>
          <a:endParaRPr lang="en-GB" sz="1600" dirty="0"/>
        </a:p>
      </dgm:t>
    </dgm:pt>
    <dgm:pt modelId="{20B0B3C0-4031-4D41-87C2-CF1246103A28}" type="parTrans" cxnId="{059ACCAA-E74B-45B0-8AAF-05BD665354AE}">
      <dgm:prSet/>
      <dgm:spPr/>
      <dgm:t>
        <a:bodyPr/>
        <a:lstStyle/>
        <a:p>
          <a:endParaRPr lang="en-GB"/>
        </a:p>
      </dgm:t>
    </dgm:pt>
    <dgm:pt modelId="{8FAD8E8C-5299-46CA-A1ED-A87C2A53B84A}" type="sibTrans" cxnId="{059ACCAA-E74B-45B0-8AAF-05BD665354AE}">
      <dgm:prSet/>
      <dgm:spPr/>
      <dgm:t>
        <a:bodyPr/>
        <a:lstStyle/>
        <a:p>
          <a:endParaRPr lang="en-GB"/>
        </a:p>
      </dgm:t>
    </dgm:pt>
    <dgm:pt modelId="{E450536A-24CC-416F-93E6-B2069DC01EB1}">
      <dgm:prSet phldrT="[Text]" custT="1"/>
      <dgm:spPr/>
      <dgm:t>
        <a:bodyPr/>
        <a:lstStyle/>
        <a:p>
          <a:r>
            <a:rPr lang="en-GB" sz="1400" dirty="0" smtClean="0"/>
            <a:t>Distribution data</a:t>
          </a:r>
          <a:endParaRPr lang="en-GB" sz="1400" dirty="0"/>
        </a:p>
      </dgm:t>
    </dgm:pt>
    <dgm:pt modelId="{64D1DF39-9E6D-48F1-9F68-302CD99E203F}" type="parTrans" cxnId="{FACF0878-38AC-4634-A522-599217C29E09}">
      <dgm:prSet/>
      <dgm:spPr/>
      <dgm:t>
        <a:bodyPr/>
        <a:lstStyle/>
        <a:p>
          <a:endParaRPr lang="en-GB"/>
        </a:p>
      </dgm:t>
    </dgm:pt>
    <dgm:pt modelId="{56011339-3252-4552-874E-E38EAF26904C}" type="sibTrans" cxnId="{FACF0878-38AC-4634-A522-599217C29E09}">
      <dgm:prSet/>
      <dgm:spPr/>
      <dgm:t>
        <a:bodyPr/>
        <a:lstStyle/>
        <a:p>
          <a:endParaRPr lang="en-GB"/>
        </a:p>
      </dgm:t>
    </dgm:pt>
    <dgm:pt modelId="{CEE911AC-8384-49C5-B5D0-CAD64BC3B5BA}">
      <dgm:prSet phldrT="[Text]" custT="1"/>
      <dgm:spPr/>
      <dgm:t>
        <a:bodyPr/>
        <a:lstStyle/>
        <a:p>
          <a:r>
            <a:rPr lang="en-GB" sz="1600" dirty="0" smtClean="0"/>
            <a:t>Asset management data</a:t>
          </a:r>
          <a:endParaRPr lang="en-GB" sz="1600" dirty="0"/>
        </a:p>
      </dgm:t>
    </dgm:pt>
    <dgm:pt modelId="{F00A2977-545F-4609-B6D5-F1C23E8FDBDD}" type="parTrans" cxnId="{DC381F1C-2068-404A-9DAC-CBD5E4B8AF69}">
      <dgm:prSet/>
      <dgm:spPr/>
      <dgm:t>
        <a:bodyPr/>
        <a:lstStyle/>
        <a:p>
          <a:endParaRPr lang="en-GB"/>
        </a:p>
      </dgm:t>
    </dgm:pt>
    <dgm:pt modelId="{F71BD590-71A2-457F-B8E9-1A64E36682BE}" type="sibTrans" cxnId="{DC381F1C-2068-404A-9DAC-CBD5E4B8AF69}">
      <dgm:prSet/>
      <dgm:spPr/>
      <dgm:t>
        <a:bodyPr/>
        <a:lstStyle/>
        <a:p>
          <a:endParaRPr lang="en-GB"/>
        </a:p>
      </dgm:t>
    </dgm:pt>
    <dgm:pt modelId="{B4C833A6-31A9-4A84-A63A-1BBF309D50C4}">
      <dgm:prSet phldrT="[Text]" custT="1"/>
      <dgm:spPr/>
      <dgm:t>
        <a:bodyPr/>
        <a:lstStyle/>
        <a:p>
          <a:r>
            <a:rPr lang="en-GB" sz="1400" dirty="0" smtClean="0"/>
            <a:t>Corporate performance data</a:t>
          </a:r>
          <a:endParaRPr lang="en-GB" sz="1400" dirty="0"/>
        </a:p>
      </dgm:t>
    </dgm:pt>
    <dgm:pt modelId="{1EC7CD3B-65EE-4710-A284-CFF67C3BB4FA}" type="parTrans" cxnId="{F2D6E7B4-116D-418F-9D92-9C89D09A2603}">
      <dgm:prSet/>
      <dgm:spPr/>
      <dgm:t>
        <a:bodyPr/>
        <a:lstStyle/>
        <a:p>
          <a:endParaRPr lang="en-GB"/>
        </a:p>
      </dgm:t>
    </dgm:pt>
    <dgm:pt modelId="{F39BE125-C1F5-47B7-9C3E-B409CA162CE8}" type="sibTrans" cxnId="{F2D6E7B4-116D-418F-9D92-9C89D09A2603}">
      <dgm:prSet/>
      <dgm:spPr/>
      <dgm:t>
        <a:bodyPr/>
        <a:lstStyle/>
        <a:p>
          <a:endParaRPr lang="en-GB"/>
        </a:p>
      </dgm:t>
    </dgm:pt>
    <dgm:pt modelId="{D2DBE8C1-3494-4E04-807B-1078C86FCCF1}">
      <dgm:prSet phldrT="[Text]" custT="1"/>
      <dgm:spPr/>
      <dgm:t>
        <a:bodyPr/>
        <a:lstStyle/>
        <a:p>
          <a:r>
            <a:rPr lang="en-GB" sz="1400" dirty="0" smtClean="0"/>
            <a:t>Production planning data</a:t>
          </a:r>
          <a:endParaRPr lang="en-GB" sz="1400" dirty="0"/>
        </a:p>
      </dgm:t>
    </dgm:pt>
    <dgm:pt modelId="{C0C05AF1-06D8-4B70-9583-C18CEC1B6592}" type="parTrans" cxnId="{8AE42974-BFB0-44EE-80C5-EDB37AAB4F59}">
      <dgm:prSet/>
      <dgm:spPr/>
      <dgm:t>
        <a:bodyPr/>
        <a:lstStyle/>
        <a:p>
          <a:endParaRPr lang="en-GB"/>
        </a:p>
      </dgm:t>
    </dgm:pt>
    <dgm:pt modelId="{0C930AB9-673D-4E36-88A0-9E2A22FD8FF1}" type="sibTrans" cxnId="{8AE42974-BFB0-44EE-80C5-EDB37AAB4F59}">
      <dgm:prSet/>
      <dgm:spPr/>
      <dgm:t>
        <a:bodyPr/>
        <a:lstStyle/>
        <a:p>
          <a:endParaRPr lang="en-GB"/>
        </a:p>
      </dgm:t>
    </dgm:pt>
    <dgm:pt modelId="{25F84A4F-5B8E-4BC1-B168-023048CCF985}">
      <dgm:prSet phldrT="[Text]" custT="1"/>
      <dgm:spPr/>
      <dgm:t>
        <a:bodyPr/>
        <a:lstStyle/>
        <a:p>
          <a:r>
            <a:rPr lang="en-GB" sz="1400" dirty="0" smtClean="0"/>
            <a:t>Accounting data</a:t>
          </a:r>
          <a:endParaRPr lang="en-GB" sz="1400" dirty="0"/>
        </a:p>
      </dgm:t>
    </dgm:pt>
    <dgm:pt modelId="{B7A86412-391A-4F37-89F9-2C502D1D4546}" type="parTrans" cxnId="{6A14F0E9-3A6A-4FAD-94D9-3E0639B3EFE2}">
      <dgm:prSet/>
      <dgm:spPr/>
      <dgm:t>
        <a:bodyPr/>
        <a:lstStyle/>
        <a:p>
          <a:endParaRPr lang="en-GB"/>
        </a:p>
      </dgm:t>
    </dgm:pt>
    <dgm:pt modelId="{39C4882C-AA60-4DB7-8223-D06FD2F4EA64}" type="sibTrans" cxnId="{6A14F0E9-3A6A-4FAD-94D9-3E0639B3EFE2}">
      <dgm:prSet/>
      <dgm:spPr/>
      <dgm:t>
        <a:bodyPr/>
        <a:lstStyle/>
        <a:p>
          <a:endParaRPr lang="en-GB"/>
        </a:p>
      </dgm:t>
    </dgm:pt>
    <dgm:pt modelId="{706834D6-4BBC-44EF-98FC-CF99C56B5CA6}">
      <dgm:prSet phldrT="[Text]" custT="1"/>
      <dgm:spPr/>
      <dgm:t>
        <a:bodyPr/>
        <a:lstStyle/>
        <a:p>
          <a:r>
            <a:rPr lang="en-GB" sz="1400" dirty="0" smtClean="0"/>
            <a:t>Human resource data</a:t>
          </a:r>
          <a:endParaRPr lang="en-GB" sz="1400" dirty="0"/>
        </a:p>
      </dgm:t>
    </dgm:pt>
    <dgm:pt modelId="{3F69483C-546A-4932-906A-17C932F0829A}" type="parTrans" cxnId="{110766BA-06D8-4440-985C-0DD697F9B3AC}">
      <dgm:prSet/>
      <dgm:spPr/>
      <dgm:t>
        <a:bodyPr/>
        <a:lstStyle/>
        <a:p>
          <a:endParaRPr lang="en-GB"/>
        </a:p>
      </dgm:t>
    </dgm:pt>
    <dgm:pt modelId="{5361D508-19EF-4D2C-AEC1-113B8C8E65B3}" type="sibTrans" cxnId="{110766BA-06D8-4440-985C-0DD697F9B3AC}">
      <dgm:prSet/>
      <dgm:spPr/>
      <dgm:t>
        <a:bodyPr/>
        <a:lstStyle/>
        <a:p>
          <a:endParaRPr lang="en-GB"/>
        </a:p>
      </dgm:t>
    </dgm:pt>
    <dgm:pt modelId="{783ADD50-4B95-4C63-A6A4-C7D3E5029A85}">
      <dgm:prSet phldrT="[Text]" custT="1"/>
      <dgm:spPr/>
      <dgm:t>
        <a:bodyPr/>
        <a:lstStyle/>
        <a:p>
          <a:r>
            <a:rPr lang="en-GB" sz="1400" dirty="0" smtClean="0"/>
            <a:t>Customer relationship management data</a:t>
          </a:r>
          <a:endParaRPr lang="en-GB" sz="1400" dirty="0"/>
        </a:p>
      </dgm:t>
    </dgm:pt>
    <dgm:pt modelId="{D70BE905-1760-4FE0-ADF0-01C807821FBE}" type="parTrans" cxnId="{77E77735-3759-439E-ADBA-E3CA530C484F}">
      <dgm:prSet/>
      <dgm:spPr/>
      <dgm:t>
        <a:bodyPr/>
        <a:lstStyle/>
        <a:p>
          <a:endParaRPr lang="en-GB"/>
        </a:p>
      </dgm:t>
    </dgm:pt>
    <dgm:pt modelId="{C27CFCCB-9B2A-410D-B622-544A54933A55}" type="sibTrans" cxnId="{77E77735-3759-439E-ADBA-E3CA530C484F}">
      <dgm:prSet/>
      <dgm:spPr/>
      <dgm:t>
        <a:bodyPr/>
        <a:lstStyle/>
        <a:p>
          <a:endParaRPr lang="en-GB"/>
        </a:p>
      </dgm:t>
    </dgm:pt>
    <dgm:pt modelId="{DC084DCE-F44B-4A5E-93E5-283F6AC69AAD}" type="pres">
      <dgm:prSet presAssocID="{FA5ABDCF-AB31-4A34-9C31-1A097049930A}" presName="cycleMatrixDiagram" presStyleCnt="0">
        <dgm:presLayoutVars>
          <dgm:chMax val="1"/>
          <dgm:dir/>
          <dgm:animLvl val="lvl"/>
          <dgm:resizeHandles val="exact"/>
        </dgm:presLayoutVars>
      </dgm:prSet>
      <dgm:spPr/>
      <dgm:t>
        <a:bodyPr/>
        <a:lstStyle/>
        <a:p>
          <a:endParaRPr lang="en-GB"/>
        </a:p>
      </dgm:t>
    </dgm:pt>
    <dgm:pt modelId="{732F5D52-69A9-48F7-B48D-11F15DCFF578}" type="pres">
      <dgm:prSet presAssocID="{FA5ABDCF-AB31-4A34-9C31-1A097049930A}" presName="children" presStyleCnt="0"/>
      <dgm:spPr/>
      <dgm:t>
        <a:bodyPr/>
        <a:lstStyle/>
        <a:p>
          <a:endParaRPr lang="en-GB"/>
        </a:p>
      </dgm:t>
    </dgm:pt>
    <dgm:pt modelId="{C55DB2E3-24EF-4AAD-9BC2-13618FB0CC8E}" type="pres">
      <dgm:prSet presAssocID="{FA5ABDCF-AB31-4A34-9C31-1A097049930A}" presName="child1group" presStyleCnt="0"/>
      <dgm:spPr/>
      <dgm:t>
        <a:bodyPr/>
        <a:lstStyle/>
        <a:p>
          <a:endParaRPr lang="en-GB"/>
        </a:p>
      </dgm:t>
    </dgm:pt>
    <dgm:pt modelId="{EAB00898-93C9-4652-938C-19E5F2CA0CC1}" type="pres">
      <dgm:prSet presAssocID="{FA5ABDCF-AB31-4A34-9C31-1A097049930A}" presName="child1" presStyleLbl="bgAcc1" presStyleIdx="0" presStyleCnt="4" custScaleX="113372"/>
      <dgm:spPr/>
      <dgm:t>
        <a:bodyPr/>
        <a:lstStyle/>
        <a:p>
          <a:endParaRPr lang="en-GB"/>
        </a:p>
      </dgm:t>
    </dgm:pt>
    <dgm:pt modelId="{ABF07881-59CD-4C27-A5AF-291504969356}" type="pres">
      <dgm:prSet presAssocID="{FA5ABDCF-AB31-4A34-9C31-1A097049930A}" presName="child1Text" presStyleLbl="bgAcc1" presStyleIdx="0" presStyleCnt="4">
        <dgm:presLayoutVars>
          <dgm:bulletEnabled val="1"/>
        </dgm:presLayoutVars>
      </dgm:prSet>
      <dgm:spPr/>
      <dgm:t>
        <a:bodyPr/>
        <a:lstStyle/>
        <a:p>
          <a:endParaRPr lang="en-GB"/>
        </a:p>
      </dgm:t>
    </dgm:pt>
    <dgm:pt modelId="{11CC508E-1FD6-4A91-A278-DB7B0FE2325F}" type="pres">
      <dgm:prSet presAssocID="{FA5ABDCF-AB31-4A34-9C31-1A097049930A}" presName="child2group" presStyleCnt="0"/>
      <dgm:spPr/>
      <dgm:t>
        <a:bodyPr/>
        <a:lstStyle/>
        <a:p>
          <a:endParaRPr lang="en-GB"/>
        </a:p>
      </dgm:t>
    </dgm:pt>
    <dgm:pt modelId="{1B37A7D7-AD52-481F-B2B4-0BD064B2F6EF}" type="pres">
      <dgm:prSet presAssocID="{FA5ABDCF-AB31-4A34-9C31-1A097049930A}" presName="child2" presStyleLbl="bgAcc1" presStyleIdx="1" presStyleCnt="4" custScaleX="116836"/>
      <dgm:spPr/>
      <dgm:t>
        <a:bodyPr/>
        <a:lstStyle/>
        <a:p>
          <a:endParaRPr lang="en-GB"/>
        </a:p>
      </dgm:t>
    </dgm:pt>
    <dgm:pt modelId="{71840DE7-0356-404D-8B2B-5A7279FD1C9F}" type="pres">
      <dgm:prSet presAssocID="{FA5ABDCF-AB31-4A34-9C31-1A097049930A}" presName="child2Text" presStyleLbl="bgAcc1" presStyleIdx="1" presStyleCnt="4">
        <dgm:presLayoutVars>
          <dgm:bulletEnabled val="1"/>
        </dgm:presLayoutVars>
      </dgm:prSet>
      <dgm:spPr/>
      <dgm:t>
        <a:bodyPr/>
        <a:lstStyle/>
        <a:p>
          <a:endParaRPr lang="en-GB"/>
        </a:p>
      </dgm:t>
    </dgm:pt>
    <dgm:pt modelId="{1C45D47E-64BD-4FA9-AC36-94BCCF6FDACE}" type="pres">
      <dgm:prSet presAssocID="{FA5ABDCF-AB31-4A34-9C31-1A097049930A}" presName="child3group" presStyleCnt="0"/>
      <dgm:spPr/>
      <dgm:t>
        <a:bodyPr/>
        <a:lstStyle/>
        <a:p>
          <a:endParaRPr lang="en-GB"/>
        </a:p>
      </dgm:t>
    </dgm:pt>
    <dgm:pt modelId="{714563FD-9462-4FA9-A295-300602EEE13D}" type="pres">
      <dgm:prSet presAssocID="{FA5ABDCF-AB31-4A34-9C31-1A097049930A}" presName="child3" presStyleLbl="bgAcc1" presStyleIdx="2" presStyleCnt="4" custScaleX="111224" custLinFactNeighborX="7002" custLinFactNeighborY="1694"/>
      <dgm:spPr/>
      <dgm:t>
        <a:bodyPr/>
        <a:lstStyle/>
        <a:p>
          <a:endParaRPr lang="en-GB"/>
        </a:p>
      </dgm:t>
    </dgm:pt>
    <dgm:pt modelId="{A44DF599-9981-4D25-9D3F-C67A2B453814}" type="pres">
      <dgm:prSet presAssocID="{FA5ABDCF-AB31-4A34-9C31-1A097049930A}" presName="child3Text" presStyleLbl="bgAcc1" presStyleIdx="2" presStyleCnt="4">
        <dgm:presLayoutVars>
          <dgm:bulletEnabled val="1"/>
        </dgm:presLayoutVars>
      </dgm:prSet>
      <dgm:spPr/>
      <dgm:t>
        <a:bodyPr/>
        <a:lstStyle/>
        <a:p>
          <a:endParaRPr lang="en-GB"/>
        </a:p>
      </dgm:t>
    </dgm:pt>
    <dgm:pt modelId="{D57CCE1A-40B5-4455-BDD4-0B4AF4E11694}" type="pres">
      <dgm:prSet presAssocID="{FA5ABDCF-AB31-4A34-9C31-1A097049930A}" presName="child4group" presStyleCnt="0"/>
      <dgm:spPr/>
      <dgm:t>
        <a:bodyPr/>
        <a:lstStyle/>
        <a:p>
          <a:endParaRPr lang="en-GB"/>
        </a:p>
      </dgm:t>
    </dgm:pt>
    <dgm:pt modelId="{C0C65D8B-2047-4248-9571-9301E8AFFD00}" type="pres">
      <dgm:prSet presAssocID="{FA5ABDCF-AB31-4A34-9C31-1A097049930A}" presName="child4" presStyleLbl="bgAcc1" presStyleIdx="3" presStyleCnt="4" custScaleX="113573" custLinFactNeighborX="-2706" custLinFactNeighborY="0"/>
      <dgm:spPr/>
      <dgm:t>
        <a:bodyPr/>
        <a:lstStyle/>
        <a:p>
          <a:endParaRPr lang="en-GB"/>
        </a:p>
      </dgm:t>
    </dgm:pt>
    <dgm:pt modelId="{75429D69-90A4-4EB6-8726-D847D9A425EF}" type="pres">
      <dgm:prSet presAssocID="{FA5ABDCF-AB31-4A34-9C31-1A097049930A}" presName="child4Text" presStyleLbl="bgAcc1" presStyleIdx="3" presStyleCnt="4">
        <dgm:presLayoutVars>
          <dgm:bulletEnabled val="1"/>
        </dgm:presLayoutVars>
      </dgm:prSet>
      <dgm:spPr/>
      <dgm:t>
        <a:bodyPr/>
        <a:lstStyle/>
        <a:p>
          <a:endParaRPr lang="en-GB"/>
        </a:p>
      </dgm:t>
    </dgm:pt>
    <dgm:pt modelId="{3D2A8343-15C6-4E3B-A48C-1F4D97633733}" type="pres">
      <dgm:prSet presAssocID="{FA5ABDCF-AB31-4A34-9C31-1A097049930A}" presName="childPlaceholder" presStyleCnt="0"/>
      <dgm:spPr/>
      <dgm:t>
        <a:bodyPr/>
        <a:lstStyle/>
        <a:p>
          <a:endParaRPr lang="en-GB"/>
        </a:p>
      </dgm:t>
    </dgm:pt>
    <dgm:pt modelId="{BC5BC9F5-299E-44AA-8910-074FF8C7168F}" type="pres">
      <dgm:prSet presAssocID="{FA5ABDCF-AB31-4A34-9C31-1A097049930A}" presName="circle" presStyleCnt="0"/>
      <dgm:spPr/>
      <dgm:t>
        <a:bodyPr/>
        <a:lstStyle/>
        <a:p>
          <a:endParaRPr lang="en-GB"/>
        </a:p>
      </dgm:t>
    </dgm:pt>
    <dgm:pt modelId="{44CC8037-079B-4BEA-B6C3-D44DF72AA096}" type="pres">
      <dgm:prSet presAssocID="{FA5ABDCF-AB31-4A34-9C31-1A097049930A}" presName="quadrant1" presStyleLbl="node1" presStyleIdx="0" presStyleCnt="4">
        <dgm:presLayoutVars>
          <dgm:chMax val="1"/>
          <dgm:bulletEnabled val="1"/>
        </dgm:presLayoutVars>
      </dgm:prSet>
      <dgm:spPr/>
      <dgm:t>
        <a:bodyPr/>
        <a:lstStyle/>
        <a:p>
          <a:endParaRPr lang="en-GB"/>
        </a:p>
      </dgm:t>
    </dgm:pt>
    <dgm:pt modelId="{9F88C6E3-48B0-48DA-B50B-F44489359B3E}" type="pres">
      <dgm:prSet presAssocID="{FA5ABDCF-AB31-4A34-9C31-1A097049930A}" presName="quadrant2" presStyleLbl="node1" presStyleIdx="1" presStyleCnt="4">
        <dgm:presLayoutVars>
          <dgm:chMax val="1"/>
          <dgm:bulletEnabled val="1"/>
        </dgm:presLayoutVars>
      </dgm:prSet>
      <dgm:spPr/>
      <dgm:t>
        <a:bodyPr/>
        <a:lstStyle/>
        <a:p>
          <a:endParaRPr lang="en-GB"/>
        </a:p>
      </dgm:t>
    </dgm:pt>
    <dgm:pt modelId="{8525C14A-A7E9-48B9-8BF1-816304D685DF}" type="pres">
      <dgm:prSet presAssocID="{FA5ABDCF-AB31-4A34-9C31-1A097049930A}" presName="quadrant3" presStyleLbl="node1" presStyleIdx="2" presStyleCnt="4">
        <dgm:presLayoutVars>
          <dgm:chMax val="1"/>
          <dgm:bulletEnabled val="1"/>
        </dgm:presLayoutVars>
      </dgm:prSet>
      <dgm:spPr/>
      <dgm:t>
        <a:bodyPr/>
        <a:lstStyle/>
        <a:p>
          <a:endParaRPr lang="en-GB"/>
        </a:p>
      </dgm:t>
    </dgm:pt>
    <dgm:pt modelId="{24B742CF-B732-4633-9366-BD9CEE2197BF}" type="pres">
      <dgm:prSet presAssocID="{FA5ABDCF-AB31-4A34-9C31-1A097049930A}" presName="quadrant4" presStyleLbl="node1" presStyleIdx="3" presStyleCnt="4" custScaleX="108869">
        <dgm:presLayoutVars>
          <dgm:chMax val="1"/>
          <dgm:bulletEnabled val="1"/>
        </dgm:presLayoutVars>
      </dgm:prSet>
      <dgm:spPr/>
      <dgm:t>
        <a:bodyPr/>
        <a:lstStyle/>
        <a:p>
          <a:endParaRPr lang="en-GB"/>
        </a:p>
      </dgm:t>
    </dgm:pt>
    <dgm:pt modelId="{08F2AE09-ADAF-4AE1-895E-A0DFB3DE626E}" type="pres">
      <dgm:prSet presAssocID="{FA5ABDCF-AB31-4A34-9C31-1A097049930A}" presName="quadrantPlaceholder" presStyleCnt="0"/>
      <dgm:spPr/>
      <dgm:t>
        <a:bodyPr/>
        <a:lstStyle/>
        <a:p>
          <a:endParaRPr lang="en-GB"/>
        </a:p>
      </dgm:t>
    </dgm:pt>
    <dgm:pt modelId="{86913CEE-23BA-4542-92BC-1FE64727DA7B}" type="pres">
      <dgm:prSet presAssocID="{FA5ABDCF-AB31-4A34-9C31-1A097049930A}" presName="center1" presStyleLbl="fgShp" presStyleIdx="0" presStyleCnt="2"/>
      <dgm:spPr/>
      <dgm:t>
        <a:bodyPr/>
        <a:lstStyle/>
        <a:p>
          <a:endParaRPr lang="en-GB"/>
        </a:p>
      </dgm:t>
    </dgm:pt>
    <dgm:pt modelId="{0F002B5C-3173-4379-A149-EAB17356793C}" type="pres">
      <dgm:prSet presAssocID="{FA5ABDCF-AB31-4A34-9C31-1A097049930A}" presName="center2" presStyleLbl="fgShp" presStyleIdx="1" presStyleCnt="2"/>
      <dgm:spPr/>
      <dgm:t>
        <a:bodyPr/>
        <a:lstStyle/>
        <a:p>
          <a:endParaRPr lang="en-GB"/>
        </a:p>
      </dgm:t>
    </dgm:pt>
  </dgm:ptLst>
  <dgm:cxnLst>
    <dgm:cxn modelId="{E16170E8-2B8B-44DA-B4FD-C76D712E7295}" type="presOf" srcId="{E450536A-24CC-416F-93E6-B2069DC01EB1}" destId="{714563FD-9462-4FA9-A295-300602EEE13D}" srcOrd="0" destOrd="0" presId="urn:microsoft.com/office/officeart/2005/8/layout/cycle4#1"/>
    <dgm:cxn modelId="{C3BF7C8D-6FEA-4F96-8B0F-6C79C7EEA118}" type="presOf" srcId="{B4C833A6-31A9-4A84-A63A-1BBF309D50C4}" destId="{C0C65D8B-2047-4248-9571-9301E8AFFD00}" srcOrd="0" destOrd="0" presId="urn:microsoft.com/office/officeart/2005/8/layout/cycle4#1"/>
    <dgm:cxn modelId="{4FE87B23-5653-4BC8-A2C6-78E848884858}" type="presOf" srcId="{D2DBE8C1-3494-4E04-807B-1078C86FCCF1}" destId="{71840DE7-0356-404D-8B2B-5A7279FD1C9F}" srcOrd="1" destOrd="1" presId="urn:microsoft.com/office/officeart/2005/8/layout/cycle4#1"/>
    <dgm:cxn modelId="{059ACCAA-E74B-45B0-8AAF-05BD665354AE}" srcId="{FA5ABDCF-AB31-4A34-9C31-1A097049930A}" destId="{36DCDC72-476D-4768-A24B-EC1B4FC20BCA}" srcOrd="2" destOrd="0" parTransId="{20B0B3C0-4031-4D41-87C2-CF1246103A28}" sibTransId="{8FAD8E8C-5299-46CA-A1ED-A87C2A53B84A}"/>
    <dgm:cxn modelId="{B2EEFD7F-2985-4798-B748-3E3B9C3A70D1}" type="presOf" srcId="{706834D6-4BBC-44EF-98FC-CF99C56B5CA6}" destId="{75429D69-90A4-4EB6-8726-D847D9A425EF}" srcOrd="1" destOrd="1" presId="urn:microsoft.com/office/officeart/2005/8/layout/cycle4#1"/>
    <dgm:cxn modelId="{01ABA3AC-CD7F-43A3-B784-6C6EF36411E5}" type="presOf" srcId="{FA5ABDCF-AB31-4A34-9C31-1A097049930A}" destId="{DC084DCE-F44B-4A5E-93E5-283F6AC69AAD}" srcOrd="0" destOrd="0" presId="urn:microsoft.com/office/officeart/2005/8/layout/cycle4#1"/>
    <dgm:cxn modelId="{DC381F1C-2068-404A-9DAC-CBD5E4B8AF69}" srcId="{FA5ABDCF-AB31-4A34-9C31-1A097049930A}" destId="{CEE911AC-8384-49C5-B5D0-CAD64BC3B5BA}" srcOrd="3" destOrd="0" parTransId="{F00A2977-545F-4609-B6D5-F1C23E8FDBDD}" sibTransId="{F71BD590-71A2-457F-B8E9-1A64E36682BE}"/>
    <dgm:cxn modelId="{9003068F-A0DB-4D7D-8AF0-FE71E39E2B5B}" srcId="{FCD307D4-DC40-42D0-AC3D-9BC6EDD254A4}" destId="{61BDB050-2E57-4939-A80B-3B3940444797}" srcOrd="0" destOrd="0" parTransId="{6876FFC2-D7B0-436C-808C-F1A1E17B2D83}" sibTransId="{84CA85C1-7F29-40B9-833E-63DCFDD9CDF6}"/>
    <dgm:cxn modelId="{AAF590D3-5329-44FE-B6B4-BEF91BFEE37F}" type="presOf" srcId="{61BDB050-2E57-4939-A80B-3B3940444797}" destId="{1B37A7D7-AD52-481F-B2B4-0BD064B2F6EF}" srcOrd="0" destOrd="0" presId="urn:microsoft.com/office/officeart/2005/8/layout/cycle4#1"/>
    <dgm:cxn modelId="{ECF18EF9-66D4-4AB0-AA4B-20451B3A99D1}" type="presOf" srcId="{AC7CB3AB-B4BC-465B-8113-E4061C0C5B95}" destId="{EAB00898-93C9-4652-938C-19E5F2CA0CC1}" srcOrd="0" destOrd="0" presId="urn:microsoft.com/office/officeart/2005/8/layout/cycle4#1"/>
    <dgm:cxn modelId="{110766BA-06D8-4440-985C-0DD697F9B3AC}" srcId="{CEE911AC-8384-49C5-B5D0-CAD64BC3B5BA}" destId="{706834D6-4BBC-44EF-98FC-CF99C56B5CA6}" srcOrd="1" destOrd="0" parTransId="{3F69483C-546A-4932-906A-17C932F0829A}" sibTransId="{5361D508-19EF-4D2C-AEC1-113B8C8E65B3}"/>
    <dgm:cxn modelId="{1CE94316-2F5B-462F-9136-5303E49E2C7D}" srcId="{FA5ABDCF-AB31-4A34-9C31-1A097049930A}" destId="{EECCB3EC-AC87-4B5D-81FA-9D2A3E6CEDA4}" srcOrd="0" destOrd="0" parTransId="{450984E6-F0E6-410F-89C2-69CCD21F5AB5}" sibTransId="{D1C07360-A6E3-45DA-BB4A-58D2545268EC}"/>
    <dgm:cxn modelId="{DD114AE7-0BC9-4ED2-81D0-09DAC8C0A039}" type="presOf" srcId="{B4C833A6-31A9-4A84-A63A-1BBF309D50C4}" destId="{75429D69-90A4-4EB6-8726-D847D9A425EF}" srcOrd="1" destOrd="0" presId="urn:microsoft.com/office/officeart/2005/8/layout/cycle4#1"/>
    <dgm:cxn modelId="{59A25CF3-A513-4418-B6BB-FEC0A50613E7}" srcId="{FA5ABDCF-AB31-4A34-9C31-1A097049930A}" destId="{FCD307D4-DC40-42D0-AC3D-9BC6EDD254A4}" srcOrd="1" destOrd="0" parTransId="{BAD31669-D975-4BFA-A79A-BBE2D16F91FD}" sibTransId="{6A1BE96E-24E2-4C6B-850B-81B278D66A14}"/>
    <dgm:cxn modelId="{8FDF5FD0-B3F2-45F2-8C2B-4577C069FBB7}" type="presOf" srcId="{AC7CB3AB-B4BC-465B-8113-E4061C0C5B95}" destId="{ABF07881-59CD-4C27-A5AF-291504969356}" srcOrd="1" destOrd="0" presId="urn:microsoft.com/office/officeart/2005/8/layout/cycle4#1"/>
    <dgm:cxn modelId="{FACF0878-38AC-4634-A522-599217C29E09}" srcId="{36DCDC72-476D-4768-A24B-EC1B4FC20BCA}" destId="{E450536A-24CC-416F-93E6-B2069DC01EB1}" srcOrd="0" destOrd="0" parTransId="{64D1DF39-9E6D-48F1-9F68-302CD99E203F}" sibTransId="{56011339-3252-4552-874E-E38EAF26904C}"/>
    <dgm:cxn modelId="{DD912618-0051-44FE-ABDC-76A28F67F034}" type="presOf" srcId="{783ADD50-4B95-4C63-A6A4-C7D3E5029A85}" destId="{EAB00898-93C9-4652-938C-19E5F2CA0CC1}" srcOrd="0" destOrd="1" presId="urn:microsoft.com/office/officeart/2005/8/layout/cycle4#1"/>
    <dgm:cxn modelId="{D179D238-F0C4-4B0D-A53F-010A8606B0C0}" type="presOf" srcId="{706834D6-4BBC-44EF-98FC-CF99C56B5CA6}" destId="{C0C65D8B-2047-4248-9571-9301E8AFFD00}" srcOrd="0" destOrd="1" presId="urn:microsoft.com/office/officeart/2005/8/layout/cycle4#1"/>
    <dgm:cxn modelId="{8313D43F-49BC-4E25-9A13-314F301789F3}" type="presOf" srcId="{D2DBE8C1-3494-4E04-807B-1078C86FCCF1}" destId="{1B37A7D7-AD52-481F-B2B4-0BD064B2F6EF}" srcOrd="0" destOrd="1" presId="urn:microsoft.com/office/officeart/2005/8/layout/cycle4#1"/>
    <dgm:cxn modelId="{8AE42974-BFB0-44EE-80C5-EDB37AAB4F59}" srcId="{FCD307D4-DC40-42D0-AC3D-9BC6EDD254A4}" destId="{D2DBE8C1-3494-4E04-807B-1078C86FCCF1}" srcOrd="1" destOrd="0" parTransId="{C0C05AF1-06D8-4B70-9583-C18CEC1B6592}" sibTransId="{0C930AB9-673D-4E36-88A0-9E2A22FD8FF1}"/>
    <dgm:cxn modelId="{2DED2E1C-2C37-406D-9F35-0C27D6FB4CC0}" type="presOf" srcId="{25F84A4F-5B8E-4BC1-B168-023048CCF985}" destId="{A44DF599-9981-4D25-9D3F-C67A2B453814}" srcOrd="1" destOrd="1" presId="urn:microsoft.com/office/officeart/2005/8/layout/cycle4#1"/>
    <dgm:cxn modelId="{807FB19F-5F4E-4A7E-8209-55DB45A93213}" type="presOf" srcId="{61BDB050-2E57-4939-A80B-3B3940444797}" destId="{71840DE7-0356-404D-8B2B-5A7279FD1C9F}" srcOrd="1" destOrd="0" presId="urn:microsoft.com/office/officeart/2005/8/layout/cycle4#1"/>
    <dgm:cxn modelId="{73C6F83A-AFF7-4070-9B1C-AEE828D2E39A}" type="presOf" srcId="{783ADD50-4B95-4C63-A6A4-C7D3E5029A85}" destId="{ABF07881-59CD-4C27-A5AF-291504969356}" srcOrd="1" destOrd="1" presId="urn:microsoft.com/office/officeart/2005/8/layout/cycle4#1"/>
    <dgm:cxn modelId="{64B7C534-7C2C-4EBF-8BDE-2FE93358F2CB}" type="presOf" srcId="{FCD307D4-DC40-42D0-AC3D-9BC6EDD254A4}" destId="{9F88C6E3-48B0-48DA-B50B-F44489359B3E}" srcOrd="0" destOrd="0" presId="urn:microsoft.com/office/officeart/2005/8/layout/cycle4#1"/>
    <dgm:cxn modelId="{F1B2BCF9-B94F-4593-A513-5F47C53D8C5A}" type="presOf" srcId="{25F84A4F-5B8E-4BC1-B168-023048CCF985}" destId="{714563FD-9462-4FA9-A295-300602EEE13D}" srcOrd="0" destOrd="1" presId="urn:microsoft.com/office/officeart/2005/8/layout/cycle4#1"/>
    <dgm:cxn modelId="{F2D6E7B4-116D-418F-9D92-9C89D09A2603}" srcId="{CEE911AC-8384-49C5-B5D0-CAD64BC3B5BA}" destId="{B4C833A6-31A9-4A84-A63A-1BBF309D50C4}" srcOrd="0" destOrd="0" parTransId="{1EC7CD3B-65EE-4710-A284-CFF67C3BB4FA}" sibTransId="{F39BE125-C1F5-47B7-9C3E-B409CA162CE8}"/>
    <dgm:cxn modelId="{6625F378-E37B-4C77-8100-9BE2CAF89CDF}" type="presOf" srcId="{CEE911AC-8384-49C5-B5D0-CAD64BC3B5BA}" destId="{24B742CF-B732-4633-9366-BD9CEE2197BF}" srcOrd="0" destOrd="0" presId="urn:microsoft.com/office/officeart/2005/8/layout/cycle4#1"/>
    <dgm:cxn modelId="{6A14F0E9-3A6A-4FAD-94D9-3E0639B3EFE2}" srcId="{36DCDC72-476D-4768-A24B-EC1B4FC20BCA}" destId="{25F84A4F-5B8E-4BC1-B168-023048CCF985}" srcOrd="1" destOrd="0" parTransId="{B7A86412-391A-4F37-89F9-2C502D1D4546}" sibTransId="{39C4882C-AA60-4DB7-8223-D06FD2F4EA64}"/>
    <dgm:cxn modelId="{B05C64E0-867D-4A70-A42E-F8BBF91CFD2E}" type="presOf" srcId="{36DCDC72-476D-4768-A24B-EC1B4FC20BCA}" destId="{8525C14A-A7E9-48B9-8BF1-816304D685DF}" srcOrd="0" destOrd="0" presId="urn:microsoft.com/office/officeart/2005/8/layout/cycle4#1"/>
    <dgm:cxn modelId="{FAA6B31B-8ADE-41D3-BA10-3F94293B56D1}" type="presOf" srcId="{E450536A-24CC-416F-93E6-B2069DC01EB1}" destId="{A44DF599-9981-4D25-9D3F-C67A2B453814}" srcOrd="1" destOrd="0" presId="urn:microsoft.com/office/officeart/2005/8/layout/cycle4#1"/>
    <dgm:cxn modelId="{B7467419-D999-4794-A919-6958698FC3E3}" type="presOf" srcId="{EECCB3EC-AC87-4B5D-81FA-9D2A3E6CEDA4}" destId="{44CC8037-079B-4BEA-B6C3-D44DF72AA096}" srcOrd="0" destOrd="0" presId="urn:microsoft.com/office/officeart/2005/8/layout/cycle4#1"/>
    <dgm:cxn modelId="{AC033A32-D19E-426C-A990-BB510635E57C}" srcId="{EECCB3EC-AC87-4B5D-81FA-9D2A3E6CEDA4}" destId="{AC7CB3AB-B4BC-465B-8113-E4061C0C5B95}" srcOrd="0" destOrd="0" parTransId="{830D1CA1-BD92-40A2-A69A-0ADB8F0ED024}" sibTransId="{F36B28CF-BA51-4802-BD84-5A8697911AC6}"/>
    <dgm:cxn modelId="{77E77735-3759-439E-ADBA-E3CA530C484F}" srcId="{EECCB3EC-AC87-4B5D-81FA-9D2A3E6CEDA4}" destId="{783ADD50-4B95-4C63-A6A4-C7D3E5029A85}" srcOrd="1" destOrd="0" parTransId="{D70BE905-1760-4FE0-ADF0-01C807821FBE}" sibTransId="{C27CFCCB-9B2A-410D-B622-544A54933A55}"/>
    <dgm:cxn modelId="{D1BE81B4-39EC-489F-A89B-B848A52A57C8}" type="presParOf" srcId="{DC084DCE-F44B-4A5E-93E5-283F6AC69AAD}" destId="{732F5D52-69A9-48F7-B48D-11F15DCFF578}" srcOrd="0" destOrd="0" presId="urn:microsoft.com/office/officeart/2005/8/layout/cycle4#1"/>
    <dgm:cxn modelId="{348C606C-1613-42EC-9451-D0F833FCF8ED}" type="presParOf" srcId="{732F5D52-69A9-48F7-B48D-11F15DCFF578}" destId="{C55DB2E3-24EF-4AAD-9BC2-13618FB0CC8E}" srcOrd="0" destOrd="0" presId="urn:microsoft.com/office/officeart/2005/8/layout/cycle4#1"/>
    <dgm:cxn modelId="{22AFF9BF-F290-4AD6-8C5E-762C7E2232E6}" type="presParOf" srcId="{C55DB2E3-24EF-4AAD-9BC2-13618FB0CC8E}" destId="{EAB00898-93C9-4652-938C-19E5F2CA0CC1}" srcOrd="0" destOrd="0" presId="urn:microsoft.com/office/officeart/2005/8/layout/cycle4#1"/>
    <dgm:cxn modelId="{B1E7B200-40FE-4312-BD5E-EF5253BD91AD}" type="presParOf" srcId="{C55DB2E3-24EF-4AAD-9BC2-13618FB0CC8E}" destId="{ABF07881-59CD-4C27-A5AF-291504969356}" srcOrd="1" destOrd="0" presId="urn:microsoft.com/office/officeart/2005/8/layout/cycle4#1"/>
    <dgm:cxn modelId="{02D25896-325A-4E87-92B5-DF2B77835E55}" type="presParOf" srcId="{732F5D52-69A9-48F7-B48D-11F15DCFF578}" destId="{11CC508E-1FD6-4A91-A278-DB7B0FE2325F}" srcOrd="1" destOrd="0" presId="urn:microsoft.com/office/officeart/2005/8/layout/cycle4#1"/>
    <dgm:cxn modelId="{E85233F8-DE0D-4868-A7E9-588BED6AA5FF}" type="presParOf" srcId="{11CC508E-1FD6-4A91-A278-DB7B0FE2325F}" destId="{1B37A7D7-AD52-481F-B2B4-0BD064B2F6EF}" srcOrd="0" destOrd="0" presId="urn:microsoft.com/office/officeart/2005/8/layout/cycle4#1"/>
    <dgm:cxn modelId="{142E8BFD-C356-4A08-906A-6CA8AB005F22}" type="presParOf" srcId="{11CC508E-1FD6-4A91-A278-DB7B0FE2325F}" destId="{71840DE7-0356-404D-8B2B-5A7279FD1C9F}" srcOrd="1" destOrd="0" presId="urn:microsoft.com/office/officeart/2005/8/layout/cycle4#1"/>
    <dgm:cxn modelId="{34EFE507-0198-4A72-B777-A7EA87DBC8A2}" type="presParOf" srcId="{732F5D52-69A9-48F7-B48D-11F15DCFF578}" destId="{1C45D47E-64BD-4FA9-AC36-94BCCF6FDACE}" srcOrd="2" destOrd="0" presId="urn:microsoft.com/office/officeart/2005/8/layout/cycle4#1"/>
    <dgm:cxn modelId="{EDCAB7F8-E805-4CCD-ACD1-0E21CB895835}" type="presParOf" srcId="{1C45D47E-64BD-4FA9-AC36-94BCCF6FDACE}" destId="{714563FD-9462-4FA9-A295-300602EEE13D}" srcOrd="0" destOrd="0" presId="urn:microsoft.com/office/officeart/2005/8/layout/cycle4#1"/>
    <dgm:cxn modelId="{187FCAD4-10EC-45ED-B611-D4D8BE4FFFBD}" type="presParOf" srcId="{1C45D47E-64BD-4FA9-AC36-94BCCF6FDACE}" destId="{A44DF599-9981-4D25-9D3F-C67A2B453814}" srcOrd="1" destOrd="0" presId="urn:microsoft.com/office/officeart/2005/8/layout/cycle4#1"/>
    <dgm:cxn modelId="{6B7F1E3A-FEE4-4FD3-B3D6-7A4B84C872D9}" type="presParOf" srcId="{732F5D52-69A9-48F7-B48D-11F15DCFF578}" destId="{D57CCE1A-40B5-4455-BDD4-0B4AF4E11694}" srcOrd="3" destOrd="0" presId="urn:microsoft.com/office/officeart/2005/8/layout/cycle4#1"/>
    <dgm:cxn modelId="{48B003F1-A2F4-4B1C-8E8C-CEF217C02443}" type="presParOf" srcId="{D57CCE1A-40B5-4455-BDD4-0B4AF4E11694}" destId="{C0C65D8B-2047-4248-9571-9301E8AFFD00}" srcOrd="0" destOrd="0" presId="urn:microsoft.com/office/officeart/2005/8/layout/cycle4#1"/>
    <dgm:cxn modelId="{52C48EC1-9442-42C8-AF6B-02F43871F211}" type="presParOf" srcId="{D57CCE1A-40B5-4455-BDD4-0B4AF4E11694}" destId="{75429D69-90A4-4EB6-8726-D847D9A425EF}" srcOrd="1" destOrd="0" presId="urn:microsoft.com/office/officeart/2005/8/layout/cycle4#1"/>
    <dgm:cxn modelId="{23F8932D-61C1-4453-946D-0D00888B3CC3}" type="presParOf" srcId="{732F5D52-69A9-48F7-B48D-11F15DCFF578}" destId="{3D2A8343-15C6-4E3B-A48C-1F4D97633733}" srcOrd="4" destOrd="0" presId="urn:microsoft.com/office/officeart/2005/8/layout/cycle4#1"/>
    <dgm:cxn modelId="{A7B23E81-2777-47FA-9C91-78D6B9A65624}" type="presParOf" srcId="{DC084DCE-F44B-4A5E-93E5-283F6AC69AAD}" destId="{BC5BC9F5-299E-44AA-8910-074FF8C7168F}" srcOrd="1" destOrd="0" presId="urn:microsoft.com/office/officeart/2005/8/layout/cycle4#1"/>
    <dgm:cxn modelId="{5142CA23-DE2E-4C9A-8628-2A9040246D8F}" type="presParOf" srcId="{BC5BC9F5-299E-44AA-8910-074FF8C7168F}" destId="{44CC8037-079B-4BEA-B6C3-D44DF72AA096}" srcOrd="0" destOrd="0" presId="urn:microsoft.com/office/officeart/2005/8/layout/cycle4#1"/>
    <dgm:cxn modelId="{99DE92FD-36F7-4E15-84A7-B08ACD730106}" type="presParOf" srcId="{BC5BC9F5-299E-44AA-8910-074FF8C7168F}" destId="{9F88C6E3-48B0-48DA-B50B-F44489359B3E}" srcOrd="1" destOrd="0" presId="urn:microsoft.com/office/officeart/2005/8/layout/cycle4#1"/>
    <dgm:cxn modelId="{28A2B7FD-14D5-4F67-9133-FC5188DB97CE}" type="presParOf" srcId="{BC5BC9F5-299E-44AA-8910-074FF8C7168F}" destId="{8525C14A-A7E9-48B9-8BF1-816304D685DF}" srcOrd="2" destOrd="0" presId="urn:microsoft.com/office/officeart/2005/8/layout/cycle4#1"/>
    <dgm:cxn modelId="{E71A9F95-F54F-4934-A457-568EBFFF7DC5}" type="presParOf" srcId="{BC5BC9F5-299E-44AA-8910-074FF8C7168F}" destId="{24B742CF-B732-4633-9366-BD9CEE2197BF}" srcOrd="3" destOrd="0" presId="urn:microsoft.com/office/officeart/2005/8/layout/cycle4#1"/>
    <dgm:cxn modelId="{FDA6C0EC-B2FB-457A-9397-2A79901F8FA0}" type="presParOf" srcId="{BC5BC9F5-299E-44AA-8910-074FF8C7168F}" destId="{08F2AE09-ADAF-4AE1-895E-A0DFB3DE626E}" srcOrd="4" destOrd="0" presId="urn:microsoft.com/office/officeart/2005/8/layout/cycle4#1"/>
    <dgm:cxn modelId="{6E62C83A-6823-4F59-9EB8-BA4250CFF279}" type="presParOf" srcId="{DC084DCE-F44B-4A5E-93E5-283F6AC69AAD}" destId="{86913CEE-23BA-4542-92BC-1FE64727DA7B}" srcOrd="2" destOrd="0" presId="urn:microsoft.com/office/officeart/2005/8/layout/cycle4#1"/>
    <dgm:cxn modelId="{2F1071FC-7B4A-4AC9-A70D-DC47B2AFDD04}" type="presParOf" srcId="{DC084DCE-F44B-4A5E-93E5-283F6AC69AAD}" destId="{0F002B5C-3173-4379-A149-EAB17356793C}"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4563FD-9462-4FA9-A295-300602EEE13D}">
      <dsp:nvSpPr>
        <dsp:cNvPr id="0" name=""/>
        <dsp:cNvSpPr/>
      </dsp:nvSpPr>
      <dsp:spPr>
        <a:xfrm>
          <a:off x="4680516" y="3214733"/>
          <a:ext cx="2597536" cy="15128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Distribution data</a:t>
          </a:r>
          <a:endParaRPr lang="en-GB" sz="1400" kern="1200" dirty="0"/>
        </a:p>
        <a:p>
          <a:pPr marL="114300" lvl="1" indent="-114300" algn="l" defTabSz="622300">
            <a:lnSpc>
              <a:spcPct val="90000"/>
            </a:lnSpc>
            <a:spcBef>
              <a:spcPct val="0"/>
            </a:spcBef>
            <a:spcAft>
              <a:spcPct val="15000"/>
            </a:spcAft>
            <a:buChar char="••"/>
          </a:pPr>
          <a:r>
            <a:rPr lang="en-GB" sz="1400" kern="1200" dirty="0" smtClean="0"/>
            <a:t>Accounting data</a:t>
          </a:r>
          <a:endParaRPr lang="en-GB" sz="1400" kern="1200" dirty="0"/>
        </a:p>
      </dsp:txBody>
      <dsp:txXfrm>
        <a:off x="5459777" y="3592937"/>
        <a:ext cx="1818275" cy="1134612"/>
      </dsp:txXfrm>
    </dsp:sp>
    <dsp:sp modelId="{C0C65D8B-2047-4248-9571-9301E8AFFD00}">
      <dsp:nvSpPr>
        <dsp:cNvPr id="0" name=""/>
        <dsp:cNvSpPr/>
      </dsp:nvSpPr>
      <dsp:spPr>
        <a:xfrm>
          <a:off x="615960" y="3214733"/>
          <a:ext cx="2652394" cy="15128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Corporate performance data</a:t>
          </a:r>
          <a:endParaRPr lang="en-GB" sz="1400" kern="1200" dirty="0"/>
        </a:p>
        <a:p>
          <a:pPr marL="114300" lvl="1" indent="-114300" algn="l" defTabSz="622300">
            <a:lnSpc>
              <a:spcPct val="90000"/>
            </a:lnSpc>
            <a:spcBef>
              <a:spcPct val="0"/>
            </a:spcBef>
            <a:spcAft>
              <a:spcPct val="15000"/>
            </a:spcAft>
            <a:buChar char="••"/>
          </a:pPr>
          <a:r>
            <a:rPr lang="en-GB" sz="1400" kern="1200" dirty="0" smtClean="0"/>
            <a:t>Human resource data</a:t>
          </a:r>
          <a:endParaRPr lang="en-GB" sz="1400" kern="1200" dirty="0"/>
        </a:p>
      </dsp:txBody>
      <dsp:txXfrm>
        <a:off x="615960" y="3592937"/>
        <a:ext cx="1856676" cy="1134612"/>
      </dsp:txXfrm>
    </dsp:sp>
    <dsp:sp modelId="{1B37A7D7-AD52-481F-B2B4-0BD064B2F6EF}">
      <dsp:nvSpPr>
        <dsp:cNvPr id="0" name=""/>
        <dsp:cNvSpPr/>
      </dsp:nvSpPr>
      <dsp:spPr>
        <a:xfrm>
          <a:off x="4451459" y="0"/>
          <a:ext cx="2728599" cy="15128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Procurement data</a:t>
          </a:r>
          <a:endParaRPr lang="en-GB" sz="1400" kern="1200" dirty="0"/>
        </a:p>
        <a:p>
          <a:pPr marL="114300" lvl="1" indent="-114300" algn="l" defTabSz="622300">
            <a:lnSpc>
              <a:spcPct val="90000"/>
            </a:lnSpc>
            <a:spcBef>
              <a:spcPct val="0"/>
            </a:spcBef>
            <a:spcAft>
              <a:spcPct val="15000"/>
            </a:spcAft>
            <a:buChar char="••"/>
          </a:pPr>
          <a:r>
            <a:rPr lang="en-GB" sz="1400" kern="1200" dirty="0" smtClean="0"/>
            <a:t>Production planning data</a:t>
          </a:r>
          <a:endParaRPr lang="en-GB" sz="1400" kern="1200" dirty="0"/>
        </a:p>
      </dsp:txBody>
      <dsp:txXfrm>
        <a:off x="5270039" y="0"/>
        <a:ext cx="1910019" cy="1134612"/>
      </dsp:txXfrm>
    </dsp:sp>
    <dsp:sp modelId="{EAB00898-93C9-4652-938C-19E5F2CA0CC1}">
      <dsp:nvSpPr>
        <dsp:cNvPr id="0" name=""/>
        <dsp:cNvSpPr/>
      </dsp:nvSpPr>
      <dsp:spPr>
        <a:xfrm>
          <a:off x="681503" y="0"/>
          <a:ext cx="2647700" cy="15128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Sales data</a:t>
          </a:r>
          <a:endParaRPr lang="en-GB" sz="1400" kern="1200" dirty="0"/>
        </a:p>
        <a:p>
          <a:pPr marL="114300" lvl="1" indent="-114300" algn="l" defTabSz="622300">
            <a:lnSpc>
              <a:spcPct val="90000"/>
            </a:lnSpc>
            <a:spcBef>
              <a:spcPct val="0"/>
            </a:spcBef>
            <a:spcAft>
              <a:spcPct val="15000"/>
            </a:spcAft>
            <a:buChar char="••"/>
          </a:pPr>
          <a:r>
            <a:rPr lang="en-GB" sz="1400" kern="1200" dirty="0" smtClean="0"/>
            <a:t>Customer relationship management data</a:t>
          </a:r>
          <a:endParaRPr lang="en-GB" sz="1400" kern="1200" dirty="0"/>
        </a:p>
      </dsp:txBody>
      <dsp:txXfrm>
        <a:off x="681503" y="0"/>
        <a:ext cx="1853390" cy="1134612"/>
      </dsp:txXfrm>
    </dsp:sp>
    <dsp:sp modelId="{44CC8037-079B-4BEA-B6C3-D44DF72AA096}">
      <dsp:nvSpPr>
        <dsp:cNvPr id="0" name=""/>
        <dsp:cNvSpPr/>
      </dsp:nvSpPr>
      <dsp:spPr>
        <a:xfrm>
          <a:off x="1835303" y="269470"/>
          <a:ext cx="2047029" cy="2047029"/>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Business intelligence data</a:t>
          </a:r>
          <a:endParaRPr lang="en-GB" sz="1600" kern="1200" dirty="0"/>
        </a:p>
      </dsp:txBody>
      <dsp:txXfrm>
        <a:off x="1835303" y="269470"/>
        <a:ext cx="2047029" cy="2047029"/>
      </dsp:txXfrm>
    </dsp:sp>
    <dsp:sp modelId="{9F88C6E3-48B0-48DA-B50B-F44489359B3E}">
      <dsp:nvSpPr>
        <dsp:cNvPr id="0" name=""/>
        <dsp:cNvSpPr/>
      </dsp:nvSpPr>
      <dsp:spPr>
        <a:xfrm rot="5400000">
          <a:off x="3976883" y="269470"/>
          <a:ext cx="2047029" cy="2047029"/>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E-commerce data</a:t>
          </a:r>
          <a:endParaRPr lang="en-GB" sz="1600" kern="1200" dirty="0"/>
        </a:p>
      </dsp:txBody>
      <dsp:txXfrm rot="5400000">
        <a:off x="3976883" y="269470"/>
        <a:ext cx="2047029" cy="2047029"/>
      </dsp:txXfrm>
    </dsp:sp>
    <dsp:sp modelId="{8525C14A-A7E9-48B9-8BF1-816304D685DF}">
      <dsp:nvSpPr>
        <dsp:cNvPr id="0" name=""/>
        <dsp:cNvSpPr/>
      </dsp:nvSpPr>
      <dsp:spPr>
        <a:xfrm rot="10800000">
          <a:off x="3976883" y="2411050"/>
          <a:ext cx="2047029" cy="2047029"/>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Other data</a:t>
          </a:r>
          <a:endParaRPr lang="en-GB" sz="1600" kern="1200" dirty="0"/>
        </a:p>
      </dsp:txBody>
      <dsp:txXfrm rot="10800000">
        <a:off x="3976883" y="2411050"/>
        <a:ext cx="2047029" cy="2047029"/>
      </dsp:txXfrm>
    </dsp:sp>
    <dsp:sp modelId="{24B742CF-B732-4633-9366-BD9CEE2197BF}">
      <dsp:nvSpPr>
        <dsp:cNvPr id="0" name=""/>
        <dsp:cNvSpPr/>
      </dsp:nvSpPr>
      <dsp:spPr>
        <a:xfrm rot="16200000">
          <a:off x="1835303" y="2320274"/>
          <a:ext cx="2047029" cy="2228580"/>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Asset management data</a:t>
          </a:r>
          <a:endParaRPr lang="en-GB" sz="1600" kern="1200" dirty="0"/>
        </a:p>
      </dsp:txBody>
      <dsp:txXfrm rot="16200000">
        <a:off x="1835303" y="2320274"/>
        <a:ext cx="2047029" cy="2228580"/>
      </dsp:txXfrm>
    </dsp:sp>
    <dsp:sp modelId="{86913CEE-23BA-4542-92BC-1FE64727DA7B}">
      <dsp:nvSpPr>
        <dsp:cNvPr id="0" name=""/>
        <dsp:cNvSpPr/>
      </dsp:nvSpPr>
      <dsp:spPr>
        <a:xfrm>
          <a:off x="3576223" y="1938295"/>
          <a:ext cx="706768" cy="61458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02B5C-3173-4379-A149-EAB17356793C}">
      <dsp:nvSpPr>
        <dsp:cNvPr id="0" name=""/>
        <dsp:cNvSpPr/>
      </dsp:nvSpPr>
      <dsp:spPr>
        <a:xfrm rot="10800000">
          <a:off x="3576223" y="2174673"/>
          <a:ext cx="706768" cy="61458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6FE2B-1CC0-41DC-B7BB-3B21B53647BB}" type="datetimeFigureOut">
              <a:rPr lang="en-GB" smtClean="0"/>
              <a:pPr/>
              <a:t>08/01/2017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4723C-32C3-49E5-AFF8-C3A5206C3ED7}" type="slidenum">
              <a:rPr lang="en-GB" smtClean="0"/>
              <a:pPr/>
              <a:t>‹#›</a:t>
            </a:fld>
            <a:endParaRPr lang="en-GB"/>
          </a:p>
        </p:txBody>
      </p:sp>
    </p:spTree>
    <p:extLst>
      <p:ext uri="{BB962C8B-B14F-4D97-AF65-F5344CB8AC3E}">
        <p14:creationId xmlns="" xmlns:p14="http://schemas.microsoft.com/office/powerpoint/2010/main" val="121991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287377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 xmlns:p14="http://schemas.microsoft.com/office/powerpoint/2010/main" val="254320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331589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26</a:t>
            </a:fld>
            <a:endParaRPr lang="en-GB"/>
          </a:p>
        </p:txBody>
      </p:sp>
    </p:spTree>
    <p:extLst>
      <p:ext uri="{BB962C8B-B14F-4D97-AF65-F5344CB8AC3E}">
        <p14:creationId xmlns="" xmlns:p14="http://schemas.microsoft.com/office/powerpoint/2010/main" val="52984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27</a:t>
            </a:fld>
            <a:endParaRPr lang="en-GB"/>
          </a:p>
        </p:txBody>
      </p:sp>
    </p:spTree>
    <p:extLst>
      <p:ext uri="{BB962C8B-B14F-4D97-AF65-F5344CB8AC3E}">
        <p14:creationId xmlns="" xmlns:p14="http://schemas.microsoft.com/office/powerpoint/2010/main" val="134927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28</a:t>
            </a:fld>
            <a:endParaRPr lang="en-GB"/>
          </a:p>
        </p:txBody>
      </p:sp>
    </p:spTree>
    <p:extLst>
      <p:ext uri="{BB962C8B-B14F-4D97-AF65-F5344CB8AC3E}">
        <p14:creationId xmlns="" xmlns:p14="http://schemas.microsoft.com/office/powerpoint/2010/main" val="173015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29</a:t>
            </a:fld>
            <a:endParaRPr lang="en-GB"/>
          </a:p>
        </p:txBody>
      </p:sp>
    </p:spTree>
    <p:extLst>
      <p:ext uri="{BB962C8B-B14F-4D97-AF65-F5344CB8AC3E}">
        <p14:creationId xmlns="" xmlns:p14="http://schemas.microsoft.com/office/powerpoint/2010/main" val="82546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31</a:t>
            </a:fld>
            <a:endParaRPr lang="en-GB"/>
          </a:p>
        </p:txBody>
      </p:sp>
    </p:spTree>
    <p:extLst>
      <p:ext uri="{BB962C8B-B14F-4D97-AF65-F5344CB8AC3E}">
        <p14:creationId xmlns="" xmlns:p14="http://schemas.microsoft.com/office/powerpoint/2010/main" val="406839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32</a:t>
            </a:fld>
            <a:endParaRPr lang="en-GB"/>
          </a:p>
        </p:txBody>
      </p:sp>
    </p:spTree>
    <p:extLst>
      <p:ext uri="{BB962C8B-B14F-4D97-AF65-F5344CB8AC3E}">
        <p14:creationId xmlns="" xmlns:p14="http://schemas.microsoft.com/office/powerpoint/2010/main" val="225331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4942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280870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108511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51088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187873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90939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277417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102022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D6A6A-270C-4460-BF41-3433C81875D6}" type="datetime1">
              <a:rPr lang="en-GB" smtClean="0"/>
              <a:pPr/>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29805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C57B22-6A9C-4374-9430-4DB423A6A9A5}" type="datetime1">
              <a:rPr lang="en-GB" smtClean="0"/>
              <a:pPr/>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183535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F5102F-9258-4C0B-9DF6-732CBE63D43F}" type="datetime1">
              <a:rPr lang="en-GB" smtClean="0"/>
              <a:pPr/>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27974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D478A3-FF84-4772-9758-5894FC10B5D0}" type="datetime1">
              <a:rPr lang="en-GB" smtClean="0"/>
              <a:pPr/>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287519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DD1729-F2DF-4153-BC9B-16A9F0A73A47}" type="datetime1">
              <a:rPr lang="en-GB" smtClean="0"/>
              <a:pPr/>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30178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16D44D1-CB2F-4A01-97ED-DEEC9756A908}" type="datetime1">
              <a:rPr lang="en-GB" smtClean="0"/>
              <a:pPr/>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345627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1814A1-5CCA-44D6-A524-FC409B2DA21A}" type="datetime1">
              <a:rPr lang="en-GB" smtClean="0"/>
              <a:pPr/>
              <a:t>08/01/2017</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287463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AC9405-2D69-44D4-9C5A-85AB4D8A4188}" type="datetime1">
              <a:rPr lang="en-GB" smtClean="0"/>
              <a:pPr/>
              <a:t>08/01/2017</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76788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54AE5B-4EF0-4462-A08D-6BED4C05BD5C}" type="datetime1">
              <a:rPr lang="en-GB" smtClean="0"/>
              <a:pPr/>
              <a:t>08/01/2017</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328724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2FD2D7-0630-497C-BCBD-3CC2E05C37A0}" type="datetime1">
              <a:rPr lang="en-GB" smtClean="0"/>
              <a:pPr/>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357891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CF402A-FD11-4CAF-9290-1C1E26102345}" type="datetime1">
              <a:rPr lang="en-GB" smtClean="0"/>
              <a:pPr/>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 xmlns:p14="http://schemas.microsoft.com/office/powerpoint/2010/main" val="222432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8"/>
          <p:cNvSpPr/>
          <p:nvPr userDrawn="1"/>
        </p:nvSpPr>
        <p:spPr>
          <a:xfrm>
            <a:off x="0" y="0"/>
            <a:ext cx="9144000" cy="980728"/>
          </a:xfrm>
          <a:prstGeom prst="rect">
            <a:avLst/>
          </a:prstGeom>
          <a:solidFill>
            <a:srgbClr val="B70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1052736"/>
            <a:ext cx="8208912" cy="96987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060848"/>
            <a:ext cx="8229600" cy="40653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 Hodder &amp; Stoughton</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47246-2CC8-4C53-9EA3-1413DD9598CD}" type="slidenum">
              <a:rPr lang="en-GB" smtClean="0"/>
              <a:pPr/>
              <a:t>‹#›</a:t>
            </a:fld>
            <a:endParaRPr lang="en-GB"/>
          </a:p>
        </p:txBody>
      </p:sp>
      <p:sp>
        <p:nvSpPr>
          <p:cNvPr id="8" name="TextBox 7"/>
          <p:cNvSpPr txBox="1"/>
          <p:nvPr/>
        </p:nvSpPr>
        <p:spPr>
          <a:xfrm>
            <a:off x="1475656" y="260648"/>
            <a:ext cx="7344816" cy="430887"/>
          </a:xfrm>
          <a:prstGeom prst="rect">
            <a:avLst/>
          </a:prstGeom>
          <a:noFill/>
        </p:spPr>
        <p:txBody>
          <a:bodyPr wrap="square" rtlCol="0">
            <a:spAutoFit/>
          </a:bodyPr>
          <a:lstStyle/>
          <a:p>
            <a:r>
              <a:rPr lang="en-GB" sz="2200" b="1" dirty="0" smtClean="0">
                <a:solidFill>
                  <a:schemeClr val="bg1"/>
                </a:solidFill>
              </a:rPr>
              <a:t>Unit 9 – Strategic methods: how to pursue strategies</a:t>
            </a:r>
            <a:endParaRPr lang="en-US" sz="2200" b="1" dirty="0">
              <a:solidFill>
                <a:schemeClr val="bg1"/>
              </a:solidFill>
            </a:endParaRPr>
          </a:p>
        </p:txBody>
      </p:sp>
      <p:pic>
        <p:nvPicPr>
          <p:cNvPr id="11" name="Picture 3" descr="1471836091_Fotolia_61696414.jpg"/>
          <p:cNvPicPr>
            <a:picLocks noChangeAspect="1"/>
          </p:cNvPicPr>
          <p:nvPr userDrawn="1"/>
        </p:nvPicPr>
        <p:blipFill rotWithShape="1">
          <a:blip r:embed="rId13" cstate="print">
            <a:extLst>
              <a:ext uri="{28A0092B-C50C-407E-A947-70E740481C1C}">
                <a14:useLocalDpi xmlns:a14="http://schemas.microsoft.com/office/drawing/2010/main" xmlns="" val="0"/>
              </a:ext>
            </a:extLst>
          </a:blip>
          <a:stretch/>
        </p:blipFill>
        <p:spPr>
          <a:xfrm>
            <a:off x="0" y="0"/>
            <a:ext cx="1259632" cy="978305"/>
          </a:xfrm>
          <a:prstGeom prst="rect">
            <a:avLst/>
          </a:prstGeom>
        </p:spPr>
      </p:pic>
    </p:spTree>
    <p:extLst>
      <p:ext uri="{BB962C8B-B14F-4D97-AF65-F5344CB8AC3E}">
        <p14:creationId xmlns:p14="http://schemas.microsoft.com/office/powerpoint/2010/main" xmlns="" val="264106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b="1"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068960"/>
            <a:ext cx="7772400" cy="1470025"/>
          </a:xfrm>
        </p:spPr>
        <p:txBody>
          <a:bodyPr>
            <a:noAutofit/>
          </a:bodyPr>
          <a:lstStyle/>
          <a:p>
            <a:r>
              <a:rPr lang="en-GB" sz="5400" dirty="0">
                <a:solidFill>
                  <a:schemeClr val="tx1"/>
                </a:solidFill>
              </a:rPr>
              <a:t>9.4 </a:t>
            </a:r>
            <a:r>
              <a:rPr lang="en-GB" sz="5400" dirty="0" smtClean="0">
                <a:solidFill>
                  <a:schemeClr val="tx1"/>
                </a:solidFill>
              </a:rPr>
              <a:t>Assessing </a:t>
            </a:r>
            <a:r>
              <a:rPr lang="en-GB" sz="5400" dirty="0">
                <a:solidFill>
                  <a:schemeClr val="tx1"/>
                </a:solidFill>
              </a:rPr>
              <a:t>greater use of digital technology</a:t>
            </a:r>
            <a:br>
              <a:rPr lang="en-GB" sz="5400" dirty="0">
                <a:solidFill>
                  <a:schemeClr val="tx1"/>
                </a:solidFill>
              </a:rPr>
            </a:br>
            <a:endParaRPr lang="en-GB" sz="5400" dirty="0">
              <a:solidFill>
                <a:schemeClr val="tx1"/>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5000" t="15000" r="6250" b="42857"/>
          <a:stretch>
            <a:fillRect/>
          </a:stretch>
        </p:blipFill>
        <p:spPr bwMode="auto">
          <a:xfrm>
            <a:off x="0" y="1071546"/>
            <a:ext cx="9136799" cy="3500462"/>
          </a:xfrm>
          <a:prstGeom prst="rect">
            <a:avLst/>
          </a:prstGeom>
          <a:noFill/>
          <a:ln w="9525">
            <a:noFill/>
            <a:miter lim="800000"/>
            <a:headEnd/>
            <a:tailEnd/>
          </a:ln>
          <a:effectLst/>
        </p:spPr>
      </p:pic>
      <p:sp>
        <p:nvSpPr>
          <p:cNvPr id="5" name="TextBox 4"/>
          <p:cNvSpPr txBox="1"/>
          <p:nvPr/>
        </p:nvSpPr>
        <p:spPr>
          <a:xfrm>
            <a:off x="285720" y="4714884"/>
            <a:ext cx="8358246" cy="369332"/>
          </a:xfrm>
          <a:prstGeom prst="rect">
            <a:avLst/>
          </a:prstGeom>
          <a:noFill/>
        </p:spPr>
        <p:txBody>
          <a:bodyPr wrap="square" rtlCol="0">
            <a:spAutoFit/>
          </a:bodyPr>
          <a:lstStyle/>
          <a:p>
            <a:r>
              <a:rPr lang="en-GB" dirty="0" smtClean="0"/>
              <a:t>Why do you think less people are using their PC to make online purchases? (5 marks)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E-commerce</a:t>
            </a:r>
            <a:endParaRPr lang="en-GB" dirty="0"/>
          </a:p>
        </p:txBody>
      </p:sp>
      <p:sp>
        <p:nvSpPr>
          <p:cNvPr id="3" name="Content Placeholder 2"/>
          <p:cNvSpPr>
            <a:spLocks noGrp="1"/>
          </p:cNvSpPr>
          <p:nvPr>
            <p:ph idx="1"/>
          </p:nvPr>
        </p:nvSpPr>
        <p:spPr>
          <a:xfrm>
            <a:off x="457200" y="1916832"/>
            <a:ext cx="8229600" cy="4439518"/>
          </a:xfrm>
        </p:spPr>
        <p:txBody>
          <a:bodyPr>
            <a:normAutofit fontScale="62500" lnSpcReduction="20000"/>
          </a:bodyPr>
          <a:lstStyle/>
          <a:p>
            <a:pPr marL="0" indent="0">
              <a:buNone/>
            </a:pPr>
            <a:r>
              <a:rPr lang="en-GB" dirty="0"/>
              <a:t>There are three basic </a:t>
            </a:r>
            <a:r>
              <a:rPr lang="en-GB" dirty="0" smtClean="0"/>
              <a:t>models </a:t>
            </a:r>
            <a:r>
              <a:rPr lang="en-GB" dirty="0"/>
              <a:t>for an </a:t>
            </a:r>
            <a:r>
              <a:rPr lang="en-GB" dirty="0" smtClean="0"/>
              <a:t>e-commerce business:</a:t>
            </a:r>
            <a:endParaRPr lang="en-GB" dirty="0"/>
          </a:p>
          <a:p>
            <a:r>
              <a:rPr lang="en-GB" b="1" dirty="0"/>
              <a:t>E-commerce</a:t>
            </a:r>
            <a:r>
              <a:rPr lang="en-GB" dirty="0"/>
              <a:t> </a:t>
            </a:r>
            <a:r>
              <a:rPr lang="en-GB" dirty="0" smtClean="0"/>
              <a:t>– more traditional form of marketing with an </a:t>
            </a:r>
            <a:r>
              <a:rPr lang="en-GB" dirty="0"/>
              <a:t>e-commerce site </a:t>
            </a:r>
            <a:r>
              <a:rPr lang="en-GB" dirty="0" smtClean="0"/>
              <a:t>to sell </a:t>
            </a:r>
            <a:r>
              <a:rPr lang="en-GB" dirty="0"/>
              <a:t>a product or service. Customers </a:t>
            </a:r>
            <a:r>
              <a:rPr lang="en-GB" dirty="0" smtClean="0"/>
              <a:t>will buy </a:t>
            </a:r>
            <a:r>
              <a:rPr lang="en-GB" dirty="0"/>
              <a:t>directly from the site, and the products are then either delivered to them or downloaded</a:t>
            </a:r>
            <a:r>
              <a:rPr lang="en-GB" dirty="0" smtClean="0"/>
              <a:t>.</a:t>
            </a:r>
            <a:endParaRPr lang="en-GB" dirty="0"/>
          </a:p>
          <a:p>
            <a:r>
              <a:rPr lang="en-GB" b="1" dirty="0"/>
              <a:t>Advertising</a:t>
            </a:r>
            <a:r>
              <a:rPr lang="en-GB" dirty="0"/>
              <a:t> </a:t>
            </a:r>
            <a:r>
              <a:rPr lang="en-GB" dirty="0" smtClean="0"/>
              <a:t>– </a:t>
            </a:r>
            <a:r>
              <a:rPr lang="en-GB" dirty="0"/>
              <a:t>the aim </a:t>
            </a:r>
            <a:r>
              <a:rPr lang="en-GB" dirty="0" smtClean="0"/>
              <a:t>here is </a:t>
            </a:r>
            <a:r>
              <a:rPr lang="en-GB" dirty="0"/>
              <a:t>to get as many visitors as </a:t>
            </a:r>
            <a:r>
              <a:rPr lang="en-GB" dirty="0" smtClean="0"/>
              <a:t>possible to the website. This increase in traffic means that more </a:t>
            </a:r>
            <a:r>
              <a:rPr lang="en-GB" dirty="0"/>
              <a:t>customers </a:t>
            </a:r>
            <a:r>
              <a:rPr lang="en-GB" dirty="0" smtClean="0"/>
              <a:t>can be reached by the advertisers. </a:t>
            </a:r>
            <a:r>
              <a:rPr lang="en-GB" dirty="0"/>
              <a:t>Content </a:t>
            </a:r>
            <a:r>
              <a:rPr lang="en-GB" dirty="0" smtClean="0"/>
              <a:t>is </a:t>
            </a:r>
            <a:r>
              <a:rPr lang="en-GB" dirty="0"/>
              <a:t>usually completely free for the site user, providing them </a:t>
            </a:r>
            <a:r>
              <a:rPr lang="en-GB" dirty="0" smtClean="0"/>
              <a:t>with either information </a:t>
            </a:r>
            <a:r>
              <a:rPr lang="en-GB" dirty="0"/>
              <a:t>or entertainment</a:t>
            </a:r>
            <a:r>
              <a:rPr lang="en-GB" dirty="0" smtClean="0"/>
              <a:t>. They make money using B2B e-commerce by selling advertising space to businesses.</a:t>
            </a:r>
            <a:endParaRPr lang="en-GB" dirty="0"/>
          </a:p>
          <a:p>
            <a:r>
              <a:rPr lang="en-GB" b="1" dirty="0"/>
              <a:t>Subscription</a:t>
            </a:r>
            <a:r>
              <a:rPr lang="en-GB" dirty="0"/>
              <a:t> </a:t>
            </a:r>
            <a:r>
              <a:rPr lang="en-GB" dirty="0" smtClean="0"/>
              <a:t>– these sites </a:t>
            </a:r>
            <a:r>
              <a:rPr lang="en-GB" dirty="0"/>
              <a:t>generally provide information or entertainment, but the difference is the user pays to access all or part of that content</a:t>
            </a:r>
            <a:r>
              <a:rPr lang="en-GB" dirty="0" smtClean="0"/>
              <a:t>. There may also be advertising occurring on this type of site.</a:t>
            </a:r>
          </a:p>
          <a:p>
            <a:pPr marL="0" indent="0">
              <a:buNone/>
            </a:pPr>
            <a:r>
              <a:rPr lang="en-GB" dirty="0"/>
              <a:t/>
            </a:r>
            <a:br>
              <a:rPr lang="en-GB" dirty="0"/>
            </a:br>
            <a:r>
              <a:rPr lang="en-GB" dirty="0"/>
              <a:t>S</a:t>
            </a:r>
            <a:r>
              <a:rPr lang="en-GB" dirty="0" smtClean="0"/>
              <a:t>ome e-commerce businesses will use a mixture of the above to maximise B2B and B2C opportunities.</a:t>
            </a:r>
            <a:endParaRPr lang="en-GB" dirty="0"/>
          </a:p>
          <a:p>
            <a:endParaRPr lang="en-GB" dirty="0"/>
          </a:p>
        </p:txBody>
      </p:sp>
    </p:spTree>
    <p:extLst>
      <p:ext uri="{BB962C8B-B14F-4D97-AF65-F5344CB8AC3E}">
        <p14:creationId xmlns="" xmlns:p14="http://schemas.microsoft.com/office/powerpoint/2010/main" val="381089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Think about the sites that you visit regularly.</a:t>
            </a:r>
            <a:endParaRPr lang="en-GB" dirty="0"/>
          </a:p>
          <a:p>
            <a:r>
              <a:rPr lang="en-GB" dirty="0" smtClean="0"/>
              <a:t>What do you access them on? Mobile, PC, laptop, etc.</a:t>
            </a:r>
          </a:p>
          <a:p>
            <a:r>
              <a:rPr lang="en-GB" dirty="0" smtClean="0"/>
              <a:t>Which type of e-commerce model are they using?</a:t>
            </a:r>
          </a:p>
          <a:p>
            <a:r>
              <a:rPr lang="en-GB" dirty="0" smtClean="0"/>
              <a:t>Why are these businesses frequently cheaper than high street stores?</a:t>
            </a:r>
          </a:p>
          <a:p>
            <a:r>
              <a:rPr lang="en-GB" dirty="0" smtClean="0"/>
              <a:t>What makes you purchase anything from them (think about customer reviews, etc.)?</a:t>
            </a:r>
            <a:endParaRPr lang="en-GB" dirty="0"/>
          </a:p>
        </p:txBody>
      </p:sp>
    </p:spTree>
    <p:extLst>
      <p:ext uri="{BB962C8B-B14F-4D97-AF65-F5344CB8AC3E}">
        <p14:creationId xmlns="" xmlns:p14="http://schemas.microsoft.com/office/powerpoint/2010/main" val="205854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8214" t="10714" r="6696" b="28571"/>
          <a:stretch>
            <a:fillRect/>
          </a:stretch>
        </p:blipFill>
        <p:spPr bwMode="auto">
          <a:xfrm>
            <a:off x="214282" y="1071545"/>
            <a:ext cx="8501122" cy="559126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6161" t="52857" r="9375" b="20000"/>
          <a:stretch>
            <a:fillRect/>
          </a:stretch>
        </p:blipFill>
        <p:spPr bwMode="auto">
          <a:xfrm>
            <a:off x="214282" y="1142984"/>
            <a:ext cx="8715436" cy="271464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8035" t="9285" r="36607" b="67143"/>
          <a:stretch>
            <a:fillRect/>
          </a:stretch>
        </p:blipFill>
        <p:spPr bwMode="auto">
          <a:xfrm>
            <a:off x="142844" y="3857628"/>
            <a:ext cx="8858312" cy="23574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8035" t="32857" r="36607" b="9285"/>
          <a:stretch>
            <a:fillRect/>
          </a:stretch>
        </p:blipFill>
        <p:spPr bwMode="auto">
          <a:xfrm>
            <a:off x="214282" y="1134321"/>
            <a:ext cx="8215402" cy="536651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3393" t="20714" r="42857" b="12857"/>
          <a:stretch>
            <a:fillRect/>
          </a:stretch>
        </p:blipFill>
        <p:spPr bwMode="auto">
          <a:xfrm>
            <a:off x="285720" y="1095551"/>
            <a:ext cx="7786742" cy="554815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6161" t="12857" r="8482" b="20714"/>
          <a:stretch>
            <a:fillRect/>
          </a:stretch>
        </p:blipFill>
        <p:spPr bwMode="auto">
          <a:xfrm>
            <a:off x="642910" y="1035827"/>
            <a:ext cx="7572428" cy="567932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5714" t="15714" r="8482" b="35714"/>
          <a:stretch>
            <a:fillRect/>
          </a:stretch>
        </p:blipFill>
        <p:spPr bwMode="auto">
          <a:xfrm>
            <a:off x="142844" y="1142984"/>
            <a:ext cx="8929750" cy="485778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Based on the slides so far, come up with a 2,5 and 9 mark question that you could be asked on e-commerce.</a:t>
            </a:r>
          </a:p>
          <a:p>
            <a:endParaRPr lang="en-GB" dirty="0" smtClean="0"/>
          </a:p>
          <a:p>
            <a:r>
              <a:rPr lang="en-GB" dirty="0" smtClean="0"/>
              <a:t>Extension: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pressures on businesses to adopt digital technology and the techniques available.</a:t>
            </a:r>
          </a:p>
          <a:p>
            <a:r>
              <a:rPr lang="en-GB" dirty="0" smtClean="0"/>
              <a:t>The value to a business of adopting digital technology techniques.</a:t>
            </a:r>
          </a:p>
          <a:p>
            <a:r>
              <a:rPr lang="en-GB" dirty="0" smtClean="0"/>
              <a:t>The impact of adopting digital technology on the functional areas of a business.</a:t>
            </a: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l="1786" t="12857" r="70536" b="67143"/>
          <a:stretch>
            <a:fillRect/>
          </a:stretch>
        </p:blipFill>
        <p:spPr bwMode="auto">
          <a:xfrm>
            <a:off x="5500662" y="5212622"/>
            <a:ext cx="3643338" cy="164537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Big data</a:t>
            </a:r>
            <a:endParaRPr lang="en-GB" dirty="0"/>
          </a:p>
        </p:txBody>
      </p:sp>
      <p:sp>
        <p:nvSpPr>
          <p:cNvPr id="3" name="Content Placeholder 2"/>
          <p:cNvSpPr>
            <a:spLocks noGrp="1"/>
          </p:cNvSpPr>
          <p:nvPr>
            <p:ph idx="1"/>
          </p:nvPr>
        </p:nvSpPr>
        <p:spPr>
          <a:xfrm>
            <a:off x="457200" y="1928802"/>
            <a:ext cx="7686700" cy="3368415"/>
          </a:xfrm>
        </p:spPr>
        <p:txBody>
          <a:bodyPr>
            <a:normAutofit fontScale="85000" lnSpcReduction="20000"/>
          </a:bodyPr>
          <a:lstStyle/>
          <a:p>
            <a:pPr marL="0" indent="0">
              <a:buNone/>
            </a:pPr>
            <a:r>
              <a:rPr lang="en-GB" dirty="0" smtClean="0"/>
              <a:t>Definition:</a:t>
            </a:r>
            <a:endParaRPr lang="en-GB" dirty="0"/>
          </a:p>
          <a:p>
            <a:r>
              <a:rPr lang="en-GB" dirty="0" smtClean="0"/>
              <a:t>A data set which is too large and complex to manipulate or interrogate with standard methods or tools.</a:t>
            </a:r>
          </a:p>
          <a:p>
            <a:pPr marL="0" indent="0">
              <a:buNone/>
            </a:pPr>
            <a:endParaRPr lang="en-GB" dirty="0"/>
          </a:p>
          <a:p>
            <a:r>
              <a:rPr lang="en-GB" dirty="0" smtClean="0"/>
              <a:t>When businesses have big data it means that their information may be coming from different sources and it has to be analysed as a whole to understand – this needs digital technology to help.</a:t>
            </a:r>
            <a:endParaRPr lang="en-GB" dirty="0"/>
          </a:p>
        </p:txBody>
      </p:sp>
    </p:spTree>
    <p:extLst>
      <p:ext uri="{BB962C8B-B14F-4D97-AF65-F5344CB8AC3E}">
        <p14:creationId xmlns="" xmlns:p14="http://schemas.microsoft.com/office/powerpoint/2010/main" val="3200956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3839" t="10714" r="41518" b="24285"/>
          <a:stretch>
            <a:fillRect/>
          </a:stretch>
        </p:blipFill>
        <p:spPr bwMode="auto">
          <a:xfrm>
            <a:off x="428596" y="1142984"/>
            <a:ext cx="7215238" cy="552573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Uses of big data</a:t>
            </a:r>
            <a:endParaRPr lang="en-GB" dirty="0"/>
          </a:p>
        </p:txBody>
      </p:sp>
      <p:sp>
        <p:nvSpPr>
          <p:cNvPr id="4" name="Content Placeholder 3"/>
          <p:cNvSpPr>
            <a:spLocks noGrp="1"/>
          </p:cNvSpPr>
          <p:nvPr>
            <p:ph idx="1"/>
          </p:nvPr>
        </p:nvSpPr>
        <p:spPr>
          <a:xfrm>
            <a:off x="142844" y="2060848"/>
            <a:ext cx="9001156" cy="4582862"/>
          </a:xfrm>
        </p:spPr>
        <p:txBody>
          <a:bodyPr>
            <a:normAutofit fontScale="70000" lnSpcReduction="20000"/>
          </a:bodyPr>
          <a:lstStyle/>
          <a:p>
            <a:r>
              <a:rPr lang="en-GB" b="1" dirty="0" smtClean="0"/>
              <a:t>Analysis of operations </a:t>
            </a:r>
            <a:r>
              <a:rPr lang="en-GB" dirty="0" smtClean="0"/>
              <a:t>– computerised machinery can identify quality defects, speed of production and accuracy of specifications. This can then be combined with data on cost of production and levels of repeat purchase to calculate the financial benefits from rectifying problems so that priorities can be established</a:t>
            </a:r>
          </a:p>
          <a:p>
            <a:r>
              <a:rPr lang="en-GB" b="1" dirty="0" smtClean="0"/>
              <a:t>Marketing information </a:t>
            </a:r>
            <a:r>
              <a:rPr lang="en-GB" dirty="0" smtClean="0"/>
              <a:t>– information collected on customers, loyalty cards, websites, credit cards etc. Can be used to calculate brand loyalty and buying habits. Can aid in marketing certain products</a:t>
            </a:r>
          </a:p>
          <a:p>
            <a:r>
              <a:rPr lang="en-GB" b="1" dirty="0" smtClean="0"/>
              <a:t>Improving decision making </a:t>
            </a:r>
            <a:r>
              <a:rPr lang="en-GB" dirty="0" smtClean="0"/>
              <a:t>– analysis of internal data can be used to ascertain the effectiveness of business strategies</a:t>
            </a:r>
          </a:p>
          <a:p>
            <a:r>
              <a:rPr lang="en-GB" b="1" dirty="0" smtClean="0"/>
              <a:t>Improving security </a:t>
            </a:r>
            <a:r>
              <a:rPr lang="en-GB" dirty="0" smtClean="0"/>
              <a:t>-  analysis of customer records and external sources (credit checks) can help reduce fraud and security breaches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5714" t="10000" r="8482" b="31429"/>
          <a:stretch>
            <a:fillRect/>
          </a:stretch>
        </p:blipFill>
        <p:spPr bwMode="auto">
          <a:xfrm>
            <a:off x="428596" y="1071546"/>
            <a:ext cx="8501122" cy="55767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srcRect l="8928" t="15714" r="45982" b="69286"/>
          <a:stretch>
            <a:fillRect/>
          </a:stretch>
        </p:blipFill>
        <p:spPr bwMode="auto">
          <a:xfrm>
            <a:off x="425162" y="3857628"/>
            <a:ext cx="8147366" cy="1694007"/>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l="35714" t="52143" r="10267" b="21428"/>
          <a:stretch>
            <a:fillRect/>
          </a:stretch>
        </p:blipFill>
        <p:spPr bwMode="auto">
          <a:xfrm>
            <a:off x="357158" y="1571612"/>
            <a:ext cx="7809636" cy="238807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8928" t="30714" r="45982" b="20000"/>
          <a:stretch>
            <a:fillRect/>
          </a:stretch>
        </p:blipFill>
        <p:spPr bwMode="auto">
          <a:xfrm>
            <a:off x="214282" y="1142983"/>
            <a:ext cx="8143932" cy="556364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45" y="1097497"/>
            <a:ext cx="8208912" cy="969873"/>
          </a:xfrm>
        </p:spPr>
        <p:txBody>
          <a:bodyPr>
            <a:normAutofit/>
          </a:bodyPr>
          <a:lstStyle/>
          <a:p>
            <a:r>
              <a:rPr lang="en-GB" sz="3600" dirty="0" smtClean="0"/>
              <a:t>Big data’s impact on business: Marketing</a:t>
            </a:r>
            <a:endParaRPr lang="en-GB" sz="3600" dirty="0"/>
          </a:p>
        </p:txBody>
      </p:sp>
      <p:sp>
        <p:nvSpPr>
          <p:cNvPr id="3" name="Content Placeholder 2"/>
          <p:cNvSpPr>
            <a:spLocks noGrp="1"/>
          </p:cNvSpPr>
          <p:nvPr>
            <p:ph idx="1"/>
          </p:nvPr>
        </p:nvSpPr>
        <p:spPr>
          <a:xfrm>
            <a:off x="539552" y="2067370"/>
            <a:ext cx="8229600" cy="4295502"/>
          </a:xfrm>
        </p:spPr>
        <p:txBody>
          <a:bodyPr>
            <a:normAutofit fontScale="70000" lnSpcReduction="20000"/>
          </a:bodyPr>
          <a:lstStyle/>
          <a:p>
            <a:r>
              <a:rPr lang="en-GB" dirty="0" smtClean="0"/>
              <a:t>Big </a:t>
            </a:r>
            <a:r>
              <a:rPr lang="en-GB" dirty="0"/>
              <a:t>d</a:t>
            </a:r>
            <a:r>
              <a:rPr lang="en-GB" dirty="0" smtClean="0"/>
              <a:t>ata expands customer intelligence – as a marketing tool big data is invaluable. As customers we want businesses to remember us, to understand us – this provides the sort of personal touch which traditionally only a small business could give us. Using big data enables businesses to:</a:t>
            </a:r>
          </a:p>
          <a:p>
            <a:pPr marL="914400" lvl="1" indent="-514350">
              <a:buAutoNum type="arabicPeriod"/>
            </a:pPr>
            <a:r>
              <a:rPr lang="en-GB" dirty="0" smtClean="0"/>
              <a:t>Have purchase history information</a:t>
            </a:r>
          </a:p>
          <a:p>
            <a:pPr marL="914400" lvl="1" indent="-514350">
              <a:buAutoNum type="arabicPeriod"/>
            </a:pPr>
            <a:r>
              <a:rPr lang="en-GB" dirty="0" smtClean="0"/>
              <a:t>Use customer relationship management software effectively (customer names, etc.)</a:t>
            </a:r>
          </a:p>
          <a:p>
            <a:pPr marL="914400" lvl="1" indent="-514350">
              <a:buAutoNum type="arabicPeriod"/>
            </a:pPr>
            <a:r>
              <a:rPr lang="en-GB" dirty="0" smtClean="0"/>
              <a:t>Link to social media so that likes/dislikes considered.</a:t>
            </a:r>
          </a:p>
          <a:p>
            <a:pPr marL="914400" lvl="1" indent="-514350">
              <a:buAutoNum type="arabicPeriod"/>
            </a:pPr>
            <a:r>
              <a:rPr lang="en-GB" dirty="0" smtClean="0"/>
              <a:t>Use information from partner businesses.</a:t>
            </a:r>
            <a:endParaRPr lang="en-GB" dirty="0"/>
          </a:p>
          <a:p>
            <a:r>
              <a:rPr lang="en-GB" dirty="0" smtClean="0"/>
              <a:t>All of this information can help the business make the purchasing experience a more personalised, pleasant one for customers – meaning they should become loyal customers.</a:t>
            </a:r>
            <a:endParaRPr lang="en-GB" dirty="0"/>
          </a:p>
        </p:txBody>
      </p:sp>
    </p:spTree>
    <p:extLst>
      <p:ext uri="{BB962C8B-B14F-4D97-AF65-F5344CB8AC3E}">
        <p14:creationId xmlns="" xmlns:p14="http://schemas.microsoft.com/office/powerpoint/2010/main" val="288970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Big data’s impact on business: Operations</a:t>
            </a:r>
            <a:endParaRPr lang="en-GB" sz="36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For example:</a:t>
            </a:r>
            <a:endParaRPr lang="en-GB" dirty="0"/>
          </a:p>
          <a:p>
            <a:pPr marL="0" indent="0">
              <a:buNone/>
            </a:pPr>
            <a:r>
              <a:rPr lang="en-GB" dirty="0" smtClean="0"/>
              <a:t>An aircraft’s sensors will generate 20 terabytes of data an hour. These systems get reported back to base. The aircraft can determine their own maintenance schedule, alerting the supply chain to get the parts ready and in the right place! This all adds to the efficiency of the airline, but it takes the analysis of an enormous amount of data to do so.</a:t>
            </a:r>
          </a:p>
          <a:p>
            <a:pPr marL="0" indent="0">
              <a:buNone/>
            </a:pPr>
            <a:endParaRPr lang="en-GB" dirty="0"/>
          </a:p>
          <a:p>
            <a:r>
              <a:rPr lang="en-GB" dirty="0" smtClean="0"/>
              <a:t>This type of efficiency can be replicated through any manufacturing business.</a:t>
            </a:r>
            <a:endParaRPr lang="en-GB" dirty="0"/>
          </a:p>
        </p:txBody>
      </p:sp>
    </p:spTree>
    <p:extLst>
      <p:ext uri="{BB962C8B-B14F-4D97-AF65-F5344CB8AC3E}">
        <p14:creationId xmlns="" xmlns:p14="http://schemas.microsoft.com/office/powerpoint/2010/main" val="1194623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mining</a:t>
            </a:r>
            <a:endParaRPr lang="en-GB" dirty="0"/>
          </a:p>
        </p:txBody>
      </p:sp>
      <p:sp>
        <p:nvSpPr>
          <p:cNvPr id="3" name="Content Placeholder 2"/>
          <p:cNvSpPr>
            <a:spLocks noGrp="1"/>
          </p:cNvSpPr>
          <p:nvPr>
            <p:ph idx="1"/>
          </p:nvPr>
        </p:nvSpPr>
        <p:spPr>
          <a:xfrm>
            <a:off x="457200" y="2060849"/>
            <a:ext cx="8229600" cy="3082664"/>
          </a:xfrm>
        </p:spPr>
        <p:txBody>
          <a:bodyPr>
            <a:normAutofit fontScale="70000" lnSpcReduction="20000"/>
          </a:bodyPr>
          <a:lstStyle/>
          <a:p>
            <a:pPr marL="0" indent="0">
              <a:buNone/>
            </a:pPr>
            <a:r>
              <a:rPr lang="en-GB" dirty="0" smtClean="0"/>
              <a:t>Definition:</a:t>
            </a:r>
            <a:endParaRPr lang="en-GB" dirty="0"/>
          </a:p>
          <a:p>
            <a:r>
              <a:rPr lang="en-GB" dirty="0" smtClean="0"/>
              <a:t>The practice of examining large pre-existing databases in order to generate new information.</a:t>
            </a:r>
          </a:p>
          <a:p>
            <a:pPr marL="0" indent="0">
              <a:buNone/>
            </a:pPr>
            <a:endParaRPr lang="en-GB" dirty="0"/>
          </a:p>
          <a:p>
            <a:r>
              <a:rPr lang="en-GB" dirty="0" smtClean="0"/>
              <a:t>An everyday example of data mining for marketing purposes is Amazon’s website – when you look at a product, scroll down and there is a list of what other people who viewed those products were also interested in. Amazon are able to show the customer a much wider range (similar to walking around a shop), and this could increase sales.</a:t>
            </a:r>
            <a:endParaRPr lang="en-GB" dirty="0"/>
          </a:p>
          <a:p>
            <a:pPr marL="0" indent="0">
              <a:buNone/>
            </a:pPr>
            <a:endParaRPr lang="en-GB" dirty="0"/>
          </a:p>
        </p:txBody>
      </p:sp>
      <p:pic>
        <p:nvPicPr>
          <p:cNvPr id="12290" name="Picture 2"/>
          <p:cNvPicPr>
            <a:picLocks noChangeAspect="1" noChangeArrowheads="1"/>
          </p:cNvPicPr>
          <p:nvPr/>
        </p:nvPicPr>
        <p:blipFill>
          <a:blip r:embed="rId3"/>
          <a:srcRect l="7143" t="13571" r="65625" b="61429"/>
          <a:stretch>
            <a:fillRect/>
          </a:stretch>
        </p:blipFill>
        <p:spPr bwMode="auto">
          <a:xfrm>
            <a:off x="5715008" y="4786322"/>
            <a:ext cx="3237162" cy="1857388"/>
          </a:xfrm>
          <a:prstGeom prst="rect">
            <a:avLst/>
          </a:prstGeom>
          <a:noFill/>
          <a:ln w="9525">
            <a:noFill/>
            <a:miter lim="800000"/>
            <a:headEnd/>
            <a:tailEnd/>
          </a:ln>
          <a:effectLst/>
        </p:spPr>
      </p:pic>
    </p:spTree>
    <p:extLst>
      <p:ext uri="{BB962C8B-B14F-4D97-AF65-F5344CB8AC3E}">
        <p14:creationId xmlns="" xmlns:p14="http://schemas.microsoft.com/office/powerpoint/2010/main" val="3619460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t>
            </a:r>
            <a:r>
              <a:rPr lang="en-GB" dirty="0"/>
              <a:t>m</a:t>
            </a:r>
            <a:r>
              <a:rPr lang="en-GB" dirty="0" smtClean="0"/>
              <a:t>ining</a:t>
            </a:r>
            <a:endParaRPr lang="en-GB" dirty="0"/>
          </a:p>
        </p:txBody>
      </p:sp>
      <p:sp>
        <p:nvSpPr>
          <p:cNvPr id="3" name="Content Placeholder 2"/>
          <p:cNvSpPr>
            <a:spLocks noGrp="1"/>
          </p:cNvSpPr>
          <p:nvPr>
            <p:ph idx="1"/>
          </p:nvPr>
        </p:nvSpPr>
        <p:spPr>
          <a:xfrm>
            <a:off x="467544" y="2060848"/>
            <a:ext cx="8229600" cy="4295502"/>
          </a:xfrm>
        </p:spPr>
        <p:txBody>
          <a:bodyPr>
            <a:normAutofit fontScale="85000" lnSpcReduction="10000"/>
          </a:bodyPr>
          <a:lstStyle/>
          <a:p>
            <a:r>
              <a:rPr lang="en-GB" dirty="0" smtClean="0"/>
              <a:t>Often gives businesses enormous amounts of information about their customers’ behaviours and buying habits, enabling them to market their goods more effectively.</a:t>
            </a:r>
            <a:endParaRPr lang="en-GB" dirty="0"/>
          </a:p>
          <a:p>
            <a:r>
              <a:rPr lang="en-GB" dirty="0" smtClean="0"/>
              <a:t>A way of using big data in a marketing context.</a:t>
            </a:r>
            <a:endParaRPr lang="en-GB" dirty="0"/>
          </a:p>
          <a:p>
            <a:r>
              <a:rPr lang="en-GB" dirty="0" smtClean="0"/>
              <a:t>Can also be used to gather valuable market research data for businesses – Amazon analyses the products you remove from your basket as much as the products that you purchase. This gives them valuable insight to help with future product selection or marketing.</a:t>
            </a:r>
            <a:endParaRPr lang="en-GB" dirty="0"/>
          </a:p>
        </p:txBody>
      </p:sp>
    </p:spTree>
    <p:extLst>
      <p:ext uri="{BB962C8B-B14F-4D97-AF65-F5344CB8AC3E}">
        <p14:creationId xmlns="" xmlns:p14="http://schemas.microsoft.com/office/powerpoint/2010/main" val="3100827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a:bodyPr>
          <a:lstStyle/>
          <a:p>
            <a:r>
              <a:rPr lang="en-GB" dirty="0" smtClean="0"/>
              <a:t>Digital technology can impact every function of a business.</a:t>
            </a:r>
          </a:p>
          <a:p>
            <a:r>
              <a:rPr lang="en-GB" dirty="0" smtClean="0"/>
              <a:t>It affects how people interact and communicate – customers and employees.</a:t>
            </a:r>
          </a:p>
          <a:p>
            <a:r>
              <a:rPr lang="en-GB" dirty="0" smtClean="0"/>
              <a:t>It can drastically reduce costs but be fast moving as technology continually improves.</a:t>
            </a:r>
            <a:endParaRPr lang="en-GB" dirty="0"/>
          </a:p>
        </p:txBody>
      </p:sp>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data mining techniques</a:t>
            </a:r>
            <a:endParaRPr lang="en-GB" dirty="0"/>
          </a:p>
        </p:txBody>
      </p:sp>
      <p:sp>
        <p:nvSpPr>
          <p:cNvPr id="3" name="Content Placeholder 2"/>
          <p:cNvSpPr>
            <a:spLocks noGrp="1"/>
          </p:cNvSpPr>
          <p:nvPr>
            <p:ph idx="1"/>
          </p:nvPr>
        </p:nvSpPr>
        <p:spPr>
          <a:xfrm>
            <a:off x="457200" y="2060848"/>
            <a:ext cx="8229600" cy="4511424"/>
          </a:xfrm>
        </p:spPr>
        <p:txBody>
          <a:bodyPr>
            <a:normAutofit fontScale="85000" lnSpcReduction="10000"/>
          </a:bodyPr>
          <a:lstStyle/>
          <a:p>
            <a:r>
              <a:rPr lang="en-GB" dirty="0" smtClean="0"/>
              <a:t>Data counting and analysis (sales per day/production, likelihood of variations/min-max sales, probability of events/decision trees)</a:t>
            </a:r>
          </a:p>
          <a:p>
            <a:r>
              <a:rPr lang="en-GB" dirty="0" smtClean="0"/>
              <a:t>Clustering/grouping (grouping similar data – market mapping for example, market segmentation)</a:t>
            </a:r>
          </a:p>
          <a:p>
            <a:r>
              <a:rPr lang="en-GB" dirty="0" smtClean="0"/>
              <a:t>Correlation and regression analysis – forecast the influence of a factor on another variable, price and income elasticity)</a:t>
            </a:r>
          </a:p>
          <a:p>
            <a:r>
              <a:rPr lang="en-GB" dirty="0" smtClean="0"/>
              <a:t>Decision trees</a:t>
            </a:r>
          </a:p>
          <a:p>
            <a:r>
              <a:rPr lang="en-GB" dirty="0" smtClean="0"/>
              <a:t>Network analysis/critical path analysis – quickest and most efficient path to complete an action</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Enterprise resource planning (ERP)</a:t>
            </a:r>
            <a:endParaRPr lang="en-GB" dirty="0"/>
          </a:p>
        </p:txBody>
      </p:sp>
      <p:sp>
        <p:nvSpPr>
          <p:cNvPr id="3" name="Content Placeholder 2"/>
          <p:cNvSpPr>
            <a:spLocks noGrp="1"/>
          </p:cNvSpPr>
          <p:nvPr>
            <p:ph idx="1"/>
          </p:nvPr>
        </p:nvSpPr>
        <p:spPr>
          <a:xfrm>
            <a:off x="457200" y="2060849"/>
            <a:ext cx="8229600" cy="3511292"/>
          </a:xfrm>
        </p:spPr>
        <p:txBody>
          <a:bodyPr>
            <a:normAutofit fontScale="85000" lnSpcReduction="20000"/>
          </a:bodyPr>
          <a:lstStyle/>
          <a:p>
            <a:pPr marL="0" indent="0">
              <a:buNone/>
            </a:pPr>
            <a:r>
              <a:rPr lang="en-GB" dirty="0" smtClean="0"/>
              <a:t>Definition:</a:t>
            </a:r>
            <a:endParaRPr lang="en-GB" dirty="0"/>
          </a:p>
          <a:p>
            <a:r>
              <a:rPr lang="en-GB" dirty="0" smtClean="0"/>
              <a:t>A term used to describe the business management systems which integrate the data sources and processes of an entire organisation into one system. A single database.</a:t>
            </a:r>
          </a:p>
          <a:p>
            <a:pPr marL="0" indent="0">
              <a:buNone/>
            </a:pPr>
            <a:r>
              <a:rPr lang="en-GB" dirty="0" smtClean="0"/>
              <a:t>Purpose:</a:t>
            </a:r>
          </a:p>
          <a:p>
            <a:r>
              <a:rPr lang="en-GB" dirty="0" smtClean="0"/>
              <a:t>To improve the flow of information between all business functions within the organisation. Mostly used by manufacturing businesses.</a:t>
            </a:r>
            <a:endParaRPr lang="en-GB" dirty="0"/>
          </a:p>
          <a:p>
            <a:pPr marL="0" indent="0">
              <a:buNone/>
            </a:pPr>
            <a:endParaRPr lang="en-GB" dirty="0"/>
          </a:p>
        </p:txBody>
      </p:sp>
      <p:pic>
        <p:nvPicPr>
          <p:cNvPr id="13314" name="Picture 2"/>
          <p:cNvPicPr>
            <a:picLocks noChangeAspect="1" noChangeArrowheads="1"/>
          </p:cNvPicPr>
          <p:nvPr/>
        </p:nvPicPr>
        <p:blipFill>
          <a:blip r:embed="rId3"/>
          <a:srcRect l="7143" t="11429" r="65625" b="63571"/>
          <a:stretch>
            <a:fillRect/>
          </a:stretch>
        </p:blipFill>
        <p:spPr bwMode="auto">
          <a:xfrm>
            <a:off x="5857884" y="5072050"/>
            <a:ext cx="3112656" cy="1785950"/>
          </a:xfrm>
          <a:prstGeom prst="rect">
            <a:avLst/>
          </a:prstGeom>
          <a:noFill/>
          <a:ln w="9525">
            <a:noFill/>
            <a:miter lim="800000"/>
            <a:headEnd/>
            <a:tailEnd/>
          </a:ln>
          <a:effectLst/>
        </p:spPr>
      </p:pic>
    </p:spTree>
    <p:extLst>
      <p:ext uri="{BB962C8B-B14F-4D97-AF65-F5344CB8AC3E}">
        <p14:creationId xmlns="" xmlns:p14="http://schemas.microsoft.com/office/powerpoint/2010/main" val="2140161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08912" cy="969873"/>
          </a:xfrm>
        </p:spPr>
        <p:txBody>
          <a:bodyPr>
            <a:normAutofit/>
          </a:bodyPr>
          <a:lstStyle/>
          <a:p>
            <a:r>
              <a:rPr lang="en-GB" sz="3600" dirty="0" smtClean="0"/>
              <a:t>ERP combines all the data into one place</a:t>
            </a:r>
            <a:endParaRPr lang="en-GB" sz="36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995337800"/>
              </p:ext>
            </p:extLst>
          </p:nvPr>
        </p:nvGraphicFramePr>
        <p:xfrm>
          <a:off x="611560" y="1628800"/>
          <a:ext cx="7859216" cy="472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29233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35714" t="15000" r="8928" b="25000"/>
          <a:stretch>
            <a:fillRect/>
          </a:stretch>
        </p:blipFill>
        <p:spPr bwMode="auto">
          <a:xfrm>
            <a:off x="500034" y="1071546"/>
            <a:ext cx="8225575" cy="557216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49554" t="35000" r="5803" b="14285"/>
          <a:stretch>
            <a:fillRect/>
          </a:stretch>
        </p:blipFill>
        <p:spPr bwMode="auto">
          <a:xfrm>
            <a:off x="214282" y="1142984"/>
            <a:ext cx="7858180" cy="557930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1786" t="12143" r="41964" b="35000"/>
          <a:stretch>
            <a:fillRect/>
          </a:stretch>
        </p:blipFill>
        <p:spPr bwMode="auto">
          <a:xfrm>
            <a:off x="285720" y="1214422"/>
            <a:ext cx="8215370" cy="48249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969873"/>
          </a:xfrm>
        </p:spPr>
        <p:txBody>
          <a:bodyPr>
            <a:normAutofit fontScale="90000"/>
          </a:bodyPr>
          <a:lstStyle/>
          <a:p>
            <a:r>
              <a:rPr lang="en-GB" dirty="0" smtClean="0"/>
              <a:t>Digital technology – why is it important?</a:t>
            </a:r>
            <a:endParaRPr lang="en-GB" dirty="0"/>
          </a:p>
        </p:txBody>
      </p:sp>
      <p:sp>
        <p:nvSpPr>
          <p:cNvPr id="3" name="Content Placeholder 2"/>
          <p:cNvSpPr>
            <a:spLocks noGrp="1"/>
          </p:cNvSpPr>
          <p:nvPr>
            <p:ph idx="1"/>
          </p:nvPr>
        </p:nvSpPr>
        <p:spPr>
          <a:xfrm>
            <a:off x="467544" y="2348880"/>
            <a:ext cx="8229600" cy="4295502"/>
          </a:xfrm>
        </p:spPr>
        <p:txBody>
          <a:bodyPr>
            <a:normAutofit fontScale="77500" lnSpcReduction="20000"/>
          </a:bodyPr>
          <a:lstStyle/>
          <a:p>
            <a:r>
              <a:rPr lang="en-GB" dirty="0" smtClean="0"/>
              <a:t>Digital technology – technology which allows people and businesses to be connected in an unprecedented way is continually changing how people communicate, connect and discover. The implications for business are profound – anywhere where people are involved and communicating can now be used, analysed and applied to a business situations.</a:t>
            </a:r>
            <a:endParaRPr lang="en-GB" dirty="0"/>
          </a:p>
          <a:p>
            <a:r>
              <a:rPr lang="en-GB" dirty="0" smtClean="0"/>
              <a:t>Customer (and employee) behaviour, values and expectations are changing because of digital technology. Businesses have to decide where they invest their resources and what their strategies should be – stick with the status quo or change to something which is unknown and unquantifiable in the short term.</a:t>
            </a:r>
          </a:p>
        </p:txBody>
      </p:sp>
    </p:spTree>
    <p:extLst>
      <p:ext uri="{BB962C8B-B14F-4D97-AF65-F5344CB8AC3E}">
        <p14:creationId xmlns="" xmlns:p14="http://schemas.microsoft.com/office/powerpoint/2010/main" val="59205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technology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Definition:</a:t>
            </a:r>
            <a:endParaRPr lang="en-GB" dirty="0"/>
          </a:p>
          <a:p>
            <a:r>
              <a:rPr lang="en-GB" dirty="0" smtClean="0"/>
              <a:t>The use of technology to aid communication and connectivity with customers and employees plus giving businesses the ability to analyse multiple sets of data.</a:t>
            </a:r>
          </a:p>
          <a:p>
            <a:pPr marL="0" indent="0">
              <a:buNone/>
            </a:pPr>
            <a:endParaRPr lang="en-GB" dirty="0" smtClean="0"/>
          </a:p>
          <a:p>
            <a:pPr marL="0" indent="0">
              <a:buNone/>
            </a:pPr>
            <a:r>
              <a:rPr lang="en-GB" dirty="0" smtClean="0"/>
              <a:t>This is just one definition – they are remarkably hard to find!!!</a:t>
            </a:r>
            <a:endParaRPr lang="en-GB" dirty="0"/>
          </a:p>
          <a:p>
            <a:pPr marL="0" indent="0">
              <a:buNone/>
            </a:pPr>
            <a:endParaRPr lang="en-GB" dirty="0"/>
          </a:p>
        </p:txBody>
      </p:sp>
    </p:spTree>
    <p:extLst>
      <p:ext uri="{BB962C8B-B14F-4D97-AF65-F5344CB8AC3E}">
        <p14:creationId xmlns="" xmlns:p14="http://schemas.microsoft.com/office/powerpoint/2010/main" val="217743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technology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When businesses change the way that they operate to incorporate more digital technology it is called ‘digital transformation’.</a:t>
            </a:r>
            <a:endParaRPr lang="en-GB" dirty="0"/>
          </a:p>
          <a:p>
            <a:r>
              <a:rPr lang="en-GB" dirty="0" smtClean="0"/>
              <a:t>As technology has become a more permanent fixture in everybody's lives so businesses have to use that technology to help them gain a competitive advantage.</a:t>
            </a:r>
          </a:p>
          <a:p>
            <a:r>
              <a:rPr lang="en-GB" dirty="0" smtClean="0"/>
              <a:t>This transformation is not just driven by technology but by customer behaviour towards technology – think: do you do any shopping from your mobile phone? This is a new use of technology to which businesses have to adapt.</a:t>
            </a:r>
            <a:endParaRPr lang="en-GB" dirty="0"/>
          </a:p>
        </p:txBody>
      </p:sp>
    </p:spTree>
    <p:extLst>
      <p:ext uri="{BB962C8B-B14F-4D97-AF65-F5344CB8AC3E}">
        <p14:creationId xmlns="" xmlns:p14="http://schemas.microsoft.com/office/powerpoint/2010/main" val="2592299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E-commerce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Definition:</a:t>
            </a:r>
            <a:endParaRPr lang="en-GB" dirty="0"/>
          </a:p>
          <a:p>
            <a:r>
              <a:rPr lang="en-GB" dirty="0" smtClean="0"/>
              <a:t>Commercial transactions which are conducted electronically.</a:t>
            </a:r>
            <a:endParaRPr lang="en-GB" dirty="0"/>
          </a:p>
          <a:p>
            <a:r>
              <a:rPr lang="en-GB" dirty="0" smtClean="0"/>
              <a:t>Basically, buying and selling over the internet!</a:t>
            </a:r>
            <a:endParaRPr lang="en-GB" dirty="0"/>
          </a:p>
          <a:p>
            <a:r>
              <a:rPr lang="en-GB" dirty="0" smtClean="0"/>
              <a:t>E-commerce can be used for B2B or B2C.</a:t>
            </a:r>
            <a:endParaRPr lang="en-GB" dirty="0"/>
          </a:p>
        </p:txBody>
      </p:sp>
      <p:pic>
        <p:nvPicPr>
          <p:cNvPr id="5" name="Picture 2"/>
          <p:cNvPicPr>
            <a:picLocks noChangeAspect="1" noChangeArrowheads="1"/>
          </p:cNvPicPr>
          <p:nvPr/>
        </p:nvPicPr>
        <p:blipFill>
          <a:blip r:embed="rId3"/>
          <a:srcRect l="7589" t="17857" r="65179" b="57143"/>
          <a:stretch>
            <a:fillRect/>
          </a:stretch>
        </p:blipFill>
        <p:spPr bwMode="auto">
          <a:xfrm>
            <a:off x="5857884" y="4870642"/>
            <a:ext cx="3214710" cy="1844506"/>
          </a:xfrm>
          <a:prstGeom prst="rect">
            <a:avLst/>
          </a:prstGeom>
          <a:noFill/>
          <a:ln w="9525">
            <a:noFill/>
            <a:miter lim="800000"/>
            <a:headEnd/>
            <a:tailEnd/>
          </a:ln>
          <a:effectLst/>
        </p:spPr>
      </p:pic>
    </p:spTree>
    <p:extLst>
      <p:ext uri="{BB962C8B-B14F-4D97-AF65-F5344CB8AC3E}">
        <p14:creationId xmlns="" xmlns:p14="http://schemas.microsoft.com/office/powerpoint/2010/main" val="4097805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E-commerce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E-commerce has changed over the last five years with the rise of tablets and mobile technology. It is no longer sufficient for businesses just to have a website; their electronic interface needs to be accessible using mobile technology.</a:t>
            </a:r>
            <a:endParaRPr lang="en-GB" dirty="0"/>
          </a:p>
          <a:p>
            <a:r>
              <a:rPr lang="en-GB" dirty="0" smtClean="0"/>
              <a:t>This means that business also need to develop apps so that customers can access their electronic stores in whatever form is appropriate for them at the time.</a:t>
            </a:r>
            <a:endParaRPr lang="en-GB" dirty="0"/>
          </a:p>
          <a:p>
            <a:r>
              <a:rPr lang="en-GB" dirty="0" smtClean="0"/>
              <a:t>E-commerce can be carried out by different scales of business – from the entrepreneur working at home to the large multinationals developing the online presence.</a:t>
            </a:r>
            <a:endParaRPr lang="en-GB" dirty="0"/>
          </a:p>
        </p:txBody>
      </p:sp>
    </p:spTree>
    <p:extLst>
      <p:ext uri="{BB962C8B-B14F-4D97-AF65-F5344CB8AC3E}">
        <p14:creationId xmlns="" xmlns:p14="http://schemas.microsoft.com/office/powerpoint/2010/main" val="132720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34821" t="43571" r="7589" b="15000"/>
          <a:stretch>
            <a:fillRect/>
          </a:stretch>
        </p:blipFill>
        <p:spPr bwMode="auto">
          <a:xfrm>
            <a:off x="1" y="1071546"/>
            <a:ext cx="4571999" cy="2055627"/>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6696" t="27143" r="49107" b="14285"/>
          <a:stretch>
            <a:fillRect/>
          </a:stretch>
        </p:blipFill>
        <p:spPr bwMode="auto">
          <a:xfrm>
            <a:off x="4429124" y="2809897"/>
            <a:ext cx="4714876" cy="390525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amp;G Powerpoint 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amp;G Powerpoint Book 2.pptx" id="{EC0D4244-74EC-46DE-A75A-C86BF9E77A66}" vid="{DC9F02EE-CA50-4CF8-8960-9C70437A7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S&amp;G Powerpoint Book 2</Template>
  <TotalTime>6669</TotalTime>
  <Words>1466</Words>
  <Application>Microsoft Office PowerPoint</Application>
  <PresentationFormat>On-screen Show (4:3)</PresentationFormat>
  <Paragraphs>120</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S&amp;G Powerpoint Book 2</vt:lpstr>
      <vt:lpstr>9.4 Assessing greater use of digital technology </vt:lpstr>
      <vt:lpstr>Learning outcomes</vt:lpstr>
      <vt:lpstr>Overview of key concepts</vt:lpstr>
      <vt:lpstr>Digital technology – why is it important?</vt:lpstr>
      <vt:lpstr>Digital technology</vt:lpstr>
      <vt:lpstr>Digital technology</vt:lpstr>
      <vt:lpstr>E-commerce</vt:lpstr>
      <vt:lpstr>E-commerce</vt:lpstr>
      <vt:lpstr>Slide 9</vt:lpstr>
      <vt:lpstr>Slide 10</vt:lpstr>
      <vt:lpstr>E-commerce</vt:lpstr>
      <vt:lpstr>Discussion</vt:lpstr>
      <vt:lpstr>Slide 13</vt:lpstr>
      <vt:lpstr>Slide 14</vt:lpstr>
      <vt:lpstr>Slide 15</vt:lpstr>
      <vt:lpstr>Slide 16</vt:lpstr>
      <vt:lpstr>Slide 17</vt:lpstr>
      <vt:lpstr>Slide 18</vt:lpstr>
      <vt:lpstr>Question</vt:lpstr>
      <vt:lpstr>Big data</vt:lpstr>
      <vt:lpstr>Slide 21</vt:lpstr>
      <vt:lpstr>Uses of big data</vt:lpstr>
      <vt:lpstr>Slide 23</vt:lpstr>
      <vt:lpstr>Slide 24</vt:lpstr>
      <vt:lpstr>Slide 25</vt:lpstr>
      <vt:lpstr>Big data’s impact on business: Marketing</vt:lpstr>
      <vt:lpstr>Big data’s impact on business: Operations</vt:lpstr>
      <vt:lpstr>Data mining</vt:lpstr>
      <vt:lpstr>Data mining</vt:lpstr>
      <vt:lpstr>Examples of data mining techniques</vt:lpstr>
      <vt:lpstr>Enterprise resource planning (ERP)</vt:lpstr>
      <vt:lpstr>ERP combines all the data into one place</vt:lpstr>
      <vt:lpstr>Slide 33</vt:lpstr>
      <vt:lpstr>Slide 34</vt:lpstr>
      <vt:lpstr>Slide 35</vt:lpstr>
    </vt:vector>
  </TitlesOfParts>
  <Company>Halesowen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Support</dc:creator>
  <cp:lastModifiedBy>user</cp:lastModifiedBy>
  <cp:revision>83</cp:revision>
  <dcterms:created xsi:type="dcterms:W3CDTF">2014-07-21T12:45:36Z</dcterms:created>
  <dcterms:modified xsi:type="dcterms:W3CDTF">2017-01-08T16:56:14Z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164984</vt:lpwstr>
  </property>
  <property fmtid="{D5CDD505-2E9C-101B-9397-08002B2CF9AE}" pid="3" name="NXPowerLiteSettings">
    <vt:lpwstr>F5000400038000</vt:lpwstr>
  </property>
  <property fmtid="{D5CDD505-2E9C-101B-9397-08002B2CF9AE}" pid="4" name="NXPowerLiteVersion">
    <vt:lpwstr>D6.1.2</vt:lpwstr>
  </property>
</Properties>
</file>