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95B6F-C7E7-4AB7-A956-D18D1F7F53D5}" type="datetimeFigureOut">
              <a:rPr lang="en-US" smtClean="0"/>
              <a:t>9/7/2016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EDFA6-269F-45FC-86B7-462C80A19C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7D02-E5F1-457B-9A2B-801016178923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EF34-32BF-40B4-B375-6BCB92324BDE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D918-E2A8-433E-A301-D76A94B8F4F7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F0A0-5027-41C9-B97A-79E6E1E3FC30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00FA-EDF0-4A80-BA32-021503A05FA2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315B-00F2-482C-89A6-8BBF8BC5731B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4FB0-2711-4E08-BCC0-AB511DFFA288}" type="datetime1">
              <a:rPr lang="en-US" smtClean="0"/>
              <a:t>9/7/2016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B2B4-8D7C-4498-811A-20B0A2BB1A3F}" type="datetime1">
              <a:rPr lang="en-US" smtClean="0"/>
              <a:t>9/7/2016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B34F-CF10-4D83-AAE4-BF311F120B5B}" type="datetime1">
              <a:rPr lang="en-US" smtClean="0"/>
              <a:t>9/7/2016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09E-212F-405F-AA1B-D88432B8364E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FEE6-B06C-42FA-93F1-FB823E95F601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F716B-A7A3-483F-922F-335740A82B1F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4B69-7EC0-4841-B3BF-7252B07AEDA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ca-cola.co.uk/about-us/coca-cola-mission-vision-statemen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Relationship Between Mission and Objectives and why Businesses set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4B69-7EC0-4841-B3BF-7252B07AEDA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rgbClr val="C00000"/>
                </a:solidFill>
              </a:rPr>
              <a:t>The relationship between mission and objectives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06531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2400" b="1" dirty="0" smtClean="0">
                <a:solidFill>
                  <a:schemeClr val="tx1"/>
                </a:solidFill>
              </a:rPr>
              <a:t>Mission </a:t>
            </a:r>
            <a:r>
              <a:rPr lang="en-GB" sz="2400" b="1" dirty="0">
                <a:solidFill>
                  <a:schemeClr val="tx1"/>
                </a:solidFill>
              </a:rPr>
              <a:t>statement: </a:t>
            </a:r>
            <a:r>
              <a:rPr lang="en-GB" sz="2400" dirty="0" smtClean="0">
                <a:solidFill>
                  <a:schemeClr val="tx1"/>
                </a:solidFill>
              </a:rPr>
              <a:t>a qualitative statement of an organisation’s aims which describes the general purpose of the organisation.</a:t>
            </a:r>
            <a:endParaRPr lang="en-GB" sz="2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buNone/>
              <a:defRPr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2400" dirty="0" smtClean="0">
                <a:solidFill>
                  <a:schemeClr val="tx1"/>
                </a:solidFill>
              </a:rPr>
              <a:t>The </a:t>
            </a:r>
            <a:r>
              <a:rPr lang="en-GB" sz="2400" dirty="0">
                <a:solidFill>
                  <a:schemeClr val="tx1"/>
                </a:solidFill>
              </a:rPr>
              <a:t>Coca‑Cola Company </a:t>
            </a:r>
            <a:r>
              <a:rPr lang="en-GB" sz="2400" dirty="0" smtClean="0">
                <a:solidFill>
                  <a:schemeClr val="tx1"/>
                </a:solidFill>
              </a:rPr>
              <a:t>mission</a:t>
            </a:r>
            <a:r>
              <a:rPr lang="en-GB" sz="2400" dirty="0">
                <a:solidFill>
                  <a:schemeClr val="tx1"/>
                </a:solidFill>
              </a:rPr>
              <a:t/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Our mission is: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2400" dirty="0"/>
              <a:t>To</a:t>
            </a:r>
            <a:r>
              <a:rPr lang="en-GB" sz="2400" dirty="0">
                <a:solidFill>
                  <a:srgbClr val="2F444D"/>
                </a:solidFill>
              </a:rPr>
              <a:t> </a:t>
            </a:r>
            <a:r>
              <a:rPr lang="en-GB" sz="2400" dirty="0"/>
              <a:t>refresh the world - in mind, body and spirit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2400" dirty="0">
                <a:solidFill>
                  <a:schemeClr val="tx1"/>
                </a:solidFill>
              </a:rPr>
              <a:t>To inspire moments of optimism - through our brands and actions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2400" dirty="0">
                <a:solidFill>
                  <a:schemeClr val="tx1"/>
                </a:solidFill>
              </a:rPr>
              <a:t>To create value and make a difference everywhere we </a:t>
            </a:r>
            <a:r>
              <a:rPr lang="en-GB" sz="2400" dirty="0" smtClean="0">
                <a:solidFill>
                  <a:schemeClr val="tx1"/>
                </a:solidFill>
              </a:rPr>
              <a:t>engage.</a:t>
            </a:r>
            <a:endParaRPr lang="en-GB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defRPr/>
            </a:pP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55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676456" cy="969873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The relationship between mission and objectives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06531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buNone/>
              <a:defRPr/>
            </a:pPr>
            <a:endParaRPr lang="en-GB" sz="8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Corporate vision: </a:t>
            </a:r>
            <a:r>
              <a:rPr lang="en-GB" sz="2000" dirty="0" smtClean="0">
                <a:solidFill>
                  <a:schemeClr val="tx1"/>
                </a:solidFill>
              </a:rPr>
              <a:t>What the company aspires to be.</a:t>
            </a:r>
            <a:endParaRPr lang="en-GB" sz="16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Coca Cola’s vision</a:t>
            </a: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Our </a:t>
            </a:r>
            <a:r>
              <a:rPr lang="en-GB" sz="1800" dirty="0">
                <a:solidFill>
                  <a:srgbClr val="000000"/>
                </a:solidFill>
              </a:rPr>
              <a:t>vision serves as the framework for our </a:t>
            </a:r>
            <a:r>
              <a:rPr lang="en-GB" sz="1800" dirty="0" smtClean="0">
                <a:solidFill>
                  <a:srgbClr val="000000"/>
                </a:solidFill>
              </a:rPr>
              <a:t>road map </a:t>
            </a:r>
            <a:r>
              <a:rPr lang="en-GB" sz="1800" dirty="0">
                <a:solidFill>
                  <a:srgbClr val="000000"/>
                </a:solidFill>
              </a:rPr>
              <a:t>and guides every aspect of our business by describing what we need to accomplish in order to continue achieving sustainable, quality growth.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People</a:t>
            </a:r>
            <a:r>
              <a:rPr lang="en-GB" sz="1800" dirty="0">
                <a:solidFill>
                  <a:schemeClr val="tx1"/>
                </a:solidFill>
              </a:rPr>
              <a:t>: Be a great place to work where people are inspired to be the best they can be.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Portfolio: Bring to the world a portfolio of quality beverage brands that anticipate and satisfy people's desires and needs.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Partners: Nurture a winning network of customers and </a:t>
            </a:r>
            <a:r>
              <a:rPr lang="en-GB" sz="1800" dirty="0" smtClean="0">
                <a:solidFill>
                  <a:schemeClr val="tx1"/>
                </a:solidFill>
              </a:rPr>
              <a:t>suppliers; </a:t>
            </a:r>
            <a:r>
              <a:rPr lang="en-GB" sz="1800" dirty="0">
                <a:solidFill>
                  <a:schemeClr val="tx1"/>
                </a:solidFill>
              </a:rPr>
              <a:t>together we create mutual, enduring value.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Planet: Be a responsible citizen that makes a difference by helping build and support sustainable communities.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Profit: Maximize long-term return to shareowners while being mindful of our overall responsibilities.</a:t>
            </a:r>
          </a:p>
          <a:p>
            <a:pPr>
              <a:spcBef>
                <a:spcPts val="0"/>
              </a:spcBef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Productivity: Be a highly effective, lean and fast-moving </a:t>
            </a:r>
            <a:r>
              <a:rPr lang="en-GB" sz="1800" dirty="0" smtClean="0">
                <a:solidFill>
                  <a:schemeClr val="tx1"/>
                </a:solidFill>
              </a:rPr>
              <a:t>organization</a:t>
            </a:r>
            <a:endParaRPr lang="en-GB" sz="1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(</a:t>
            </a:r>
            <a:r>
              <a:rPr lang="en-GB" sz="1400" dirty="0">
                <a:solidFill>
                  <a:schemeClr val="tx1"/>
                </a:solidFill>
              </a:rPr>
              <a:t>Examples taken </a:t>
            </a:r>
            <a:r>
              <a:rPr lang="en-GB" sz="1400" dirty="0" smtClean="0">
                <a:solidFill>
                  <a:schemeClr val="tx1"/>
                </a:solidFill>
              </a:rPr>
              <a:t>from </a:t>
            </a:r>
            <a:r>
              <a:rPr lang="en-GB" sz="14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GB" sz="1400" dirty="0">
                <a:solidFill>
                  <a:schemeClr val="tx1"/>
                </a:solidFill>
                <a:hlinkClick r:id="rId2"/>
              </a:rPr>
              <a:t>://www.coca-cola.co.uk/about-us/coca-cola-mission-vision-statement.html</a:t>
            </a:r>
            <a:r>
              <a:rPr lang="en-GB" sz="1400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14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rgbClr val="C00000"/>
                </a:solidFill>
              </a:rPr>
              <a:t>The relationship between mission and objectives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0653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GB" sz="1800" b="1" dirty="0" smtClean="0">
                <a:solidFill>
                  <a:schemeClr val="tx1"/>
                </a:solidFill>
              </a:rPr>
              <a:t>Corporate </a:t>
            </a:r>
            <a:r>
              <a:rPr lang="en-GB" sz="1800" b="1" dirty="0">
                <a:solidFill>
                  <a:schemeClr val="tx1"/>
                </a:solidFill>
              </a:rPr>
              <a:t>aims</a:t>
            </a:r>
            <a:r>
              <a:rPr lang="en-GB" sz="1800" dirty="0">
                <a:solidFill>
                  <a:schemeClr val="tx1"/>
                </a:solidFill>
              </a:rPr>
              <a:t>: the long-term statement of what the business intends to achieve.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Objectives</a:t>
            </a:r>
            <a:r>
              <a:rPr lang="en-GB" sz="1800" dirty="0">
                <a:solidFill>
                  <a:schemeClr val="tx1"/>
                </a:solidFill>
              </a:rPr>
              <a:t>: More precise and detailed goals or targets that must be achieved in order to achieve the corporate aims and mission.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endParaRPr lang="en-GB" sz="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Business </a:t>
            </a:r>
            <a:r>
              <a:rPr lang="en-GB" sz="1800" dirty="0">
                <a:solidFill>
                  <a:schemeClr val="tx1"/>
                </a:solidFill>
              </a:rPr>
              <a:t>will often have a hierarchy of objectives from </a:t>
            </a:r>
            <a:r>
              <a:rPr lang="en-GB" sz="1800" dirty="0" smtClean="0">
                <a:solidFill>
                  <a:schemeClr val="tx1"/>
                </a:solidFill>
              </a:rPr>
              <a:t>corporate and </a:t>
            </a:r>
            <a:r>
              <a:rPr lang="en-GB" sz="1800" dirty="0">
                <a:solidFill>
                  <a:schemeClr val="tx1"/>
                </a:solidFill>
              </a:rPr>
              <a:t>departmental sometimes down to team and individual objectives.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GB" sz="1800" dirty="0">
                <a:solidFill>
                  <a:schemeClr val="tx1"/>
                </a:solidFill>
              </a:rPr>
              <a:t>Team objectives must be achieved to help meet the department objectives which will help the company to achieve its overall corporate </a:t>
            </a:r>
            <a:r>
              <a:rPr lang="en-GB" sz="1800" dirty="0" smtClean="0">
                <a:solidFill>
                  <a:schemeClr val="tx1"/>
                </a:solidFill>
              </a:rPr>
              <a:t>objectives, thereby </a:t>
            </a:r>
            <a:r>
              <a:rPr lang="en-GB" sz="1800" dirty="0">
                <a:solidFill>
                  <a:schemeClr val="tx1"/>
                </a:solidFill>
              </a:rPr>
              <a:t>striving towards its overall mission.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GB" sz="1800" b="1" dirty="0">
                <a:solidFill>
                  <a:schemeClr val="tx1"/>
                </a:solidFill>
              </a:rPr>
              <a:t>Example: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Corporate objective</a:t>
            </a:r>
            <a:r>
              <a:rPr lang="en-GB" sz="1800" dirty="0">
                <a:solidFill>
                  <a:schemeClr val="tx1"/>
                </a:solidFill>
              </a:rPr>
              <a:t>: To increase revenue by </a:t>
            </a:r>
            <a:r>
              <a:rPr lang="en-GB" sz="1800" dirty="0" smtClean="0">
                <a:solidFill>
                  <a:schemeClr val="tx1"/>
                </a:solidFill>
              </a:rPr>
              <a:t>15 per cent </a:t>
            </a:r>
            <a:r>
              <a:rPr lang="en-GB" sz="1800" dirty="0">
                <a:solidFill>
                  <a:schemeClr val="tx1"/>
                </a:solidFill>
              </a:rPr>
              <a:t>by the end of 2020.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GB" sz="1800" b="1" dirty="0">
                <a:solidFill>
                  <a:schemeClr val="tx1"/>
                </a:solidFill>
              </a:rPr>
              <a:t>Marketing department objective</a:t>
            </a:r>
            <a:r>
              <a:rPr lang="en-GB" sz="1800" dirty="0">
                <a:solidFill>
                  <a:schemeClr val="tx1"/>
                </a:solidFill>
              </a:rPr>
              <a:t>: To increase spend per customer per month by £5 by 2017.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7030A0"/>
              </a:buClr>
              <a:defRPr/>
            </a:pP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22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SMART objectives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060848"/>
            <a:ext cx="82296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 eaLnBrk="0" hangingPunct="0">
              <a:buNone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0" indent="0" algn="ctr" eaLnBrk="0" hangingPunct="0">
              <a:buNone/>
            </a:pPr>
            <a:r>
              <a:rPr lang="en-GB" sz="2400" dirty="0" smtClean="0">
                <a:solidFill>
                  <a:srgbClr val="000000"/>
                </a:solidFill>
              </a:rPr>
              <a:t>To </a:t>
            </a:r>
            <a:r>
              <a:rPr lang="en-GB" sz="2400" u="sng" dirty="0">
                <a:solidFill>
                  <a:srgbClr val="000000"/>
                </a:solidFill>
              </a:rPr>
              <a:t>increase market share</a:t>
            </a:r>
            <a:r>
              <a:rPr lang="en-GB" sz="2400" dirty="0">
                <a:solidFill>
                  <a:srgbClr val="000000"/>
                </a:solidFill>
              </a:rPr>
              <a:t> by </a:t>
            </a:r>
            <a:r>
              <a:rPr lang="en-GB" sz="2400" u="sng" dirty="0" smtClean="0">
                <a:solidFill>
                  <a:srgbClr val="000000"/>
                </a:solidFill>
              </a:rPr>
              <a:t>2.5 per cent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in the </a:t>
            </a:r>
            <a:r>
              <a:rPr lang="en-GB" sz="2400" u="sng" dirty="0">
                <a:solidFill>
                  <a:srgbClr val="000000"/>
                </a:solidFill>
              </a:rPr>
              <a:t>next </a:t>
            </a:r>
            <a:r>
              <a:rPr lang="en-GB" sz="2400" u="sng" dirty="0" smtClean="0">
                <a:solidFill>
                  <a:srgbClr val="000000"/>
                </a:solidFill>
              </a:rPr>
              <a:t>year</a:t>
            </a:r>
            <a:endParaRPr lang="en-GB" sz="3400" u="sng" dirty="0">
              <a:solidFill>
                <a:srgbClr val="000000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504" y="3212976"/>
            <a:ext cx="4768851" cy="4000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n-GB" sz="2000" b="1" dirty="0">
                <a:solidFill>
                  <a:schemeClr val="accent2"/>
                </a:solidFill>
              </a:rPr>
              <a:t>MEASURABLE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- a numerical target to reach</a:t>
            </a:r>
            <a:endParaRPr lang="en-GB" sz="24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292080" y="3068960"/>
            <a:ext cx="3600450" cy="708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n-GB" sz="2000" b="1" dirty="0">
                <a:solidFill>
                  <a:schemeClr val="accent2"/>
                </a:solidFill>
              </a:rPr>
              <a:t>TIME BASED </a:t>
            </a:r>
            <a:r>
              <a:rPr lang="en-GB" sz="2000" dirty="0"/>
              <a:t>- a period of time when target should be met</a:t>
            </a:r>
            <a:endParaRPr lang="en-GB" sz="2400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67544" y="1988840"/>
            <a:ext cx="1090613" cy="4000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 eaLnBrk="0" hangingPunct="0">
              <a:defRPr/>
            </a:pPr>
            <a:r>
              <a:rPr lang="en-GB" sz="2000" b="1" dirty="0">
                <a:solidFill>
                  <a:schemeClr val="accent2"/>
                </a:solidFill>
              </a:rPr>
              <a:t>SPECIFIC</a:t>
            </a:r>
            <a:endParaRPr lang="en-GB" sz="2000" b="1" dirty="0">
              <a:solidFill>
                <a:schemeClr val="folHlink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3419872" y="2996952"/>
            <a:ext cx="1655590" cy="216024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algn="just"/>
            <a:endParaRPr lang="en-GB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6876405" y="2924948"/>
            <a:ext cx="215900" cy="3127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algn="just"/>
            <a:endParaRPr lang="en-GB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547664" y="2348880"/>
            <a:ext cx="1033463" cy="2143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algn="just"/>
            <a:endParaRPr lang="en-GB" sz="1600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23528" y="3933056"/>
            <a:ext cx="8496944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defRPr/>
            </a:pPr>
            <a:r>
              <a:rPr lang="en-GB" sz="2000" b="1" dirty="0">
                <a:solidFill>
                  <a:srgbClr val="C00000"/>
                </a:solidFill>
              </a:rPr>
              <a:t>S</a:t>
            </a:r>
            <a:r>
              <a:rPr lang="en-GB" sz="2000" dirty="0" smtClean="0"/>
              <a:t>pecific </a:t>
            </a:r>
            <a:r>
              <a:rPr lang="en-GB" sz="2000" dirty="0"/>
              <a:t>– </a:t>
            </a:r>
            <a:r>
              <a:rPr lang="en-GB" sz="2000" dirty="0" smtClean="0"/>
              <a:t>They should be clear </a:t>
            </a:r>
            <a:r>
              <a:rPr lang="en-GB" sz="2000" dirty="0"/>
              <a:t>and easily defined</a:t>
            </a:r>
          </a:p>
          <a:p>
            <a:pPr marL="0" lvl="1" algn="just">
              <a:defRPr/>
            </a:pPr>
            <a:r>
              <a:rPr lang="en-GB" sz="2000" b="1" dirty="0">
                <a:solidFill>
                  <a:srgbClr val="C00000"/>
                </a:solidFill>
              </a:rPr>
              <a:t>M</a:t>
            </a:r>
            <a:r>
              <a:rPr lang="en-GB" sz="2000" dirty="0"/>
              <a:t>easurable – </a:t>
            </a:r>
            <a:r>
              <a:rPr lang="en-GB" sz="2000" dirty="0" smtClean="0"/>
              <a:t>Objectives must be quantifiable, </a:t>
            </a:r>
            <a:r>
              <a:rPr lang="en-GB" sz="2000" dirty="0"/>
              <a:t>e.g. 15-</a:t>
            </a:r>
            <a:r>
              <a:rPr lang="en-GB" sz="2000" dirty="0" smtClean="0"/>
              <a:t>20 per cent </a:t>
            </a:r>
            <a:r>
              <a:rPr lang="en-GB" sz="2000" dirty="0"/>
              <a:t>in 2 years</a:t>
            </a:r>
          </a:p>
          <a:p>
            <a:pPr marL="0" lvl="1" algn="just">
              <a:defRPr/>
            </a:pPr>
            <a:r>
              <a:rPr lang="en-GB" sz="2000" b="1" dirty="0">
                <a:solidFill>
                  <a:srgbClr val="C00000"/>
                </a:solidFill>
              </a:rPr>
              <a:t>A</a:t>
            </a:r>
            <a:r>
              <a:rPr lang="en-GB" sz="2000" dirty="0"/>
              <a:t>greed – Managers and subordinates involved in </a:t>
            </a:r>
            <a:r>
              <a:rPr lang="en-GB" sz="2000" dirty="0" smtClean="0"/>
              <a:t>setting should agree on objectives, where possible, to ensure all are motivated to work towards them.</a:t>
            </a:r>
            <a:endParaRPr lang="en-GB" sz="2000" dirty="0"/>
          </a:p>
          <a:p>
            <a:pPr marL="0" lvl="1" algn="just">
              <a:defRPr/>
            </a:pPr>
            <a:r>
              <a:rPr lang="en-GB" sz="2000" b="1" dirty="0">
                <a:solidFill>
                  <a:srgbClr val="C00000"/>
                </a:solidFill>
              </a:rPr>
              <a:t>R</a:t>
            </a:r>
            <a:r>
              <a:rPr lang="en-GB" sz="2000" dirty="0"/>
              <a:t>ealistic – </a:t>
            </a:r>
            <a:r>
              <a:rPr lang="en-GB" sz="2000" dirty="0" smtClean="0"/>
              <a:t>Achievable and </a:t>
            </a:r>
            <a:r>
              <a:rPr lang="en-GB" sz="2000" dirty="0"/>
              <a:t>not conflicting with other </a:t>
            </a:r>
            <a:r>
              <a:rPr lang="en-GB" sz="2000" dirty="0" smtClean="0"/>
              <a:t>objectives. Unrealistic </a:t>
            </a:r>
            <a:r>
              <a:rPr lang="en-GB" sz="2000" dirty="0"/>
              <a:t>targets do not motivate workers</a:t>
            </a:r>
            <a:r>
              <a:rPr lang="en-GB" sz="2000" dirty="0" smtClean="0"/>
              <a:t>.</a:t>
            </a:r>
            <a:endParaRPr lang="en-GB" sz="2000" dirty="0"/>
          </a:p>
          <a:p>
            <a:pPr marL="0" lvl="1" algn="just">
              <a:defRPr/>
            </a:pPr>
            <a:r>
              <a:rPr lang="en-GB" sz="2000" b="1" dirty="0">
                <a:solidFill>
                  <a:srgbClr val="C00000"/>
                </a:solidFill>
              </a:rPr>
              <a:t>T</a:t>
            </a:r>
            <a:r>
              <a:rPr lang="en-GB" sz="2000" dirty="0"/>
              <a:t>ime bound – Based on explicit </a:t>
            </a:r>
            <a:r>
              <a:rPr lang="en-GB" sz="2000" dirty="0" smtClean="0"/>
              <a:t>timescales, </a:t>
            </a:r>
            <a:r>
              <a:rPr lang="en-GB" sz="2000" dirty="0"/>
              <a:t>e.g. over 3 years</a:t>
            </a:r>
          </a:p>
        </p:txBody>
      </p:sp>
    </p:spTree>
    <p:extLst>
      <p:ext uri="{BB962C8B-B14F-4D97-AF65-F5344CB8AC3E}">
        <p14:creationId xmlns:p14="http://schemas.microsoft.com/office/powerpoint/2010/main" xmlns="" val="37585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Why set objectives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dirty="0" smtClean="0">
                <a:solidFill>
                  <a:schemeClr val="tx1"/>
                </a:solidFill>
              </a:rPr>
              <a:t>Objectives </a:t>
            </a:r>
            <a:r>
              <a:rPr lang="en-GB" sz="1800" dirty="0">
                <a:solidFill>
                  <a:schemeClr val="tx1"/>
                </a:solidFill>
              </a:rPr>
              <a:t>provide a </a:t>
            </a:r>
            <a:r>
              <a:rPr lang="en-GB" sz="1800" b="1" dirty="0">
                <a:solidFill>
                  <a:schemeClr val="tx1"/>
                </a:solidFill>
              </a:rPr>
              <a:t>clear set of guidelines</a:t>
            </a:r>
            <a:r>
              <a:rPr lang="en-GB" sz="1800" dirty="0">
                <a:solidFill>
                  <a:schemeClr val="tx1"/>
                </a:solidFill>
              </a:rPr>
              <a:t> for workers to follow and strive to </a:t>
            </a:r>
            <a:r>
              <a:rPr lang="en-GB" sz="1800" dirty="0" smtClean="0">
                <a:solidFill>
                  <a:schemeClr val="tx1"/>
                </a:solidFill>
              </a:rPr>
              <a:t>achieve, </a:t>
            </a:r>
            <a:r>
              <a:rPr lang="en-GB" sz="1800" dirty="0">
                <a:solidFill>
                  <a:schemeClr val="tx1"/>
                </a:solidFill>
              </a:rPr>
              <a:t>and a </a:t>
            </a:r>
            <a:r>
              <a:rPr lang="en-GB" sz="1800" b="1" dirty="0">
                <a:solidFill>
                  <a:schemeClr val="tx1"/>
                </a:solidFill>
              </a:rPr>
              <a:t>sense of direction </a:t>
            </a:r>
            <a:r>
              <a:rPr lang="en-GB" sz="1800" dirty="0">
                <a:solidFill>
                  <a:schemeClr val="tx1"/>
                </a:solidFill>
              </a:rPr>
              <a:t>for the company to achieve what it wants to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They </a:t>
            </a:r>
            <a:r>
              <a:rPr lang="en-GB" sz="1800" b="1" dirty="0">
                <a:solidFill>
                  <a:schemeClr val="tx1"/>
                </a:solidFill>
              </a:rPr>
              <a:t>co-ordinate business activity </a:t>
            </a:r>
            <a:r>
              <a:rPr lang="en-GB" sz="1800" dirty="0">
                <a:solidFill>
                  <a:schemeClr val="tx1"/>
                </a:solidFill>
              </a:rPr>
              <a:t>and guide the actions of the whole organisation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They </a:t>
            </a:r>
            <a:r>
              <a:rPr lang="en-GB" sz="1800" b="1" dirty="0">
                <a:solidFill>
                  <a:schemeClr val="tx1"/>
                </a:solidFill>
              </a:rPr>
              <a:t>motivate workers</a:t>
            </a:r>
            <a:r>
              <a:rPr lang="en-GB" sz="1800" dirty="0">
                <a:solidFill>
                  <a:schemeClr val="tx1"/>
                </a:solidFill>
              </a:rPr>
              <a:t> and departments to strive for success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They </a:t>
            </a:r>
            <a:r>
              <a:rPr lang="en-GB" sz="1800" b="1" dirty="0">
                <a:solidFill>
                  <a:schemeClr val="tx1"/>
                </a:solidFill>
              </a:rPr>
              <a:t>emphasise what is important </a:t>
            </a:r>
            <a:r>
              <a:rPr lang="en-GB" sz="1800" dirty="0">
                <a:solidFill>
                  <a:schemeClr val="tx1"/>
                </a:solidFill>
              </a:rPr>
              <a:t>for the business (priorities) and what time and money should be spent 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1800" dirty="0">
                <a:solidFill>
                  <a:schemeClr val="tx1"/>
                </a:solidFill>
              </a:rPr>
              <a:t>They </a:t>
            </a:r>
            <a:r>
              <a:rPr lang="en-GB" sz="1800" b="1" dirty="0">
                <a:solidFill>
                  <a:schemeClr val="tx1"/>
                </a:solidFill>
              </a:rPr>
              <a:t>influence the actions of </a:t>
            </a:r>
            <a:r>
              <a:rPr lang="en-GB" sz="1800" b="1" dirty="0" smtClean="0">
                <a:solidFill>
                  <a:schemeClr val="tx1"/>
                </a:solidFill>
              </a:rPr>
              <a:t>workers </a:t>
            </a:r>
            <a:r>
              <a:rPr lang="en-GB" sz="1800" dirty="0" smtClean="0">
                <a:solidFill>
                  <a:schemeClr val="tx1"/>
                </a:solidFill>
              </a:rPr>
              <a:t>helping</a:t>
            </a:r>
            <a:r>
              <a:rPr lang="en-GB" sz="1800" b="1" dirty="0" smtClean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to ensure they make </a:t>
            </a:r>
            <a:r>
              <a:rPr lang="en-GB" sz="1800" dirty="0" smtClean="0">
                <a:solidFill>
                  <a:schemeClr val="tx1"/>
                </a:solidFill>
              </a:rPr>
              <a:t>decisions </a:t>
            </a:r>
            <a:r>
              <a:rPr lang="en-GB" sz="1800" dirty="0">
                <a:solidFill>
                  <a:schemeClr val="tx1"/>
                </a:solidFill>
              </a:rPr>
              <a:t>and take actions in-line with what senior managers/owners want as set out in the aims and </a:t>
            </a:r>
            <a:r>
              <a:rPr lang="en-GB" sz="1800" dirty="0" smtClean="0">
                <a:solidFill>
                  <a:schemeClr val="tx1"/>
                </a:solidFill>
              </a:rPr>
              <a:t>objectives.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868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447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Relationship Between Mission and Objectives and why Businesses set Objectives</vt:lpstr>
      <vt:lpstr>The relationship between mission and objectives</vt:lpstr>
      <vt:lpstr>The relationship between mission and objectives</vt:lpstr>
      <vt:lpstr>The relationship between mission and objectives</vt:lpstr>
      <vt:lpstr>SMART objectives</vt:lpstr>
      <vt:lpstr>Why set 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Relationship Between Mission and Objectives and why Businesses set Objectives</dc:title>
  <dc:creator>user</dc:creator>
  <cp:lastModifiedBy>user</cp:lastModifiedBy>
  <cp:revision>1</cp:revision>
  <dcterms:created xsi:type="dcterms:W3CDTF">2016-09-07T21:54:00Z</dcterms:created>
  <dcterms:modified xsi:type="dcterms:W3CDTF">2016-09-07T21:55:33Z</dcterms:modified>
</cp:coreProperties>
</file>