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4" r:id="rId2"/>
    <p:sldId id="349" r:id="rId3"/>
    <p:sldId id="329" r:id="rId4"/>
    <p:sldId id="365" r:id="rId5"/>
    <p:sldId id="351" r:id="rId6"/>
    <p:sldId id="357" r:id="rId7"/>
    <p:sldId id="353" r:id="rId8"/>
    <p:sldId id="361" r:id="rId9"/>
    <p:sldId id="359" r:id="rId10"/>
    <p:sldId id="363" r:id="rId11"/>
    <p:sldId id="327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4" r:id="rId21"/>
  </p:sldIdLst>
  <p:sldSz cx="9144000" cy="6858000" type="screen4x3"/>
  <p:notesSz cx="6797675" cy="9928225"/>
  <p:custDataLst>
    <p:tags r:id="rId2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207" autoAdjust="0"/>
  </p:normalViewPr>
  <p:slideViewPr>
    <p:cSldViewPr snapToGrid="0" snapToObjects="1">
      <p:cViewPr>
        <p:scale>
          <a:sx n="75" d="100"/>
          <a:sy n="75" d="100"/>
        </p:scale>
        <p:origin x="-2028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5602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4955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495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4955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4955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4955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4955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4955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4955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4955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49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5602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5881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5108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21378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0334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99053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24338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1.1 Enterprise and entrepreneurship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1.1.3 The role of business enterprise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role of entrepreneurship</a:t>
            </a:r>
          </a:p>
        </p:txBody>
      </p:sp>
    </p:spTree>
    <p:extLst>
      <p:ext uri="{BB962C8B-B14F-4D97-AF65-F5344CB8AC3E}">
        <p14:creationId xmlns:p14="http://schemas.microsoft.com/office/powerpoint/2010/main" xmlns="" val="9640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Organising resources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42575" y="1423359"/>
            <a:ext cx="4724543" cy="4456741"/>
          </a:xfrm>
        </p:spPr>
        <p:txBody>
          <a:bodyPr/>
          <a:lstStyle/>
          <a:p>
            <a:pPr lvl="0"/>
            <a:r>
              <a:rPr lang="en-GB" sz="2200" b="1" dirty="0">
                <a:solidFill>
                  <a:srgbClr val="C0504D"/>
                </a:solidFill>
              </a:rPr>
              <a:t>Human resources</a:t>
            </a:r>
            <a:r>
              <a:rPr lang="en-GB" sz="2200" dirty="0"/>
              <a:t> – the right people with the skills needed to deliver the business product</a:t>
            </a:r>
          </a:p>
          <a:p>
            <a:pPr lvl="0"/>
            <a:r>
              <a:rPr lang="en-GB" sz="2200" b="1" dirty="0">
                <a:solidFill>
                  <a:srgbClr val="C0504D"/>
                </a:solidFill>
              </a:rPr>
              <a:t>Physical resources </a:t>
            </a:r>
            <a:r>
              <a:rPr lang="en-GB" sz="2200" dirty="0"/>
              <a:t>such as premises, decoration, chairs</a:t>
            </a:r>
          </a:p>
          <a:p>
            <a:pPr lvl="0"/>
            <a:r>
              <a:rPr lang="en-GB" sz="2200" b="1" dirty="0">
                <a:solidFill>
                  <a:srgbClr val="C0504D"/>
                </a:solidFill>
              </a:rPr>
              <a:t>Daily resources</a:t>
            </a:r>
            <a:r>
              <a:rPr lang="en-GB" sz="2200" dirty="0"/>
              <a:t>, for example the right food for a restaurant</a:t>
            </a:r>
          </a:p>
          <a:p>
            <a:pPr lvl="0"/>
            <a:r>
              <a:rPr lang="en-GB" sz="2200" dirty="0"/>
              <a:t>Resources are often managed by the entrepreneur when starting the business.</a:t>
            </a:r>
          </a:p>
          <a:p>
            <a:pPr lvl="0"/>
            <a:r>
              <a:rPr lang="en-GB" sz="2200" dirty="0"/>
              <a:t>As the business grows this then must be delegated</a:t>
            </a:r>
            <a:r>
              <a:rPr lang="en-GB" sz="2200" dirty="0" smtClean="0"/>
              <a:t>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879818" y="2088871"/>
            <a:ext cx="4264187" cy="31633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13967" y="1423359"/>
            <a:ext cx="37300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Stelios Haji-</a:t>
            </a:r>
            <a:r>
              <a:rPr lang="en-GB" i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Ionnou</a:t>
            </a:r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of EasyJet hired a manager to run the business</a:t>
            </a:r>
          </a:p>
        </p:txBody>
      </p:sp>
      <p:sp>
        <p:nvSpPr>
          <p:cNvPr id="6" name="Rectangle 5"/>
          <p:cNvSpPr/>
          <p:nvPr/>
        </p:nvSpPr>
        <p:spPr>
          <a:xfrm>
            <a:off x="142575" y="5727700"/>
            <a:ext cx="7909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 smtClean="0">
                <a:solidFill>
                  <a:srgbClr val="FF0000"/>
                </a:solidFill>
              </a:rPr>
              <a:t>Take 2 minutes with the person next to you to discuss what potential problems could occur if you don't manage these resources appropriately?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840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uiExpan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pPr lvl="0"/>
            <a:r>
              <a:rPr lang="en-GB" sz="3000" dirty="0" smtClean="0"/>
              <a:t>Give </a:t>
            </a:r>
            <a:r>
              <a:rPr lang="en-GB" sz="3000" dirty="0"/>
              <a:t>an example of a well-known entrepreneur who takes risks</a:t>
            </a:r>
            <a:r>
              <a:rPr lang="en-GB" sz="3000" dirty="0" smtClean="0"/>
              <a:t>.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xmlns="" val="9088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pPr lvl="0"/>
            <a:r>
              <a:rPr lang="en-GB" sz="3000" dirty="0" smtClean="0"/>
              <a:t>Give </a:t>
            </a:r>
            <a:r>
              <a:rPr lang="en-GB" sz="3000" dirty="0"/>
              <a:t>a reason why the entrepreneur has been successful</a:t>
            </a:r>
            <a:r>
              <a:rPr lang="en-GB" sz="3000" dirty="0" smtClean="0"/>
              <a:t>.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xmlns="" val="9088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pPr lvl="0"/>
            <a:r>
              <a:rPr lang="en-GB" sz="3000" dirty="0" smtClean="0"/>
              <a:t>Name </a:t>
            </a:r>
            <a:r>
              <a:rPr lang="en-GB" sz="3000" dirty="0"/>
              <a:t>a leadership skill that has helped the entrepreneur be successful</a:t>
            </a:r>
            <a:r>
              <a:rPr lang="en-GB" sz="3000" dirty="0" smtClean="0"/>
              <a:t>.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xmlns="" val="9088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pPr lvl="0"/>
            <a:r>
              <a:rPr lang="en-GB" sz="3000" dirty="0" smtClean="0"/>
              <a:t>Give </a:t>
            </a:r>
            <a:r>
              <a:rPr lang="en-GB" sz="3000" dirty="0"/>
              <a:t>an example of a resource a business has to manage</a:t>
            </a:r>
            <a:r>
              <a:rPr lang="en-GB" sz="3000" dirty="0" smtClean="0"/>
              <a:t>.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xmlns="" val="9088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pPr lvl="0"/>
            <a:r>
              <a:rPr lang="en-GB" sz="3000" dirty="0" smtClean="0"/>
              <a:t>What </a:t>
            </a:r>
            <a:r>
              <a:rPr lang="en-GB" sz="3000" dirty="0"/>
              <a:t>are human resources</a:t>
            </a:r>
            <a:r>
              <a:rPr lang="en-GB" sz="3000" dirty="0" smtClean="0"/>
              <a:t>?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xmlns="" val="9088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pPr lvl="0"/>
            <a:r>
              <a:rPr lang="en-GB" sz="3000" dirty="0" smtClean="0"/>
              <a:t>A </a:t>
            </a:r>
            <a:r>
              <a:rPr lang="en-GB" sz="3000" dirty="0"/>
              <a:t>business might fail due to poor l</a:t>
            </a:r>
            <a:r>
              <a:rPr lang="en-GB" sz="3000" dirty="0" smtClean="0"/>
              <a:t>______?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xmlns="" val="9088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r>
              <a:rPr lang="en-GB" sz="3000" dirty="0" smtClean="0"/>
              <a:t>Give </a:t>
            </a:r>
            <a:r>
              <a:rPr lang="en-GB" sz="3000" dirty="0"/>
              <a:t>another reason why a business might fail.</a:t>
            </a:r>
          </a:p>
        </p:txBody>
      </p:sp>
    </p:spTree>
    <p:extLst>
      <p:ext uri="{BB962C8B-B14F-4D97-AF65-F5344CB8AC3E}">
        <p14:creationId xmlns:p14="http://schemas.microsoft.com/office/powerpoint/2010/main" xmlns="" val="9088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r>
              <a:rPr lang="en-GB" sz="3000" dirty="0" smtClean="0"/>
              <a:t>What is value added?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xmlns="" val="9088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r>
              <a:rPr lang="en-GB" sz="3000" dirty="0" smtClean="0"/>
              <a:t>Give 3 ways in which a business can add value?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xmlns="" val="9088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role of entrepreneurship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Taking risks</a:t>
            </a:r>
          </a:p>
          <a:p>
            <a:pPr lvl="0"/>
            <a:r>
              <a:rPr lang="en-GB" dirty="0"/>
              <a:t>Making business decisions</a:t>
            </a:r>
          </a:p>
          <a:p>
            <a:pPr lvl="0"/>
            <a:r>
              <a:rPr lang="en-GB" dirty="0"/>
              <a:t>Showing leadership</a:t>
            </a:r>
          </a:p>
          <a:p>
            <a:r>
              <a:rPr lang="en-GB" dirty="0"/>
              <a:t>Organising resources</a:t>
            </a:r>
          </a:p>
        </p:txBody>
      </p:sp>
    </p:spTree>
    <p:extLst>
      <p:ext uri="{BB962C8B-B14F-4D97-AF65-F5344CB8AC3E}">
        <p14:creationId xmlns:p14="http://schemas.microsoft.com/office/powerpoint/2010/main" xmlns="" val="9640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r>
              <a:rPr lang="en-GB" sz="3000" dirty="0" smtClean="0"/>
              <a:t>What is the difference between products and services?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xmlns="" val="9088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3758769" cy="470280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200" b="1" dirty="0">
                <a:solidFill>
                  <a:srgbClr val="C0504D"/>
                </a:solidFill>
              </a:rPr>
              <a:t>Risk taking</a:t>
            </a:r>
          </a:p>
          <a:p>
            <a:pPr lvl="0"/>
            <a:r>
              <a:rPr lang="en-GB" sz="2200" dirty="0"/>
              <a:t>Making decisions where unknown factors or chances of failure loom large in the decision-makers mind</a:t>
            </a:r>
          </a:p>
          <a:p>
            <a:pPr marL="0" lvl="0" indent="0">
              <a:buNone/>
            </a:pPr>
            <a:r>
              <a:rPr lang="en-GB" sz="2200" b="1" dirty="0">
                <a:solidFill>
                  <a:srgbClr val="C0504D"/>
                </a:solidFill>
              </a:rPr>
              <a:t>Business decisions</a:t>
            </a:r>
          </a:p>
          <a:p>
            <a:pPr lvl="0"/>
            <a:r>
              <a:rPr lang="en-GB" sz="2200" dirty="0"/>
              <a:t>Choices that must be made, usually within a short time</a:t>
            </a:r>
          </a:p>
          <a:p>
            <a:pPr marL="0" lvl="0" indent="0">
              <a:buNone/>
            </a:pPr>
            <a:r>
              <a:rPr lang="en-GB" sz="2200" b="1" dirty="0">
                <a:solidFill>
                  <a:srgbClr val="C0504D"/>
                </a:solidFill>
              </a:rPr>
              <a:t>Resources</a:t>
            </a:r>
          </a:p>
          <a:p>
            <a:pPr lvl="0"/>
            <a:r>
              <a:rPr lang="en-GB" sz="2200" dirty="0"/>
              <a:t>Things or people that can be used to help build and run a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155541" y="1283677"/>
            <a:ext cx="4765520" cy="2522884"/>
          </a:xfrm>
        </p:spPr>
        <p:txBody>
          <a:bodyPr/>
          <a:lstStyle/>
          <a:p>
            <a:pPr marL="0" lvl="0" indent="0">
              <a:buNone/>
            </a:pPr>
            <a:r>
              <a:rPr lang="en-GB" sz="2200" b="1" dirty="0">
                <a:solidFill>
                  <a:srgbClr val="C0504D"/>
                </a:solidFill>
              </a:rPr>
              <a:t>Human resources</a:t>
            </a:r>
          </a:p>
          <a:p>
            <a:pPr lvl="0"/>
            <a:r>
              <a:rPr lang="en-GB" sz="2200" dirty="0"/>
              <a:t>A term used by organisations that simply means </a:t>
            </a:r>
            <a:r>
              <a:rPr lang="en-GB" sz="2200" dirty="0" smtClean="0"/>
              <a:t>employees</a:t>
            </a:r>
          </a:p>
          <a:p>
            <a:pPr lvl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b="1" dirty="0">
                <a:solidFill>
                  <a:srgbClr val="C0504D"/>
                </a:solidFill>
              </a:rPr>
              <a:t>Leadership </a:t>
            </a:r>
          </a:p>
          <a:p>
            <a:r>
              <a:rPr lang="en-GB" sz="2200" dirty="0"/>
              <a:t>Using qualities such as decisiveness, initiative and self-belief to make a business successful</a:t>
            </a:r>
          </a:p>
        </p:txBody>
      </p:sp>
    </p:spTree>
    <p:extLst>
      <p:ext uri="{BB962C8B-B14F-4D97-AF65-F5344CB8AC3E}">
        <p14:creationId xmlns:p14="http://schemas.microsoft.com/office/powerpoint/2010/main" xmlns="" val="85721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Seven main causes of start-up failure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3333" t="21334" r="5714" b="17460"/>
          <a:stretch>
            <a:fillRect/>
          </a:stretch>
        </p:blipFill>
        <p:spPr bwMode="auto">
          <a:xfrm>
            <a:off x="28768" y="1410659"/>
            <a:ext cx="9089831" cy="4295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55275" y="5892800"/>
            <a:ext cx="6351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Discuss with the person next to you – What stands out and why?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risk taking?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600" dirty="0"/>
              <a:t>Entrepreneurs often want to create an organisation or product that can make a difference. </a:t>
            </a:r>
            <a:endParaRPr lang="en-GB" sz="2600" dirty="0" smtClean="0"/>
          </a:p>
          <a:p>
            <a:pPr lvl="0"/>
            <a:endParaRPr lang="en-GB" sz="2600" dirty="0"/>
          </a:p>
          <a:p>
            <a:pPr lvl="0"/>
            <a:r>
              <a:rPr lang="en-GB" sz="2600" dirty="0"/>
              <a:t>Bold ideas can lead to large financial and emotional rewards</a:t>
            </a:r>
            <a:r>
              <a:rPr lang="en-GB" sz="2600" dirty="0" smtClean="0"/>
              <a:t>.</a:t>
            </a:r>
          </a:p>
          <a:p>
            <a:pPr lvl="0"/>
            <a:endParaRPr lang="en-GB" sz="2600" dirty="0"/>
          </a:p>
          <a:p>
            <a:r>
              <a:rPr lang="en-GB" sz="2600" b="1" dirty="0">
                <a:solidFill>
                  <a:srgbClr val="C0504D"/>
                </a:solidFill>
              </a:rPr>
              <a:t>Example: </a:t>
            </a:r>
            <a:r>
              <a:rPr lang="en-GB" sz="2600" dirty="0"/>
              <a:t>Dragon’s Den entrepreneurs invest money and time but only get one chance to convince the wealthy dragons that their idea is worth the investment.</a:t>
            </a:r>
          </a:p>
        </p:txBody>
      </p:sp>
    </p:spTree>
    <p:extLst>
      <p:ext uri="{BB962C8B-B14F-4D97-AF65-F5344CB8AC3E}">
        <p14:creationId xmlns:p14="http://schemas.microsoft.com/office/powerpoint/2010/main" xmlns="" val="393860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Taking </a:t>
            </a:r>
            <a:r>
              <a:rPr lang="en-GB" dirty="0" smtClean="0"/>
              <a:t>risks </a:t>
            </a:r>
            <a:r>
              <a:rPr lang="en-GB" dirty="0"/>
              <a:t>vs. business success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5964866" cy="4702804"/>
          </a:xfrm>
        </p:spPr>
        <p:txBody>
          <a:bodyPr/>
          <a:lstStyle/>
          <a:p>
            <a:pPr lvl="0"/>
            <a:r>
              <a:rPr lang="en-GB" sz="2000" dirty="0"/>
              <a:t>Confidence and </a:t>
            </a:r>
            <a:br>
              <a:rPr lang="en-GB" sz="2000" dirty="0"/>
            </a:br>
            <a:r>
              <a:rPr lang="en-GB" sz="2000" dirty="0"/>
              <a:t>attitudes to </a:t>
            </a:r>
            <a:br>
              <a:rPr lang="en-GB" sz="2000" dirty="0"/>
            </a:br>
            <a:r>
              <a:rPr lang="en-GB" sz="2000" dirty="0"/>
              <a:t>taking risks are </a:t>
            </a:r>
            <a:br>
              <a:rPr lang="en-GB" sz="2000" dirty="0"/>
            </a:br>
            <a:r>
              <a:rPr lang="en-GB" sz="2000" dirty="0"/>
              <a:t>key to success.</a:t>
            </a:r>
          </a:p>
          <a:p>
            <a:r>
              <a:rPr lang="en-GB" sz="2000" dirty="0"/>
              <a:t>The bar chart </a:t>
            </a:r>
            <a:br>
              <a:rPr lang="en-GB" sz="2000" dirty="0"/>
            </a:br>
            <a:r>
              <a:rPr lang="en-GB" sz="2000" dirty="0"/>
              <a:t>shows the </a:t>
            </a:r>
            <a:br>
              <a:rPr lang="en-GB" sz="2000" dirty="0"/>
            </a:br>
            <a:r>
              <a:rPr lang="en-GB" sz="2000" dirty="0"/>
              <a:t>attitudes of </a:t>
            </a:r>
            <a:br>
              <a:rPr lang="en-GB" sz="2000" dirty="0"/>
            </a:br>
            <a:r>
              <a:rPr lang="en-GB" sz="2000" dirty="0"/>
              <a:t>entrepreneurs </a:t>
            </a:r>
            <a:br>
              <a:rPr lang="en-GB" sz="2000" dirty="0"/>
            </a:br>
            <a:r>
              <a:rPr lang="en-GB" sz="2000" dirty="0"/>
              <a:t>in different </a:t>
            </a:r>
            <a:br>
              <a:rPr lang="en-GB" sz="2000" dirty="0"/>
            </a:br>
            <a:r>
              <a:rPr lang="en-GB" sz="2000" dirty="0"/>
              <a:t>countries.</a:t>
            </a:r>
          </a:p>
          <a:p>
            <a:pPr lvl="0"/>
            <a:r>
              <a:rPr lang="en-GB" sz="2000" dirty="0"/>
              <a:t>The UK is more entrepreneurial than Germany. </a:t>
            </a:r>
          </a:p>
          <a:p>
            <a:pPr lvl="0"/>
            <a:r>
              <a:rPr lang="en-GB" sz="2000" dirty="0"/>
              <a:t>However, the USA shows much better confidence in their entrepreneurial skills than the UK.</a:t>
            </a:r>
          </a:p>
          <a:p>
            <a:r>
              <a:rPr lang="en-GB" sz="2000" dirty="0"/>
              <a:t>More confidence in taking risks ultimately translates into more successful businesses.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652665" y="1460343"/>
            <a:ext cx="6268396" cy="312434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57748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good business decision?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Good decisions make a business successful.</a:t>
            </a:r>
          </a:p>
          <a:p>
            <a:pPr lvl="0"/>
            <a:r>
              <a:rPr lang="en-GB" dirty="0"/>
              <a:t>The key to making a good decision is to gain as much information about the issues before making it.</a:t>
            </a:r>
          </a:p>
          <a:p>
            <a:pPr lvl="0"/>
            <a:r>
              <a:rPr lang="en-GB" dirty="0"/>
              <a:t>Sources of information include customers, staff, suppliers, and competitors</a:t>
            </a:r>
            <a:r>
              <a:rPr lang="en-GB" dirty="0" smtClean="0"/>
              <a:t>.</a:t>
            </a:r>
          </a:p>
          <a:p>
            <a:pPr lvl="0"/>
            <a:r>
              <a:rPr smtClean="0">
                <a:solidFill>
                  <a:srgbClr val="FF0000"/>
                </a:solidFill>
              </a:rPr>
              <a:t>Why is this information so important?</a:t>
            </a:r>
            <a:endParaRPr lang="en-GB" dirty="0">
              <a:solidFill>
                <a:srgbClr val="FF0000"/>
              </a:solidFill>
            </a:endParaRPr>
          </a:p>
          <a:p>
            <a:pPr lvl="0"/>
            <a:r>
              <a:rPr lang="en-GB" dirty="0"/>
              <a:t>Small businesses need to make decisions quickly.</a:t>
            </a:r>
          </a:p>
          <a:p>
            <a:r>
              <a:rPr lang="en-GB" dirty="0"/>
              <a:t>Even if the decision is wrong it can still be changed before the competition realises.</a:t>
            </a:r>
          </a:p>
        </p:txBody>
      </p:sp>
    </p:spTree>
    <p:extLst>
      <p:ext uri="{BB962C8B-B14F-4D97-AF65-F5344CB8AC3E}">
        <p14:creationId xmlns:p14="http://schemas.microsoft.com/office/powerpoint/2010/main" xmlns="" val="206700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successful business decisions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7250459" cy="4702804"/>
          </a:xfrm>
        </p:spPr>
        <p:txBody>
          <a:bodyPr/>
          <a:lstStyle/>
          <a:p>
            <a:pPr lvl="0"/>
            <a:r>
              <a:rPr lang="en-GB" sz="2400" dirty="0"/>
              <a:t>Large businesses are often </a:t>
            </a:r>
            <a:br>
              <a:rPr lang="en-GB" sz="2400" dirty="0"/>
            </a:br>
            <a:r>
              <a:rPr lang="en-GB" sz="2400" dirty="0"/>
              <a:t>slow at making decisions, </a:t>
            </a:r>
            <a:br>
              <a:rPr lang="en-GB" sz="2400" dirty="0"/>
            </a:br>
            <a:r>
              <a:rPr lang="en-GB" sz="2400" dirty="0"/>
              <a:t>which leads to more risks.</a:t>
            </a:r>
          </a:p>
          <a:p>
            <a:pPr lvl="0"/>
            <a:r>
              <a:rPr lang="en-GB" sz="2400" dirty="0"/>
              <a:t>Decisions need to be made </a:t>
            </a:r>
            <a:br>
              <a:rPr lang="en-GB" sz="2400" dirty="0"/>
            </a:br>
            <a:r>
              <a:rPr lang="en-GB" sz="2400" dirty="0"/>
              <a:t>at the right time to be </a:t>
            </a:r>
            <a:br>
              <a:rPr lang="en-GB" sz="2400" dirty="0"/>
            </a:br>
            <a:r>
              <a:rPr lang="en-GB" sz="2400" dirty="0"/>
              <a:t>successful. </a:t>
            </a:r>
          </a:p>
          <a:p>
            <a:pPr lvl="0"/>
            <a:r>
              <a:rPr lang="en-GB" sz="2400" b="1" dirty="0">
                <a:solidFill>
                  <a:srgbClr val="C0504D"/>
                </a:solidFill>
              </a:rPr>
              <a:t>Example: </a:t>
            </a:r>
            <a:r>
              <a:rPr lang="en-GB" sz="2400" dirty="0" err="1"/>
              <a:t>Dillons</a:t>
            </a:r>
            <a:r>
              <a:rPr lang="en-GB" sz="2400" dirty="0"/>
              <a:t> bookshop </a:t>
            </a:r>
            <a:br>
              <a:rPr lang="en-GB" sz="2400" dirty="0"/>
            </a:br>
            <a:r>
              <a:rPr lang="en-GB" sz="2400" dirty="0"/>
              <a:t>was taken over by </a:t>
            </a:r>
            <a:br>
              <a:rPr lang="en-GB" sz="2400" dirty="0"/>
            </a:br>
            <a:r>
              <a:rPr lang="en-GB" sz="2400" dirty="0"/>
              <a:t>Waterstones and it was </a:t>
            </a:r>
            <a:br>
              <a:rPr lang="en-GB" sz="2400" dirty="0"/>
            </a:br>
            <a:r>
              <a:rPr lang="en-GB" sz="2400" dirty="0"/>
              <a:t>found that over half the shops were losing money.</a:t>
            </a:r>
          </a:p>
          <a:p>
            <a:r>
              <a:rPr lang="en-GB" sz="2400" dirty="0"/>
              <a:t>If </a:t>
            </a:r>
            <a:r>
              <a:rPr lang="en-GB" sz="2400" dirty="0" err="1"/>
              <a:t>Dillons</a:t>
            </a:r>
            <a:r>
              <a:rPr lang="en-GB" sz="2400" dirty="0"/>
              <a:t> had used this information earlier it could have led to a more successful business.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445250" y="1519141"/>
            <a:ext cx="4698749" cy="31450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3614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uiExpan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Showing leadership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8010951" cy="4702804"/>
          </a:xfrm>
        </p:spPr>
        <p:txBody>
          <a:bodyPr/>
          <a:lstStyle/>
          <a:p>
            <a:pPr lvl="0"/>
            <a:r>
              <a:rPr lang="en-GB" sz="2400" dirty="0"/>
              <a:t>Good leadership often leads to successful </a:t>
            </a:r>
            <a:br>
              <a:rPr lang="en-GB" sz="2400" dirty="0"/>
            </a:br>
            <a:r>
              <a:rPr lang="en-GB" sz="2400" dirty="0"/>
              <a:t>decisions and well managed risks.</a:t>
            </a:r>
          </a:p>
          <a:p>
            <a:pPr lvl="0"/>
            <a:r>
              <a:rPr lang="en-GB" sz="2400" b="1" dirty="0">
                <a:solidFill>
                  <a:srgbClr val="C0504D"/>
                </a:solidFill>
              </a:rPr>
              <a:t>Example: </a:t>
            </a:r>
            <a:r>
              <a:rPr lang="en-GB" sz="2400" dirty="0"/>
              <a:t>Elon Musk has </a:t>
            </a:r>
            <a:br>
              <a:rPr lang="en-GB" sz="2400" dirty="0"/>
            </a:br>
            <a:r>
              <a:rPr lang="en-GB" sz="2400" dirty="0"/>
              <a:t>convinced many people to </a:t>
            </a:r>
            <a:br>
              <a:rPr lang="en-GB" sz="2400" dirty="0"/>
            </a:br>
            <a:r>
              <a:rPr lang="en-GB" sz="2400" dirty="0"/>
              <a:t>invest in his start up electric </a:t>
            </a:r>
            <a:br>
              <a:rPr lang="en-GB" sz="2400" dirty="0"/>
            </a:br>
            <a:r>
              <a:rPr lang="en-GB" sz="2400" dirty="0"/>
              <a:t>car business, Tesla.</a:t>
            </a:r>
          </a:p>
          <a:p>
            <a:pPr lvl="0"/>
            <a:r>
              <a:rPr lang="en-GB" sz="2400" dirty="0"/>
              <a:t>He has shown a high level of </a:t>
            </a:r>
            <a:br>
              <a:rPr lang="en-GB" sz="2400" dirty="0"/>
            </a:br>
            <a:r>
              <a:rPr lang="en-GB" sz="2400" dirty="0"/>
              <a:t>charisma and self-belief in a </a:t>
            </a:r>
            <a:br>
              <a:rPr lang="en-GB" sz="2400" dirty="0"/>
            </a:br>
            <a:r>
              <a:rPr lang="en-GB" sz="2400" dirty="0"/>
              <a:t>product few felt would be </a:t>
            </a:r>
            <a:br>
              <a:rPr lang="en-GB" sz="2400" dirty="0"/>
            </a:br>
            <a:r>
              <a:rPr lang="en-GB" sz="2400" dirty="0"/>
              <a:t>successful.</a:t>
            </a:r>
          </a:p>
          <a:p>
            <a:r>
              <a:rPr lang="en-GB" sz="2400" dirty="0"/>
              <a:t>Tesla’s £25,000 model 3 cars have seen 373,000 pre-orders (May 2017) largely as a result Musk’s leadership and vision.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329726" y="2363939"/>
            <a:ext cx="5079206" cy="283274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84345" y="4896386"/>
            <a:ext cx="31596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5783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uiExpan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bcae6a3e3aecdee6b725ca2ddaf9178106048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5769</TotalTime>
  <Words>505</Words>
  <Application>Microsoft Office PowerPoint</Application>
  <PresentationFormat>On-screen Show (4:3)</PresentationFormat>
  <Paragraphs>100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role of entrepreneurship</vt:lpstr>
      <vt:lpstr>The role of entrepreneurship</vt:lpstr>
      <vt:lpstr>Key words</vt:lpstr>
      <vt:lpstr>Seven main causes of start-up failure</vt:lpstr>
      <vt:lpstr>What is risk taking?</vt:lpstr>
      <vt:lpstr>Taking risks vs. business success</vt:lpstr>
      <vt:lpstr>What is a good business decision?</vt:lpstr>
      <vt:lpstr>Making successful business decisions</vt:lpstr>
      <vt:lpstr>Showing leadership</vt:lpstr>
      <vt:lpstr>Organising resources</vt:lpstr>
      <vt:lpstr>Summary questions</vt:lpstr>
      <vt:lpstr>Summary questions</vt:lpstr>
      <vt:lpstr>Summary questions</vt:lpstr>
      <vt:lpstr>Summary questions</vt:lpstr>
      <vt:lpstr>Summary questions</vt:lpstr>
      <vt:lpstr>Summary questions</vt:lpstr>
      <vt:lpstr>Summary questions</vt:lpstr>
      <vt:lpstr>Summary questions</vt:lpstr>
      <vt:lpstr>Summary questions</vt:lpstr>
      <vt:lpstr>Summary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user</cp:lastModifiedBy>
  <cp:revision>437</cp:revision>
  <dcterms:created xsi:type="dcterms:W3CDTF">2012-02-07T12:53:50Z</dcterms:created>
  <dcterms:modified xsi:type="dcterms:W3CDTF">2018-10-14T15:43:03Z</dcterms:modified>
</cp:coreProperties>
</file>