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9" r:id="rId2"/>
    <p:sldId id="574" r:id="rId3"/>
    <p:sldId id="329" r:id="rId4"/>
    <p:sldId id="451" r:id="rId5"/>
    <p:sldId id="571" r:id="rId6"/>
    <p:sldId id="567" r:id="rId7"/>
    <p:sldId id="573" r:id="rId8"/>
    <p:sldId id="539" r:id="rId9"/>
    <p:sldId id="327" r:id="rId10"/>
  </p:sldIdLst>
  <p:sldSz cx="9144000" cy="6858000" type="screen4x3"/>
  <p:notesSz cx="6797675" cy="992822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7" autoAdjust="0"/>
  </p:normalViewPr>
  <p:slideViewPr>
    <p:cSldViewPr snapToGrid="0" snapToObjects="1">
      <p:cViewPr varScale="1">
        <p:scale>
          <a:sx n="97" d="100"/>
          <a:sy n="97" d="100"/>
        </p:scale>
        <p:origin x="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t>09/02/2020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2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6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8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8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4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2.3 Making operational decisions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2.3.4 The sales process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finance/newsbysector/retailandconsumer/12109854/The-companies-with-the-best-customer-service-in-the-UK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800" dirty="0"/>
              <a:t>The sales process</a:t>
            </a:r>
          </a:p>
        </p:txBody>
      </p:sp>
    </p:spTree>
    <p:extLst>
      <p:ext uri="{BB962C8B-B14F-4D97-AF65-F5344CB8AC3E}">
        <p14:creationId xmlns:p14="http://schemas.microsoft.com/office/powerpoint/2010/main" val="96404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800" dirty="0"/>
              <a:t>The sales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the sales process is</a:t>
            </a:r>
          </a:p>
          <a:p>
            <a:pPr lvl="0"/>
            <a:r>
              <a:rPr lang="en-GB" dirty="0"/>
              <a:t>Product knowledge</a:t>
            </a:r>
          </a:p>
          <a:p>
            <a:pPr lvl="0"/>
            <a:r>
              <a:rPr lang="en-GB" dirty="0"/>
              <a:t>Speed and efficiency of service</a:t>
            </a:r>
          </a:p>
          <a:p>
            <a:pPr lvl="0"/>
            <a:r>
              <a:rPr lang="en-GB" dirty="0"/>
              <a:t>Customer engagement</a:t>
            </a:r>
          </a:p>
          <a:p>
            <a:r>
              <a:rPr lang="en-GB" dirty="0"/>
              <a:t>Responses to customer feedback</a:t>
            </a:r>
          </a:p>
        </p:txBody>
      </p:sp>
    </p:spTree>
    <p:extLst>
      <p:ext uri="{BB962C8B-B14F-4D97-AF65-F5344CB8AC3E}">
        <p14:creationId xmlns:p14="http://schemas.microsoft.com/office/powerpoint/2010/main" val="349663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Customer engagement</a:t>
            </a:r>
          </a:p>
          <a:p>
            <a:pPr lvl="0"/>
            <a:r>
              <a:rPr lang="en-GB" sz="2200" dirty="0"/>
              <a:t>The attempt to make a customer feel part of something rather than an outsider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Customer feedback</a:t>
            </a:r>
          </a:p>
          <a:p>
            <a:pPr lvl="0"/>
            <a:r>
              <a:rPr lang="en-GB" sz="2200" dirty="0"/>
              <a:t>Comments, praise or criticisms given to the company by its customers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Post-sales service</a:t>
            </a:r>
          </a:p>
          <a:p>
            <a:pPr lvl="0"/>
            <a:r>
              <a:rPr lang="en-GB" sz="2200" dirty="0"/>
              <a:t>Service received after the purchase is completed, perhaps because something has gone wrong or as a way of promoting customer engagement</a:t>
            </a:r>
          </a:p>
          <a:p>
            <a:pPr marL="0" indent="0">
              <a:buNone/>
            </a:pPr>
            <a:r>
              <a:rPr lang="en-GB" sz="2200" b="1" dirty="0">
                <a:solidFill>
                  <a:srgbClr val="C0504D"/>
                </a:solidFill>
              </a:rPr>
              <a:t>Product knowledge</a:t>
            </a:r>
          </a:p>
          <a:p>
            <a:r>
              <a:rPr lang="en-GB" sz="2200" dirty="0"/>
              <a:t>How well staff know all the features of the products and the service issues surrounding the products</a:t>
            </a:r>
          </a:p>
        </p:txBody>
      </p:sp>
    </p:spTree>
    <p:extLst>
      <p:ext uri="{BB962C8B-B14F-4D97-AF65-F5344CB8AC3E}">
        <p14:creationId xmlns:p14="http://schemas.microsoft.com/office/powerpoint/2010/main" val="85721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the sales process?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7458689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The sales process is how the business engages with customer to get them to purchase their product or service.</a:t>
            </a:r>
          </a:p>
          <a:p>
            <a:pPr lvl="0"/>
            <a:r>
              <a:rPr lang="en-GB" dirty="0"/>
              <a:t>This means effective customer service which needs to be:</a:t>
            </a:r>
          </a:p>
          <a:p>
            <a:pPr lvl="1"/>
            <a:r>
              <a:rPr lang="en-GB" dirty="0"/>
              <a:t>clear as to what customers value the most</a:t>
            </a:r>
          </a:p>
          <a:p>
            <a:pPr lvl="1"/>
            <a:r>
              <a:rPr lang="en-GB" dirty="0"/>
              <a:t>practical and cost effective</a:t>
            </a:r>
          </a:p>
          <a:p>
            <a:pPr lvl="1"/>
            <a:r>
              <a:rPr lang="en-GB" dirty="0"/>
              <a:t>a genuine wish to help </a:t>
            </a:r>
          </a:p>
          <a:p>
            <a:pPr lvl="1"/>
            <a:r>
              <a:rPr lang="en-GB" dirty="0"/>
              <a:t>offered at the right place and time.</a:t>
            </a:r>
          </a:p>
        </p:txBody>
      </p:sp>
    </p:spTree>
    <p:extLst>
      <p:ext uri="{BB962C8B-B14F-4D97-AF65-F5344CB8AC3E}">
        <p14:creationId xmlns:p14="http://schemas.microsoft.com/office/powerpoint/2010/main" val="292602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 product knowledge?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10127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Product knowledge is how well staff know all the features of the products and the service issues surrounding the products</a:t>
            </a:r>
          </a:p>
          <a:p>
            <a:pPr lvl="0"/>
            <a:r>
              <a:rPr lang="en-GB" sz="2400" dirty="0"/>
              <a:t>Good training needs to be given to ensure strong product knowledge. For example, M&amp;S food staff are given trials of new products offered to help inform customers</a:t>
            </a:r>
          </a:p>
          <a:p>
            <a:pPr lvl="0"/>
            <a:r>
              <a:rPr lang="en-GB" sz="2400" dirty="0"/>
              <a:t>Loyal staff that stay with the business mean they gain a huge knowledge of the business and its products. ALDI pay staff above the minimum wage to help retention</a:t>
            </a:r>
          </a:p>
          <a:p>
            <a:r>
              <a:rPr lang="en-GB" sz="2400" dirty="0"/>
              <a:t>Staff committed to customers helps with product knowledge. Staff at the furniture retailer </a:t>
            </a:r>
            <a:r>
              <a:rPr lang="en-GB" sz="2400" dirty="0" err="1"/>
              <a:t>Sofology</a:t>
            </a:r>
            <a:r>
              <a:rPr lang="en-GB" sz="2400" dirty="0"/>
              <a:t> are not paid on commission to ensure they are focused on the sofa that meets the customers’ needs.</a:t>
            </a:r>
          </a:p>
        </p:txBody>
      </p:sp>
    </p:spTree>
    <p:extLst>
      <p:ext uri="{BB962C8B-B14F-4D97-AF65-F5344CB8AC3E}">
        <p14:creationId xmlns:p14="http://schemas.microsoft.com/office/powerpoint/2010/main" val="65098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6523" y="1512173"/>
            <a:ext cx="3467477" cy="2311651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Speed and efficiency of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5946761" cy="4702804"/>
          </a:xfrm>
        </p:spPr>
        <p:txBody>
          <a:bodyPr>
            <a:noAutofit/>
          </a:bodyPr>
          <a:lstStyle/>
          <a:p>
            <a:pPr lvl="0"/>
            <a:r>
              <a:rPr lang="en-GB" sz="2000" b="1" dirty="0">
                <a:solidFill>
                  <a:srgbClr val="C0504D"/>
                </a:solidFill>
              </a:rPr>
              <a:t>Good customer service </a:t>
            </a:r>
            <a:r>
              <a:rPr lang="en-GB" sz="2000" dirty="0"/>
              <a:t>is designed to ensure customers feel valued.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Efficiency of service </a:t>
            </a:r>
            <a:r>
              <a:rPr lang="en-GB" sz="2000" dirty="0"/>
              <a:t>means the product is </a:t>
            </a:r>
            <a:br>
              <a:rPr lang="en-GB" sz="2000" dirty="0"/>
            </a:br>
            <a:r>
              <a:rPr lang="en-GB" sz="2000" dirty="0"/>
              <a:t>delivered to the customer when they want it, </a:t>
            </a:r>
            <a:br>
              <a:rPr lang="en-GB" sz="2000" dirty="0"/>
            </a:br>
            <a:r>
              <a:rPr lang="en-GB" sz="2000" dirty="0"/>
              <a:t>in good condition and problems are sorted out </a:t>
            </a:r>
            <a:br>
              <a:rPr lang="en-GB" sz="2000" dirty="0"/>
            </a:br>
            <a:r>
              <a:rPr lang="en-GB" sz="2000" dirty="0"/>
              <a:t>as soon as possible.</a:t>
            </a:r>
          </a:p>
          <a:p>
            <a:pPr lvl="0"/>
            <a:r>
              <a:rPr lang="en-GB" sz="2000" dirty="0"/>
              <a:t>Customers are willing to pay for good customer service if it is value for money.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Example: </a:t>
            </a:r>
            <a:r>
              <a:rPr lang="en-GB" sz="2000" dirty="0"/>
              <a:t>First class tickets on 2016 Airline of the year Etihad include a A$20,000 3 room apartment on board.</a:t>
            </a:r>
          </a:p>
          <a:p>
            <a:pPr lvl="0"/>
            <a:r>
              <a:rPr lang="en-GB" sz="2000" dirty="0"/>
              <a:t>Compare this to Ryanair, which offers minimum seat space and everything, including luggage, is an extra.</a:t>
            </a:r>
          </a:p>
          <a:p>
            <a:r>
              <a:rPr lang="en-GB" sz="2000" dirty="0"/>
              <a:t>Look at the bar chart. Who would you choose if you wanted a flight to be on time?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574" y="4045756"/>
            <a:ext cx="2869949" cy="14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4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0721" y="3717944"/>
            <a:ext cx="3612332" cy="240822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Customer engagement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5786" cy="4702804"/>
          </a:xfrm>
        </p:spPr>
        <p:txBody>
          <a:bodyPr>
            <a:noAutofit/>
          </a:bodyPr>
          <a:lstStyle/>
          <a:p>
            <a:pPr lvl="0"/>
            <a:r>
              <a:rPr lang="en-GB" sz="1900" dirty="0"/>
              <a:t>Customer engagement is the attempt to make a customer feel part of something.</a:t>
            </a:r>
          </a:p>
          <a:p>
            <a:pPr lvl="0"/>
            <a:r>
              <a:rPr lang="en-GB" sz="1900" dirty="0"/>
              <a:t>Customer engagement can be done through word of mouth, newsletters or personal invitations to special events.</a:t>
            </a:r>
          </a:p>
          <a:p>
            <a:pPr lvl="0"/>
            <a:r>
              <a:rPr lang="en-GB" sz="1900" dirty="0"/>
              <a:t>It can also be done through loyalty cards. The M&amp;S Sparks card allows customers to tailor make their own discounts and gain invitations to exclusive launches of products.</a:t>
            </a:r>
          </a:p>
          <a:p>
            <a:pPr lvl="0"/>
            <a:r>
              <a:rPr lang="en-GB" sz="1900" dirty="0"/>
              <a:t>The internet and social media are increasingly playing a role in engaging customers. Go Pro, the sports camera maker, encourages </a:t>
            </a:r>
            <a:br>
              <a:rPr lang="en-GB" sz="1900" dirty="0"/>
            </a:br>
            <a:r>
              <a:rPr lang="en-GB" sz="1900" dirty="0"/>
              <a:t>customers to post their videos on Instagram, </a:t>
            </a:r>
            <a:br>
              <a:rPr lang="en-GB" sz="1900" dirty="0"/>
            </a:br>
            <a:r>
              <a:rPr lang="en-GB" sz="1900" dirty="0"/>
              <a:t>which has doubled the output </a:t>
            </a:r>
            <a:br>
              <a:rPr lang="en-GB" sz="1900" dirty="0"/>
            </a:br>
            <a:r>
              <a:rPr lang="en-GB" sz="1900" dirty="0"/>
              <a:t>from the website since its launch in 2014.</a:t>
            </a:r>
          </a:p>
          <a:p>
            <a:r>
              <a:rPr lang="en-GB" sz="1900" b="1" dirty="0">
                <a:solidFill>
                  <a:srgbClr val="C0504D"/>
                </a:solidFill>
              </a:rPr>
              <a:t>Example: </a:t>
            </a:r>
            <a:r>
              <a:rPr lang="en-GB" sz="1900" dirty="0"/>
              <a:t>Milkshake chain Shakeway has </a:t>
            </a:r>
            <a:br>
              <a:rPr lang="en-GB" sz="1900" dirty="0"/>
            </a:br>
            <a:r>
              <a:rPr lang="en-GB" sz="1900" dirty="0"/>
              <a:t>encouraged customers to post pictures and </a:t>
            </a:r>
            <a:br>
              <a:rPr lang="en-GB" sz="1900" dirty="0"/>
            </a:br>
            <a:r>
              <a:rPr lang="en-GB" sz="1900" dirty="0"/>
              <a:t>messages on Twitter, allowing the business </a:t>
            </a:r>
            <a:br>
              <a:rPr lang="en-GB" sz="1900" dirty="0"/>
            </a:br>
            <a:r>
              <a:rPr lang="en-GB" sz="1900" dirty="0"/>
              <a:t>to create a family who share in the success </a:t>
            </a:r>
            <a:br>
              <a:rPr lang="en-GB" sz="1900" dirty="0"/>
            </a:br>
            <a:r>
              <a:rPr lang="en-GB" sz="1900" dirty="0"/>
              <a:t>of the product.</a:t>
            </a:r>
          </a:p>
        </p:txBody>
      </p:sp>
    </p:spTree>
    <p:extLst>
      <p:ext uri="{BB962C8B-B14F-4D97-AF65-F5344CB8AC3E}">
        <p14:creationId xmlns:p14="http://schemas.microsoft.com/office/powerpoint/2010/main" val="213419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988724" cy="684694"/>
          </a:xfrm>
        </p:spPr>
        <p:txBody>
          <a:bodyPr/>
          <a:lstStyle/>
          <a:p>
            <a:r>
              <a:rPr lang="en-GB" sz="3600" dirty="0"/>
              <a:t>Responses to customer feedback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51635" cy="4695976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Customer feedback can be comments, praise or criticisms given to the company by its customers.</a:t>
            </a:r>
          </a:p>
          <a:p>
            <a:pPr lvl="0"/>
            <a:r>
              <a:rPr lang="en-GB" sz="2000" dirty="0"/>
              <a:t>This can be by word of mouth, letter, phone call and increasingly through website reviews or a business’s Twitter account.</a:t>
            </a:r>
          </a:p>
          <a:p>
            <a:pPr lvl="0"/>
            <a:r>
              <a:rPr lang="en-GB" sz="2000" dirty="0"/>
              <a:t>The worst businesses see feedback as a problem. Scottish Power, the energy company, came last in terms of customer service in a 2015 survey.</a:t>
            </a:r>
          </a:p>
          <a:p>
            <a:pPr lvl="0"/>
            <a:r>
              <a:rPr lang="en-GB" sz="2000" dirty="0"/>
              <a:t>The best businesses see feedback as a chance to improve. </a:t>
            </a:r>
            <a:br>
              <a:rPr lang="en-GB" sz="2000" dirty="0"/>
            </a:br>
            <a:r>
              <a:rPr lang="en-GB" sz="2000" dirty="0"/>
              <a:t>Amazon were the best customer service business in 2015, </a:t>
            </a:r>
            <a:br>
              <a:rPr lang="en-GB" sz="2000" dirty="0"/>
            </a:br>
            <a:r>
              <a:rPr lang="en-GB" sz="2000" dirty="0"/>
              <a:t>with customers very happy with their no-quibble returns </a:t>
            </a:r>
            <a:br>
              <a:rPr lang="en-GB" sz="2000" dirty="0"/>
            </a:br>
            <a:r>
              <a:rPr lang="en-GB" sz="2000" dirty="0"/>
              <a:t>policy and customer review system.</a:t>
            </a:r>
          </a:p>
          <a:p>
            <a:r>
              <a:rPr lang="en-GB" sz="2000" dirty="0"/>
              <a:t>TalkTalk, the telecoms provider, has been responding to customer complaints about raising prices on fixed yearly contracts. Adverts in 2017 now guarantee this won’t happen – post-sales service is important to keep customers.</a:t>
            </a:r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6944007" y="3669748"/>
            <a:ext cx="1711105" cy="70788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Best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03102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53335" cy="4979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Write down or discuss the answers to these questions.</a:t>
            </a:r>
          </a:p>
          <a:p>
            <a:pPr lvl="0"/>
            <a:r>
              <a:rPr lang="en-GB" sz="2600" dirty="0"/>
              <a:t>What is the sales process?</a:t>
            </a:r>
          </a:p>
          <a:p>
            <a:pPr lvl="0"/>
            <a:r>
              <a:rPr lang="en-GB" sz="2600" dirty="0"/>
              <a:t>Give an example of how a business can ensure staff have good product knowledge.</a:t>
            </a:r>
          </a:p>
          <a:p>
            <a:pPr lvl="0"/>
            <a:r>
              <a:rPr lang="en-GB" sz="2600" dirty="0"/>
              <a:t>Who is good customer service aimed at?</a:t>
            </a:r>
          </a:p>
          <a:p>
            <a:pPr lvl="0"/>
            <a:r>
              <a:rPr lang="en-GB" sz="2600" dirty="0"/>
              <a:t>Name one benefit of good customer service to a jewellers.</a:t>
            </a:r>
          </a:p>
          <a:p>
            <a:pPr lvl="0"/>
            <a:r>
              <a:rPr lang="en-GB" sz="2600" dirty="0"/>
              <a:t>How are Ryan Air more efficient than British Airways?</a:t>
            </a:r>
          </a:p>
          <a:p>
            <a:r>
              <a:rPr lang="en-GB" sz="2600" dirty="0"/>
              <a:t>What is a benefit to the business of good customer engagement?</a:t>
            </a:r>
          </a:p>
        </p:txBody>
      </p:sp>
    </p:spTree>
    <p:extLst>
      <p:ext uri="{BB962C8B-B14F-4D97-AF65-F5344CB8AC3E}">
        <p14:creationId xmlns:p14="http://schemas.microsoft.com/office/powerpoint/2010/main" val="908834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0</TotalTime>
  <Words>568</Words>
  <Application>Microsoft Office PowerPoint</Application>
  <PresentationFormat>On-screen Show (4:3)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sales process</vt:lpstr>
      <vt:lpstr>The sales process</vt:lpstr>
      <vt:lpstr>Key words</vt:lpstr>
      <vt:lpstr>What is the sales process?</vt:lpstr>
      <vt:lpstr>What is  product knowledge?</vt:lpstr>
      <vt:lpstr>Speed and efficiency of service</vt:lpstr>
      <vt:lpstr>Customer engagement</vt:lpstr>
      <vt:lpstr>Responses to customer feedback</vt:lpstr>
      <vt:lpstr>Summary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Morgan Crump</cp:lastModifiedBy>
  <cp:revision>815</cp:revision>
  <dcterms:created xsi:type="dcterms:W3CDTF">2012-02-07T12:53:50Z</dcterms:created>
  <dcterms:modified xsi:type="dcterms:W3CDTF">2020-02-09T17:36:28Z</dcterms:modified>
</cp:coreProperties>
</file>