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5" r:id="rId8"/>
    <p:sldId id="266" r:id="rId9"/>
    <p:sldId id="267" r:id="rId10"/>
    <p:sldId id="268" r:id="rId11"/>
    <p:sldId id="269" r:id="rId12"/>
    <p:sldId id="270"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F0FBA7-2ADD-4C39-B316-B2D1B6E7F353}"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GB"/>
        </a:p>
      </dgm:t>
    </dgm:pt>
    <dgm:pt modelId="{2CD918E3-EA25-45FD-83FE-5639F6D125A9}">
      <dgm:prSet phldrT="[Text]" custT="1"/>
      <dgm:spPr/>
      <dgm:t>
        <a:bodyPr/>
        <a:lstStyle/>
        <a:p>
          <a:pPr algn="ctr"/>
          <a:r>
            <a:rPr lang="en-GB" sz="1800" dirty="0" smtClean="0"/>
            <a:t>Increase sales volume and sales value</a:t>
          </a:r>
          <a:endParaRPr lang="en-GB" sz="1800" dirty="0"/>
        </a:p>
      </dgm:t>
    </dgm:pt>
    <dgm:pt modelId="{D0FA7617-98AF-42CE-BE43-C6C1472CDE2A}" type="parTrans" cxnId="{7312C6EE-4F80-4E26-BE6E-BE57A63EDF2F}">
      <dgm:prSet/>
      <dgm:spPr/>
      <dgm:t>
        <a:bodyPr/>
        <a:lstStyle/>
        <a:p>
          <a:pPr algn="ctr"/>
          <a:endParaRPr lang="en-GB" sz="2400"/>
        </a:p>
      </dgm:t>
    </dgm:pt>
    <dgm:pt modelId="{874107DF-BCBD-49DB-9106-BB4F28D9C226}" type="sibTrans" cxnId="{7312C6EE-4F80-4E26-BE6E-BE57A63EDF2F}">
      <dgm:prSet/>
      <dgm:spPr/>
      <dgm:t>
        <a:bodyPr/>
        <a:lstStyle/>
        <a:p>
          <a:pPr algn="ctr"/>
          <a:endParaRPr lang="en-GB" sz="2400"/>
        </a:p>
      </dgm:t>
    </dgm:pt>
    <dgm:pt modelId="{6EE04025-A3F9-415D-9CEB-E25835CBBDEA}">
      <dgm:prSet phldrT="[Text]" custT="1"/>
      <dgm:spPr/>
      <dgm:t>
        <a:bodyPr/>
        <a:lstStyle/>
        <a:p>
          <a:pPr algn="ctr"/>
          <a:r>
            <a:rPr lang="en-GB" sz="1800" dirty="0" smtClean="0"/>
            <a:t>Increase market share</a:t>
          </a:r>
          <a:endParaRPr lang="en-GB" sz="1800" dirty="0"/>
        </a:p>
      </dgm:t>
    </dgm:pt>
    <dgm:pt modelId="{C2F2E226-2DC4-48F3-BDE6-FCC336C205C3}" type="parTrans" cxnId="{3DAC1741-5B2D-4E95-B35F-005497F85613}">
      <dgm:prSet/>
      <dgm:spPr/>
      <dgm:t>
        <a:bodyPr/>
        <a:lstStyle/>
        <a:p>
          <a:pPr algn="ctr"/>
          <a:endParaRPr lang="en-GB" sz="2400"/>
        </a:p>
      </dgm:t>
    </dgm:pt>
    <dgm:pt modelId="{CDF3A177-26EC-4819-9BFC-AC65322013C0}" type="sibTrans" cxnId="{3DAC1741-5B2D-4E95-B35F-005497F85613}">
      <dgm:prSet/>
      <dgm:spPr/>
      <dgm:t>
        <a:bodyPr/>
        <a:lstStyle/>
        <a:p>
          <a:pPr algn="ctr"/>
          <a:endParaRPr lang="en-GB" sz="2400"/>
        </a:p>
      </dgm:t>
    </dgm:pt>
    <dgm:pt modelId="{D8EE210E-7ABD-4E00-9A60-5AB25F9F0595}">
      <dgm:prSet phldrT="[Text]" custT="1"/>
      <dgm:spPr/>
      <dgm:t>
        <a:bodyPr/>
        <a:lstStyle/>
        <a:p>
          <a:pPr algn="ctr"/>
          <a:r>
            <a:rPr lang="en-GB" sz="1800" dirty="0" smtClean="0"/>
            <a:t>Build brand loyalty</a:t>
          </a:r>
          <a:endParaRPr lang="en-GB" sz="1800" dirty="0"/>
        </a:p>
      </dgm:t>
    </dgm:pt>
    <dgm:pt modelId="{5A002EA8-2D90-434C-B97C-03D01E068BDD}" type="parTrans" cxnId="{1D6FF9E3-FCA6-4FF0-A99A-1199BFC754D4}">
      <dgm:prSet/>
      <dgm:spPr/>
      <dgm:t>
        <a:bodyPr/>
        <a:lstStyle/>
        <a:p>
          <a:pPr algn="ctr"/>
          <a:endParaRPr lang="en-GB" sz="2400"/>
        </a:p>
      </dgm:t>
    </dgm:pt>
    <dgm:pt modelId="{F29C7D03-9C05-45AB-B4FA-CC47E846CE0A}" type="sibTrans" cxnId="{1D6FF9E3-FCA6-4FF0-A99A-1199BFC754D4}">
      <dgm:prSet/>
      <dgm:spPr/>
      <dgm:t>
        <a:bodyPr/>
        <a:lstStyle/>
        <a:p>
          <a:pPr algn="ctr"/>
          <a:endParaRPr lang="en-GB" sz="2400"/>
        </a:p>
      </dgm:t>
    </dgm:pt>
    <dgm:pt modelId="{6495C86B-9E9E-4E25-B972-A7FCCD8AAEB2}">
      <dgm:prSet custT="1"/>
      <dgm:spPr/>
      <dgm:t>
        <a:bodyPr/>
        <a:lstStyle/>
        <a:p>
          <a:pPr algn="ctr"/>
          <a:r>
            <a:rPr lang="en-GB" sz="1800" dirty="0" smtClean="0"/>
            <a:t>Brand image and awareness</a:t>
          </a:r>
        </a:p>
      </dgm:t>
    </dgm:pt>
    <dgm:pt modelId="{1C467951-6E54-4D78-80E6-FB4A30E81748}" type="parTrans" cxnId="{BA032EDA-3519-4776-B084-C7751A120F9E}">
      <dgm:prSet/>
      <dgm:spPr/>
      <dgm:t>
        <a:bodyPr/>
        <a:lstStyle/>
        <a:p>
          <a:pPr algn="ctr"/>
          <a:endParaRPr lang="en-GB" sz="2400"/>
        </a:p>
      </dgm:t>
    </dgm:pt>
    <dgm:pt modelId="{E1F95947-55FA-4865-B1C0-48EB5ECBD933}" type="sibTrans" cxnId="{BA032EDA-3519-4776-B084-C7751A120F9E}">
      <dgm:prSet/>
      <dgm:spPr/>
      <dgm:t>
        <a:bodyPr/>
        <a:lstStyle/>
        <a:p>
          <a:pPr algn="ctr"/>
          <a:endParaRPr lang="en-GB" sz="2400"/>
        </a:p>
      </dgm:t>
    </dgm:pt>
    <dgm:pt modelId="{6CEA0830-1D26-45D8-ABB9-AC64DA02856F}">
      <dgm:prSet custT="1"/>
      <dgm:spPr/>
      <dgm:t>
        <a:bodyPr/>
        <a:lstStyle/>
        <a:p>
          <a:pPr algn="ctr"/>
          <a:r>
            <a:rPr lang="en-GB" sz="1800" dirty="0" smtClean="0"/>
            <a:t>Market and sales growth</a:t>
          </a:r>
        </a:p>
      </dgm:t>
    </dgm:pt>
    <dgm:pt modelId="{BD20F65B-B815-42EF-8785-99756CB0E45C}" type="parTrans" cxnId="{C90E2369-0D2D-426D-B8CC-0AC228ADFCD5}">
      <dgm:prSet/>
      <dgm:spPr/>
      <dgm:t>
        <a:bodyPr/>
        <a:lstStyle/>
        <a:p>
          <a:pPr algn="ctr"/>
          <a:endParaRPr lang="en-GB" sz="2400"/>
        </a:p>
      </dgm:t>
    </dgm:pt>
    <dgm:pt modelId="{D3614729-25A7-4244-B790-4C92DC24EB21}" type="sibTrans" cxnId="{C90E2369-0D2D-426D-B8CC-0AC228ADFCD5}">
      <dgm:prSet/>
      <dgm:spPr/>
      <dgm:t>
        <a:bodyPr/>
        <a:lstStyle/>
        <a:p>
          <a:pPr algn="ctr"/>
          <a:endParaRPr lang="en-GB" sz="2400"/>
        </a:p>
      </dgm:t>
    </dgm:pt>
    <dgm:pt modelId="{077F90F9-C48F-4092-9FD7-715BAA484ADB}" type="pres">
      <dgm:prSet presAssocID="{D8F0FBA7-2ADD-4C39-B316-B2D1B6E7F353}" presName="linear" presStyleCnt="0">
        <dgm:presLayoutVars>
          <dgm:dir/>
          <dgm:animLvl val="lvl"/>
          <dgm:resizeHandles val="exact"/>
        </dgm:presLayoutVars>
      </dgm:prSet>
      <dgm:spPr/>
      <dgm:t>
        <a:bodyPr/>
        <a:lstStyle/>
        <a:p>
          <a:endParaRPr lang="en-GB"/>
        </a:p>
      </dgm:t>
    </dgm:pt>
    <dgm:pt modelId="{C28FD137-165A-4294-B381-DEA34EBC2A1E}" type="pres">
      <dgm:prSet presAssocID="{2CD918E3-EA25-45FD-83FE-5639F6D125A9}" presName="parentLin" presStyleCnt="0"/>
      <dgm:spPr/>
    </dgm:pt>
    <dgm:pt modelId="{12226932-76C5-4466-8BDE-C202DF43E6E6}" type="pres">
      <dgm:prSet presAssocID="{2CD918E3-EA25-45FD-83FE-5639F6D125A9}" presName="parentLeftMargin" presStyleLbl="node1" presStyleIdx="0" presStyleCnt="5"/>
      <dgm:spPr/>
      <dgm:t>
        <a:bodyPr/>
        <a:lstStyle/>
        <a:p>
          <a:endParaRPr lang="en-GB"/>
        </a:p>
      </dgm:t>
    </dgm:pt>
    <dgm:pt modelId="{FD973407-AFE0-40EE-93C1-506E5A1F0E6F}" type="pres">
      <dgm:prSet presAssocID="{2CD918E3-EA25-45FD-83FE-5639F6D125A9}" presName="parentText" presStyleLbl="node1" presStyleIdx="0" presStyleCnt="5">
        <dgm:presLayoutVars>
          <dgm:chMax val="0"/>
          <dgm:bulletEnabled val="1"/>
        </dgm:presLayoutVars>
      </dgm:prSet>
      <dgm:spPr/>
      <dgm:t>
        <a:bodyPr/>
        <a:lstStyle/>
        <a:p>
          <a:endParaRPr lang="en-GB"/>
        </a:p>
      </dgm:t>
    </dgm:pt>
    <dgm:pt modelId="{04FF03E1-2048-43AB-856E-44CF5703B083}" type="pres">
      <dgm:prSet presAssocID="{2CD918E3-EA25-45FD-83FE-5639F6D125A9}" presName="negativeSpace" presStyleCnt="0"/>
      <dgm:spPr/>
    </dgm:pt>
    <dgm:pt modelId="{59DD9761-0E90-4B21-B366-F05ABBF948B5}" type="pres">
      <dgm:prSet presAssocID="{2CD918E3-EA25-45FD-83FE-5639F6D125A9}" presName="childText" presStyleLbl="conFgAcc1" presStyleIdx="0" presStyleCnt="5">
        <dgm:presLayoutVars>
          <dgm:bulletEnabled val="1"/>
        </dgm:presLayoutVars>
      </dgm:prSet>
      <dgm:spPr/>
    </dgm:pt>
    <dgm:pt modelId="{B170ADFC-D012-4EF5-B36F-4F759BBE24F1}" type="pres">
      <dgm:prSet presAssocID="{874107DF-BCBD-49DB-9106-BB4F28D9C226}" presName="spaceBetweenRectangles" presStyleCnt="0"/>
      <dgm:spPr/>
    </dgm:pt>
    <dgm:pt modelId="{6262F64F-9EB7-49A6-92E5-7C8D880D4C1D}" type="pres">
      <dgm:prSet presAssocID="{6495C86B-9E9E-4E25-B972-A7FCCD8AAEB2}" presName="parentLin" presStyleCnt="0"/>
      <dgm:spPr/>
    </dgm:pt>
    <dgm:pt modelId="{A1B76078-B418-4A2D-BDF9-E766D8DD8725}" type="pres">
      <dgm:prSet presAssocID="{6495C86B-9E9E-4E25-B972-A7FCCD8AAEB2}" presName="parentLeftMargin" presStyleLbl="node1" presStyleIdx="0" presStyleCnt="5"/>
      <dgm:spPr/>
      <dgm:t>
        <a:bodyPr/>
        <a:lstStyle/>
        <a:p>
          <a:endParaRPr lang="en-GB"/>
        </a:p>
      </dgm:t>
    </dgm:pt>
    <dgm:pt modelId="{88E0BFD8-A61C-409E-8F31-E3513171C096}" type="pres">
      <dgm:prSet presAssocID="{6495C86B-9E9E-4E25-B972-A7FCCD8AAEB2}" presName="parentText" presStyleLbl="node1" presStyleIdx="1" presStyleCnt="5">
        <dgm:presLayoutVars>
          <dgm:chMax val="0"/>
          <dgm:bulletEnabled val="1"/>
        </dgm:presLayoutVars>
      </dgm:prSet>
      <dgm:spPr/>
      <dgm:t>
        <a:bodyPr/>
        <a:lstStyle/>
        <a:p>
          <a:endParaRPr lang="en-GB"/>
        </a:p>
      </dgm:t>
    </dgm:pt>
    <dgm:pt modelId="{E7EFA065-D960-4AAA-A382-05F534F364C5}" type="pres">
      <dgm:prSet presAssocID="{6495C86B-9E9E-4E25-B972-A7FCCD8AAEB2}" presName="negativeSpace" presStyleCnt="0"/>
      <dgm:spPr/>
    </dgm:pt>
    <dgm:pt modelId="{8EC14095-B486-429A-B4F1-40DDA8BC4863}" type="pres">
      <dgm:prSet presAssocID="{6495C86B-9E9E-4E25-B972-A7FCCD8AAEB2}" presName="childText" presStyleLbl="conFgAcc1" presStyleIdx="1" presStyleCnt="5">
        <dgm:presLayoutVars>
          <dgm:bulletEnabled val="1"/>
        </dgm:presLayoutVars>
      </dgm:prSet>
      <dgm:spPr/>
    </dgm:pt>
    <dgm:pt modelId="{70427B94-1B2E-4BA9-90DD-2EE0FD0AB892}" type="pres">
      <dgm:prSet presAssocID="{E1F95947-55FA-4865-B1C0-48EB5ECBD933}" presName="spaceBetweenRectangles" presStyleCnt="0"/>
      <dgm:spPr/>
    </dgm:pt>
    <dgm:pt modelId="{F0C58EC5-792B-4533-92C5-98C615F5B728}" type="pres">
      <dgm:prSet presAssocID="{6CEA0830-1D26-45D8-ABB9-AC64DA02856F}" presName="parentLin" presStyleCnt="0"/>
      <dgm:spPr/>
    </dgm:pt>
    <dgm:pt modelId="{85B5A6DA-921F-4E85-A036-0D88B23E6875}" type="pres">
      <dgm:prSet presAssocID="{6CEA0830-1D26-45D8-ABB9-AC64DA02856F}" presName="parentLeftMargin" presStyleLbl="node1" presStyleIdx="1" presStyleCnt="5"/>
      <dgm:spPr/>
      <dgm:t>
        <a:bodyPr/>
        <a:lstStyle/>
        <a:p>
          <a:endParaRPr lang="en-GB"/>
        </a:p>
      </dgm:t>
    </dgm:pt>
    <dgm:pt modelId="{E61AB575-28F5-449C-B57E-0D57ECBEE8C4}" type="pres">
      <dgm:prSet presAssocID="{6CEA0830-1D26-45D8-ABB9-AC64DA02856F}" presName="parentText" presStyleLbl="node1" presStyleIdx="2" presStyleCnt="5">
        <dgm:presLayoutVars>
          <dgm:chMax val="0"/>
          <dgm:bulletEnabled val="1"/>
        </dgm:presLayoutVars>
      </dgm:prSet>
      <dgm:spPr/>
      <dgm:t>
        <a:bodyPr/>
        <a:lstStyle/>
        <a:p>
          <a:endParaRPr lang="en-GB"/>
        </a:p>
      </dgm:t>
    </dgm:pt>
    <dgm:pt modelId="{84E91434-5995-491F-A152-171857C512D3}" type="pres">
      <dgm:prSet presAssocID="{6CEA0830-1D26-45D8-ABB9-AC64DA02856F}" presName="negativeSpace" presStyleCnt="0"/>
      <dgm:spPr/>
    </dgm:pt>
    <dgm:pt modelId="{63A589E8-610E-4E6E-B94A-6357D33D0A39}" type="pres">
      <dgm:prSet presAssocID="{6CEA0830-1D26-45D8-ABB9-AC64DA02856F}" presName="childText" presStyleLbl="conFgAcc1" presStyleIdx="2" presStyleCnt="5">
        <dgm:presLayoutVars>
          <dgm:bulletEnabled val="1"/>
        </dgm:presLayoutVars>
      </dgm:prSet>
      <dgm:spPr/>
    </dgm:pt>
    <dgm:pt modelId="{0DE27642-C952-4D3A-B223-352B71448880}" type="pres">
      <dgm:prSet presAssocID="{D3614729-25A7-4244-B790-4C92DC24EB21}" presName="spaceBetweenRectangles" presStyleCnt="0"/>
      <dgm:spPr/>
    </dgm:pt>
    <dgm:pt modelId="{18870AE6-A9CA-4AF3-A85C-F660E4DB9EE9}" type="pres">
      <dgm:prSet presAssocID="{6EE04025-A3F9-415D-9CEB-E25835CBBDEA}" presName="parentLin" presStyleCnt="0"/>
      <dgm:spPr/>
    </dgm:pt>
    <dgm:pt modelId="{8EA68CCC-5390-41B6-8A35-A3DBE53A0587}" type="pres">
      <dgm:prSet presAssocID="{6EE04025-A3F9-415D-9CEB-E25835CBBDEA}" presName="parentLeftMargin" presStyleLbl="node1" presStyleIdx="2" presStyleCnt="5"/>
      <dgm:spPr/>
      <dgm:t>
        <a:bodyPr/>
        <a:lstStyle/>
        <a:p>
          <a:endParaRPr lang="en-GB"/>
        </a:p>
      </dgm:t>
    </dgm:pt>
    <dgm:pt modelId="{1AD3E521-2F24-4884-9E65-526D910D3EF1}" type="pres">
      <dgm:prSet presAssocID="{6EE04025-A3F9-415D-9CEB-E25835CBBDEA}" presName="parentText" presStyleLbl="node1" presStyleIdx="3" presStyleCnt="5">
        <dgm:presLayoutVars>
          <dgm:chMax val="0"/>
          <dgm:bulletEnabled val="1"/>
        </dgm:presLayoutVars>
      </dgm:prSet>
      <dgm:spPr/>
      <dgm:t>
        <a:bodyPr/>
        <a:lstStyle/>
        <a:p>
          <a:endParaRPr lang="en-GB"/>
        </a:p>
      </dgm:t>
    </dgm:pt>
    <dgm:pt modelId="{2D3FCC33-56CB-495F-9CE2-C415744DFF2C}" type="pres">
      <dgm:prSet presAssocID="{6EE04025-A3F9-415D-9CEB-E25835CBBDEA}" presName="negativeSpace" presStyleCnt="0"/>
      <dgm:spPr/>
    </dgm:pt>
    <dgm:pt modelId="{3503B87F-919A-43D1-B2A6-664B6D71CC69}" type="pres">
      <dgm:prSet presAssocID="{6EE04025-A3F9-415D-9CEB-E25835CBBDEA}" presName="childText" presStyleLbl="conFgAcc1" presStyleIdx="3" presStyleCnt="5">
        <dgm:presLayoutVars>
          <dgm:bulletEnabled val="1"/>
        </dgm:presLayoutVars>
      </dgm:prSet>
      <dgm:spPr/>
    </dgm:pt>
    <dgm:pt modelId="{A009F4CF-2C18-4DA7-8378-1755A2DBA1C8}" type="pres">
      <dgm:prSet presAssocID="{CDF3A177-26EC-4819-9BFC-AC65322013C0}" presName="spaceBetweenRectangles" presStyleCnt="0"/>
      <dgm:spPr/>
    </dgm:pt>
    <dgm:pt modelId="{83713953-5D8A-4AE7-B9B7-4C6567E4AD6E}" type="pres">
      <dgm:prSet presAssocID="{D8EE210E-7ABD-4E00-9A60-5AB25F9F0595}" presName="parentLin" presStyleCnt="0"/>
      <dgm:spPr/>
    </dgm:pt>
    <dgm:pt modelId="{7D900B65-9FB1-44B2-8C52-FF8EC38B3D04}" type="pres">
      <dgm:prSet presAssocID="{D8EE210E-7ABD-4E00-9A60-5AB25F9F0595}" presName="parentLeftMargin" presStyleLbl="node1" presStyleIdx="3" presStyleCnt="5"/>
      <dgm:spPr/>
      <dgm:t>
        <a:bodyPr/>
        <a:lstStyle/>
        <a:p>
          <a:endParaRPr lang="en-GB"/>
        </a:p>
      </dgm:t>
    </dgm:pt>
    <dgm:pt modelId="{7C48C5B0-9507-4775-AB49-F69B9306BE03}" type="pres">
      <dgm:prSet presAssocID="{D8EE210E-7ABD-4E00-9A60-5AB25F9F0595}" presName="parentText" presStyleLbl="node1" presStyleIdx="4" presStyleCnt="5">
        <dgm:presLayoutVars>
          <dgm:chMax val="0"/>
          <dgm:bulletEnabled val="1"/>
        </dgm:presLayoutVars>
      </dgm:prSet>
      <dgm:spPr/>
      <dgm:t>
        <a:bodyPr/>
        <a:lstStyle/>
        <a:p>
          <a:endParaRPr lang="en-GB"/>
        </a:p>
      </dgm:t>
    </dgm:pt>
    <dgm:pt modelId="{7BEB1100-6AB2-4097-B09D-2E90C9DFDA70}" type="pres">
      <dgm:prSet presAssocID="{D8EE210E-7ABD-4E00-9A60-5AB25F9F0595}" presName="negativeSpace" presStyleCnt="0"/>
      <dgm:spPr/>
    </dgm:pt>
    <dgm:pt modelId="{C8EE67D0-14D2-4D63-9ED5-E3859A0A10AC}" type="pres">
      <dgm:prSet presAssocID="{D8EE210E-7ABD-4E00-9A60-5AB25F9F0595}" presName="childText" presStyleLbl="conFgAcc1" presStyleIdx="4" presStyleCnt="5">
        <dgm:presLayoutVars>
          <dgm:bulletEnabled val="1"/>
        </dgm:presLayoutVars>
      </dgm:prSet>
      <dgm:spPr/>
    </dgm:pt>
  </dgm:ptLst>
  <dgm:cxnLst>
    <dgm:cxn modelId="{1D6FF9E3-FCA6-4FF0-A99A-1199BFC754D4}" srcId="{D8F0FBA7-2ADD-4C39-B316-B2D1B6E7F353}" destId="{D8EE210E-7ABD-4E00-9A60-5AB25F9F0595}" srcOrd="4" destOrd="0" parTransId="{5A002EA8-2D90-434C-B97C-03D01E068BDD}" sibTransId="{F29C7D03-9C05-45AB-B4FA-CC47E846CE0A}"/>
    <dgm:cxn modelId="{3DAC1741-5B2D-4E95-B35F-005497F85613}" srcId="{D8F0FBA7-2ADD-4C39-B316-B2D1B6E7F353}" destId="{6EE04025-A3F9-415D-9CEB-E25835CBBDEA}" srcOrd="3" destOrd="0" parTransId="{C2F2E226-2DC4-48F3-BDE6-FCC336C205C3}" sibTransId="{CDF3A177-26EC-4819-9BFC-AC65322013C0}"/>
    <dgm:cxn modelId="{B94D19EC-617A-4240-836C-95EFA573C449}" type="presOf" srcId="{D8EE210E-7ABD-4E00-9A60-5AB25F9F0595}" destId="{7D900B65-9FB1-44B2-8C52-FF8EC38B3D04}" srcOrd="0" destOrd="0" presId="urn:microsoft.com/office/officeart/2005/8/layout/list1"/>
    <dgm:cxn modelId="{DF75E6A4-8921-43A0-895F-4B9E8D93B6BF}" type="presOf" srcId="{6CEA0830-1D26-45D8-ABB9-AC64DA02856F}" destId="{85B5A6DA-921F-4E85-A036-0D88B23E6875}" srcOrd="0" destOrd="0" presId="urn:microsoft.com/office/officeart/2005/8/layout/list1"/>
    <dgm:cxn modelId="{1CA10F04-0DCE-4EC0-A1C5-0D89B24217BA}" type="presOf" srcId="{6495C86B-9E9E-4E25-B972-A7FCCD8AAEB2}" destId="{A1B76078-B418-4A2D-BDF9-E766D8DD8725}" srcOrd="0" destOrd="0" presId="urn:microsoft.com/office/officeart/2005/8/layout/list1"/>
    <dgm:cxn modelId="{D40AF2A1-8FE3-4AF1-B769-F7CAB53D0FF8}" type="presOf" srcId="{6EE04025-A3F9-415D-9CEB-E25835CBBDEA}" destId="{1AD3E521-2F24-4884-9E65-526D910D3EF1}" srcOrd="1" destOrd="0" presId="urn:microsoft.com/office/officeart/2005/8/layout/list1"/>
    <dgm:cxn modelId="{99345720-29F4-4709-A21F-E8B715831914}" type="presOf" srcId="{D8F0FBA7-2ADD-4C39-B316-B2D1B6E7F353}" destId="{077F90F9-C48F-4092-9FD7-715BAA484ADB}" srcOrd="0" destOrd="0" presId="urn:microsoft.com/office/officeart/2005/8/layout/list1"/>
    <dgm:cxn modelId="{7312C6EE-4F80-4E26-BE6E-BE57A63EDF2F}" srcId="{D8F0FBA7-2ADD-4C39-B316-B2D1B6E7F353}" destId="{2CD918E3-EA25-45FD-83FE-5639F6D125A9}" srcOrd="0" destOrd="0" parTransId="{D0FA7617-98AF-42CE-BE43-C6C1472CDE2A}" sibTransId="{874107DF-BCBD-49DB-9106-BB4F28D9C226}"/>
    <dgm:cxn modelId="{9BEFCCFE-A59D-43AD-8842-E46AFBC5C7D9}" type="presOf" srcId="{2CD918E3-EA25-45FD-83FE-5639F6D125A9}" destId="{12226932-76C5-4466-8BDE-C202DF43E6E6}" srcOrd="0" destOrd="0" presId="urn:microsoft.com/office/officeart/2005/8/layout/list1"/>
    <dgm:cxn modelId="{C90E2369-0D2D-426D-B8CC-0AC228ADFCD5}" srcId="{D8F0FBA7-2ADD-4C39-B316-B2D1B6E7F353}" destId="{6CEA0830-1D26-45D8-ABB9-AC64DA02856F}" srcOrd="2" destOrd="0" parTransId="{BD20F65B-B815-42EF-8785-99756CB0E45C}" sibTransId="{D3614729-25A7-4244-B790-4C92DC24EB21}"/>
    <dgm:cxn modelId="{9D8BABC6-17CF-49FD-8753-7B6C232B836A}" type="presOf" srcId="{D8EE210E-7ABD-4E00-9A60-5AB25F9F0595}" destId="{7C48C5B0-9507-4775-AB49-F69B9306BE03}" srcOrd="1" destOrd="0" presId="urn:microsoft.com/office/officeart/2005/8/layout/list1"/>
    <dgm:cxn modelId="{EB09316C-95FB-4730-BEB2-DE9414895754}" type="presOf" srcId="{2CD918E3-EA25-45FD-83FE-5639F6D125A9}" destId="{FD973407-AFE0-40EE-93C1-506E5A1F0E6F}" srcOrd="1" destOrd="0" presId="urn:microsoft.com/office/officeart/2005/8/layout/list1"/>
    <dgm:cxn modelId="{77DF2149-86C5-4F6A-A4B0-B667166C1AEB}" type="presOf" srcId="{6495C86B-9E9E-4E25-B972-A7FCCD8AAEB2}" destId="{88E0BFD8-A61C-409E-8F31-E3513171C096}" srcOrd="1" destOrd="0" presId="urn:microsoft.com/office/officeart/2005/8/layout/list1"/>
    <dgm:cxn modelId="{1986C232-C56C-47FA-B509-35D73163F01C}" type="presOf" srcId="{6EE04025-A3F9-415D-9CEB-E25835CBBDEA}" destId="{8EA68CCC-5390-41B6-8A35-A3DBE53A0587}" srcOrd="0" destOrd="0" presId="urn:microsoft.com/office/officeart/2005/8/layout/list1"/>
    <dgm:cxn modelId="{BA032EDA-3519-4776-B084-C7751A120F9E}" srcId="{D8F0FBA7-2ADD-4C39-B316-B2D1B6E7F353}" destId="{6495C86B-9E9E-4E25-B972-A7FCCD8AAEB2}" srcOrd="1" destOrd="0" parTransId="{1C467951-6E54-4D78-80E6-FB4A30E81748}" sibTransId="{E1F95947-55FA-4865-B1C0-48EB5ECBD933}"/>
    <dgm:cxn modelId="{95245103-7B35-4AE8-BE75-C5ED5E12162D}" type="presOf" srcId="{6CEA0830-1D26-45D8-ABB9-AC64DA02856F}" destId="{E61AB575-28F5-449C-B57E-0D57ECBEE8C4}" srcOrd="1" destOrd="0" presId="urn:microsoft.com/office/officeart/2005/8/layout/list1"/>
    <dgm:cxn modelId="{576ECCC0-6B93-4013-A24A-82DB8D8F18C0}" type="presParOf" srcId="{077F90F9-C48F-4092-9FD7-715BAA484ADB}" destId="{C28FD137-165A-4294-B381-DEA34EBC2A1E}" srcOrd="0" destOrd="0" presId="urn:microsoft.com/office/officeart/2005/8/layout/list1"/>
    <dgm:cxn modelId="{DB6922BC-1193-4A08-9089-EF7339FAAF92}" type="presParOf" srcId="{C28FD137-165A-4294-B381-DEA34EBC2A1E}" destId="{12226932-76C5-4466-8BDE-C202DF43E6E6}" srcOrd="0" destOrd="0" presId="urn:microsoft.com/office/officeart/2005/8/layout/list1"/>
    <dgm:cxn modelId="{1EEE372D-3CCA-4772-951A-15D6CA6B4EE6}" type="presParOf" srcId="{C28FD137-165A-4294-B381-DEA34EBC2A1E}" destId="{FD973407-AFE0-40EE-93C1-506E5A1F0E6F}" srcOrd="1" destOrd="0" presId="urn:microsoft.com/office/officeart/2005/8/layout/list1"/>
    <dgm:cxn modelId="{F74D1A5E-68E6-4316-82D0-03E3D5349566}" type="presParOf" srcId="{077F90F9-C48F-4092-9FD7-715BAA484ADB}" destId="{04FF03E1-2048-43AB-856E-44CF5703B083}" srcOrd="1" destOrd="0" presId="urn:microsoft.com/office/officeart/2005/8/layout/list1"/>
    <dgm:cxn modelId="{564331CB-5925-40FD-9889-F5F85AD6898D}" type="presParOf" srcId="{077F90F9-C48F-4092-9FD7-715BAA484ADB}" destId="{59DD9761-0E90-4B21-B366-F05ABBF948B5}" srcOrd="2" destOrd="0" presId="urn:microsoft.com/office/officeart/2005/8/layout/list1"/>
    <dgm:cxn modelId="{112E8568-BA15-407C-9C11-1818415C2CF7}" type="presParOf" srcId="{077F90F9-C48F-4092-9FD7-715BAA484ADB}" destId="{B170ADFC-D012-4EF5-B36F-4F759BBE24F1}" srcOrd="3" destOrd="0" presId="urn:microsoft.com/office/officeart/2005/8/layout/list1"/>
    <dgm:cxn modelId="{C794F82C-69E1-4D94-AEB7-EE5FFF21F5E2}" type="presParOf" srcId="{077F90F9-C48F-4092-9FD7-715BAA484ADB}" destId="{6262F64F-9EB7-49A6-92E5-7C8D880D4C1D}" srcOrd="4" destOrd="0" presId="urn:microsoft.com/office/officeart/2005/8/layout/list1"/>
    <dgm:cxn modelId="{796EA173-D288-4EAC-A39D-C5F5AFB29B3A}" type="presParOf" srcId="{6262F64F-9EB7-49A6-92E5-7C8D880D4C1D}" destId="{A1B76078-B418-4A2D-BDF9-E766D8DD8725}" srcOrd="0" destOrd="0" presId="urn:microsoft.com/office/officeart/2005/8/layout/list1"/>
    <dgm:cxn modelId="{B5DF1F6F-A5A7-42B5-BA11-5B78378CA4CD}" type="presParOf" srcId="{6262F64F-9EB7-49A6-92E5-7C8D880D4C1D}" destId="{88E0BFD8-A61C-409E-8F31-E3513171C096}" srcOrd="1" destOrd="0" presId="urn:microsoft.com/office/officeart/2005/8/layout/list1"/>
    <dgm:cxn modelId="{A0722F6B-8BD3-47F0-8262-DA8728A7EA3D}" type="presParOf" srcId="{077F90F9-C48F-4092-9FD7-715BAA484ADB}" destId="{E7EFA065-D960-4AAA-A382-05F534F364C5}" srcOrd="5" destOrd="0" presId="urn:microsoft.com/office/officeart/2005/8/layout/list1"/>
    <dgm:cxn modelId="{A241FA19-58BC-47DF-B8C3-21164EA73918}" type="presParOf" srcId="{077F90F9-C48F-4092-9FD7-715BAA484ADB}" destId="{8EC14095-B486-429A-B4F1-40DDA8BC4863}" srcOrd="6" destOrd="0" presId="urn:microsoft.com/office/officeart/2005/8/layout/list1"/>
    <dgm:cxn modelId="{02FB554A-F5F7-457C-8163-56928B540A1F}" type="presParOf" srcId="{077F90F9-C48F-4092-9FD7-715BAA484ADB}" destId="{70427B94-1B2E-4BA9-90DD-2EE0FD0AB892}" srcOrd="7" destOrd="0" presId="urn:microsoft.com/office/officeart/2005/8/layout/list1"/>
    <dgm:cxn modelId="{97889EBF-BCDA-41A7-A9DC-B7605B2FA628}" type="presParOf" srcId="{077F90F9-C48F-4092-9FD7-715BAA484ADB}" destId="{F0C58EC5-792B-4533-92C5-98C615F5B728}" srcOrd="8" destOrd="0" presId="urn:microsoft.com/office/officeart/2005/8/layout/list1"/>
    <dgm:cxn modelId="{5730EE82-8D2D-402B-B2B3-A7DF42B65158}" type="presParOf" srcId="{F0C58EC5-792B-4533-92C5-98C615F5B728}" destId="{85B5A6DA-921F-4E85-A036-0D88B23E6875}" srcOrd="0" destOrd="0" presId="urn:microsoft.com/office/officeart/2005/8/layout/list1"/>
    <dgm:cxn modelId="{AB77B81A-9BB3-4998-AB3B-D7FA08D16D5A}" type="presParOf" srcId="{F0C58EC5-792B-4533-92C5-98C615F5B728}" destId="{E61AB575-28F5-449C-B57E-0D57ECBEE8C4}" srcOrd="1" destOrd="0" presId="urn:microsoft.com/office/officeart/2005/8/layout/list1"/>
    <dgm:cxn modelId="{137CC46A-AF28-49F3-A47F-AD786FF6C432}" type="presParOf" srcId="{077F90F9-C48F-4092-9FD7-715BAA484ADB}" destId="{84E91434-5995-491F-A152-171857C512D3}" srcOrd="9" destOrd="0" presId="urn:microsoft.com/office/officeart/2005/8/layout/list1"/>
    <dgm:cxn modelId="{F9FAC03E-B45E-43FB-8A2B-11BD85AD37CF}" type="presParOf" srcId="{077F90F9-C48F-4092-9FD7-715BAA484ADB}" destId="{63A589E8-610E-4E6E-B94A-6357D33D0A39}" srcOrd="10" destOrd="0" presId="urn:microsoft.com/office/officeart/2005/8/layout/list1"/>
    <dgm:cxn modelId="{E387C3EE-B410-4940-B638-24B50516ECBB}" type="presParOf" srcId="{077F90F9-C48F-4092-9FD7-715BAA484ADB}" destId="{0DE27642-C952-4D3A-B223-352B71448880}" srcOrd="11" destOrd="0" presId="urn:microsoft.com/office/officeart/2005/8/layout/list1"/>
    <dgm:cxn modelId="{1B31EFAE-64B5-4B68-AF33-DD6862212C88}" type="presParOf" srcId="{077F90F9-C48F-4092-9FD7-715BAA484ADB}" destId="{18870AE6-A9CA-4AF3-A85C-F660E4DB9EE9}" srcOrd="12" destOrd="0" presId="urn:microsoft.com/office/officeart/2005/8/layout/list1"/>
    <dgm:cxn modelId="{41A44BEA-42E7-43DF-B9EF-0052750DE50E}" type="presParOf" srcId="{18870AE6-A9CA-4AF3-A85C-F660E4DB9EE9}" destId="{8EA68CCC-5390-41B6-8A35-A3DBE53A0587}" srcOrd="0" destOrd="0" presId="urn:microsoft.com/office/officeart/2005/8/layout/list1"/>
    <dgm:cxn modelId="{EFA78829-823B-4375-95AA-5AAB754AE076}" type="presParOf" srcId="{18870AE6-A9CA-4AF3-A85C-F660E4DB9EE9}" destId="{1AD3E521-2F24-4884-9E65-526D910D3EF1}" srcOrd="1" destOrd="0" presId="urn:microsoft.com/office/officeart/2005/8/layout/list1"/>
    <dgm:cxn modelId="{07A474C2-9633-493B-8078-07D331EA7708}" type="presParOf" srcId="{077F90F9-C48F-4092-9FD7-715BAA484ADB}" destId="{2D3FCC33-56CB-495F-9CE2-C415744DFF2C}" srcOrd="13" destOrd="0" presId="urn:microsoft.com/office/officeart/2005/8/layout/list1"/>
    <dgm:cxn modelId="{B5F91975-8EA8-43F2-973C-3E7D71C152C2}" type="presParOf" srcId="{077F90F9-C48F-4092-9FD7-715BAA484ADB}" destId="{3503B87F-919A-43D1-B2A6-664B6D71CC69}" srcOrd="14" destOrd="0" presId="urn:microsoft.com/office/officeart/2005/8/layout/list1"/>
    <dgm:cxn modelId="{A471ABA4-CE4F-4380-B0D5-EF0A55536BBD}" type="presParOf" srcId="{077F90F9-C48F-4092-9FD7-715BAA484ADB}" destId="{A009F4CF-2C18-4DA7-8378-1755A2DBA1C8}" srcOrd="15" destOrd="0" presId="urn:microsoft.com/office/officeart/2005/8/layout/list1"/>
    <dgm:cxn modelId="{EEE4A3A8-80C4-4E91-862D-2EC31329B414}" type="presParOf" srcId="{077F90F9-C48F-4092-9FD7-715BAA484ADB}" destId="{83713953-5D8A-4AE7-B9B7-4C6567E4AD6E}" srcOrd="16" destOrd="0" presId="urn:microsoft.com/office/officeart/2005/8/layout/list1"/>
    <dgm:cxn modelId="{6EF0BA97-B9C3-41DC-B89E-6890ABEB667C}" type="presParOf" srcId="{83713953-5D8A-4AE7-B9B7-4C6567E4AD6E}" destId="{7D900B65-9FB1-44B2-8C52-FF8EC38B3D04}" srcOrd="0" destOrd="0" presId="urn:microsoft.com/office/officeart/2005/8/layout/list1"/>
    <dgm:cxn modelId="{FB6ABF72-4976-437F-BE9B-6E769D993839}" type="presParOf" srcId="{83713953-5D8A-4AE7-B9B7-4C6567E4AD6E}" destId="{7C48C5B0-9507-4775-AB49-F69B9306BE03}" srcOrd="1" destOrd="0" presId="urn:microsoft.com/office/officeart/2005/8/layout/list1"/>
    <dgm:cxn modelId="{E06C9B95-59A9-4350-86A7-02DBFF77AD06}" type="presParOf" srcId="{077F90F9-C48F-4092-9FD7-715BAA484ADB}" destId="{7BEB1100-6AB2-4097-B09D-2E90C9DFDA70}" srcOrd="17" destOrd="0" presId="urn:microsoft.com/office/officeart/2005/8/layout/list1"/>
    <dgm:cxn modelId="{79A5B1CA-5EF4-42D1-8B88-DBDD737186C8}" type="presParOf" srcId="{077F90F9-C48F-4092-9FD7-715BAA484ADB}" destId="{C8EE67D0-14D2-4D63-9ED5-E3859A0A10AC}" srcOrd="18"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530A0C-C747-45F9-BD5B-6682B54921F6}" type="datetimeFigureOut">
              <a:rPr lang="en-US" smtClean="0"/>
              <a:t>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30A0C-C747-45F9-BD5B-6682B54921F6}" type="datetimeFigureOut">
              <a:rPr lang="en-US" smtClean="0"/>
              <a:t>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30A0C-C747-45F9-BD5B-6682B54921F6}" type="datetimeFigureOut">
              <a:rPr lang="en-US" smtClean="0"/>
              <a:t>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30A0C-C747-45F9-BD5B-6682B54921F6}" type="datetimeFigureOut">
              <a:rPr lang="en-US" smtClean="0"/>
              <a:t>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30A0C-C747-45F9-BD5B-6682B54921F6}" type="datetimeFigureOut">
              <a:rPr lang="en-US" smtClean="0"/>
              <a:t>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530A0C-C747-45F9-BD5B-6682B54921F6}" type="datetimeFigureOut">
              <a:rPr lang="en-US" smtClean="0"/>
              <a:t>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530A0C-C747-45F9-BD5B-6682B54921F6}" type="datetimeFigureOut">
              <a:rPr lang="en-US" smtClean="0"/>
              <a:t>11/1/2015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530A0C-C747-45F9-BD5B-6682B54921F6}" type="datetimeFigureOut">
              <a:rPr lang="en-US" smtClean="0"/>
              <a:t>11/1/2015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30A0C-C747-45F9-BD5B-6682B54921F6}" type="datetimeFigureOut">
              <a:rPr lang="en-US" smtClean="0"/>
              <a:t>11/1/2015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30A0C-C747-45F9-BD5B-6682B54921F6}" type="datetimeFigureOut">
              <a:rPr lang="en-US" smtClean="0"/>
              <a:t>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30A0C-C747-45F9-BD5B-6682B54921F6}" type="datetimeFigureOut">
              <a:rPr lang="en-US" smtClean="0"/>
              <a:t>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77EA32-014A-4DE9-BFB4-16A2897D5FD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30A0C-C747-45F9-BD5B-6682B54921F6}" type="datetimeFigureOut">
              <a:rPr lang="en-US" smtClean="0"/>
              <a:t>11/1/2015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7EA32-014A-4DE9-BFB4-16A2897D5FD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068960"/>
            <a:ext cx="7772400" cy="1470025"/>
          </a:xfrm>
        </p:spPr>
        <p:txBody>
          <a:bodyPr>
            <a:noAutofit/>
          </a:bodyPr>
          <a:lstStyle/>
          <a:p>
            <a:r>
              <a:rPr lang="en-GB" sz="5400" dirty="0" smtClean="0"/>
              <a:t>3.1 </a:t>
            </a:r>
            <a:r>
              <a:rPr lang="en-GB" sz="5400" dirty="0"/>
              <a:t>– Setting </a:t>
            </a:r>
            <a:r>
              <a:rPr lang="en-GB" sz="5400" dirty="0" smtClean="0"/>
              <a:t>marketing </a:t>
            </a:r>
            <a:r>
              <a:rPr lang="en-GB" sz="5400" dirty="0"/>
              <a:t>objectives</a:t>
            </a:r>
            <a:br>
              <a:rPr lang="en-GB" sz="5400" dirty="0"/>
            </a:br>
            <a:endParaRPr lang="en-GB" sz="5400" b="1"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676665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969873"/>
          </a:xfrm>
        </p:spPr>
        <p:txBody>
          <a:bodyPr>
            <a:normAutofit/>
          </a:bodyPr>
          <a:lstStyle/>
          <a:p>
            <a:r>
              <a:rPr lang="en-GB" dirty="0" smtClean="0"/>
              <a:t>Factors influencing market growth</a:t>
            </a:r>
            <a:endParaRPr lang="en-GB" dirty="0"/>
          </a:p>
        </p:txBody>
      </p:sp>
      <p:sp>
        <p:nvSpPr>
          <p:cNvPr id="3" name="Content Placeholder 2"/>
          <p:cNvSpPr>
            <a:spLocks noGrp="1"/>
          </p:cNvSpPr>
          <p:nvPr>
            <p:ph idx="1"/>
          </p:nvPr>
        </p:nvSpPr>
        <p:spPr>
          <a:xfrm>
            <a:off x="323528" y="2204864"/>
            <a:ext cx="8568952" cy="3724465"/>
          </a:xfrm>
        </p:spPr>
        <p:txBody>
          <a:bodyPr>
            <a:noAutofit/>
          </a:bodyPr>
          <a:lstStyle/>
          <a:p>
            <a:pPr algn="just">
              <a:spcBef>
                <a:spcPts val="0"/>
              </a:spcBef>
              <a:spcAft>
                <a:spcPts val="600"/>
              </a:spcAft>
            </a:pPr>
            <a:r>
              <a:rPr lang="en-GB" altLang="en-US" sz="2400" b="1" dirty="0" smtClean="0"/>
              <a:t>Demographic </a:t>
            </a:r>
            <a:r>
              <a:rPr lang="en-GB" altLang="en-US" sz="2400" b="1" dirty="0"/>
              <a:t>changes </a:t>
            </a:r>
            <a:r>
              <a:rPr lang="en-GB" altLang="en-US" sz="2400" dirty="0"/>
              <a:t>– The changing </a:t>
            </a:r>
            <a:r>
              <a:rPr lang="en-GB" altLang="en-US" sz="2400" dirty="0" smtClean="0"/>
              <a:t>make-up </a:t>
            </a:r>
            <a:r>
              <a:rPr lang="en-GB" altLang="en-US" sz="2400" dirty="0"/>
              <a:t>of the UK population may see certain types of product markets become more popular. For example the UK has an ageing and increasingly diverse population which has </a:t>
            </a:r>
            <a:r>
              <a:rPr lang="en-GB" altLang="en-US" sz="2400" dirty="0" smtClean="0"/>
              <a:t>seen the growth in certain trends of products that were previously more niche cultural or age-specific items.</a:t>
            </a:r>
            <a:endParaRPr lang="en-GB" altLang="en-US" sz="2400" dirty="0">
              <a:solidFill>
                <a:srgbClr val="008000"/>
              </a:solidFill>
            </a:endParaRPr>
          </a:p>
          <a:p>
            <a:pPr algn="just">
              <a:spcBef>
                <a:spcPts val="0"/>
              </a:spcBef>
              <a:spcAft>
                <a:spcPts val="600"/>
              </a:spcAft>
            </a:pPr>
            <a:r>
              <a:rPr lang="en-GB" altLang="en-US" sz="2400" b="1" dirty="0"/>
              <a:t>Changes in </a:t>
            </a:r>
            <a:r>
              <a:rPr lang="en-GB" altLang="en-US" sz="2400" b="1" dirty="0" smtClean="0"/>
              <a:t>taste and fashions </a:t>
            </a:r>
            <a:r>
              <a:rPr lang="en-GB" altLang="en-US" sz="2400" dirty="0" smtClean="0"/>
              <a:t>- for example. trends on television such as cookery, or mobile phone popularity causing app sales growth</a:t>
            </a:r>
          </a:p>
          <a:p>
            <a:pPr algn="just">
              <a:spcBef>
                <a:spcPts val="0"/>
              </a:spcBef>
              <a:spcAft>
                <a:spcPts val="600"/>
              </a:spcAft>
            </a:pPr>
            <a:r>
              <a:rPr lang="en-GB" altLang="en-US" sz="2400" dirty="0" smtClean="0"/>
              <a:t>Firms </a:t>
            </a:r>
            <a:r>
              <a:rPr lang="en-GB" altLang="en-US" sz="2400" dirty="0"/>
              <a:t>can influence what is popular </a:t>
            </a:r>
            <a:r>
              <a:rPr lang="en-GB" altLang="en-US" sz="2400" dirty="0" smtClean="0"/>
              <a:t>and therefore market growth through their own marketing efforts.</a:t>
            </a:r>
            <a:endParaRPr lang="en-GB" altLang="en-US" sz="2400" dirty="0"/>
          </a:p>
        </p:txBody>
      </p:sp>
      <p:sp>
        <p:nvSpPr>
          <p:cNvPr id="4" name="Footer Placeholder 3"/>
          <p:cNvSpPr>
            <a:spLocks noGrp="1"/>
          </p:cNvSpPr>
          <p:nvPr>
            <p:ph type="ftr" sz="quarter" idx="11"/>
          </p:nvPr>
        </p:nvSpPr>
        <p:spPr>
          <a:xfrm>
            <a:off x="467544" y="6356350"/>
            <a:ext cx="4248472" cy="365125"/>
          </a:xfrm>
        </p:spPr>
        <p:txBody>
          <a:bodyPr/>
          <a:lstStyle/>
          <a:p>
            <a:r>
              <a:rPr lang="en-GB" smtClean="0"/>
              <a:t> AQA A-level Business © Hodder &amp; Stoughton Limited 2015 </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p14="http://schemas.microsoft.com/office/powerpoint/2010/main" xmlns="" val="3161443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Market share</a:t>
            </a:r>
            <a:endParaRPr lang="en-GB" dirty="0"/>
          </a:p>
        </p:txBody>
      </p:sp>
      <p:sp>
        <p:nvSpPr>
          <p:cNvPr id="3" name="Content Placeholder 2"/>
          <p:cNvSpPr>
            <a:spLocks noGrp="1"/>
          </p:cNvSpPr>
          <p:nvPr>
            <p:ph idx="1"/>
          </p:nvPr>
        </p:nvSpPr>
        <p:spPr>
          <a:xfrm>
            <a:off x="467544" y="1285860"/>
            <a:ext cx="8229600" cy="5484108"/>
          </a:xfrm>
        </p:spPr>
        <p:txBody>
          <a:bodyPr>
            <a:normAutofit fontScale="70000" lnSpcReduction="20000"/>
          </a:bodyPr>
          <a:lstStyle/>
          <a:p>
            <a:pPr marL="0" indent="0" algn="just">
              <a:lnSpc>
                <a:spcPct val="120000"/>
              </a:lnSpc>
              <a:spcBef>
                <a:spcPts val="0"/>
              </a:spcBef>
              <a:buNone/>
            </a:pPr>
            <a:r>
              <a:rPr lang="en-GB" altLang="en-US" b="1" dirty="0" smtClean="0"/>
              <a:t>Market share: </a:t>
            </a:r>
            <a:r>
              <a:rPr lang="en-GB" altLang="en-US" dirty="0" smtClean="0"/>
              <a:t>The </a:t>
            </a:r>
            <a:r>
              <a:rPr lang="en-GB" altLang="en-US" dirty="0"/>
              <a:t>percentage </a:t>
            </a:r>
            <a:r>
              <a:rPr lang="en-GB" altLang="en-US" dirty="0" smtClean="0"/>
              <a:t>of </a:t>
            </a:r>
            <a:r>
              <a:rPr lang="en-GB" altLang="en-US" dirty="0"/>
              <a:t>the total sales of a product or service achieved by </a:t>
            </a:r>
            <a:r>
              <a:rPr lang="en-GB" altLang="en-US" dirty="0" smtClean="0"/>
              <a:t>one business compared with the total sales in the market.</a:t>
            </a:r>
            <a:endParaRPr lang="en-GB" altLang="en-US" dirty="0"/>
          </a:p>
          <a:p>
            <a:pPr marL="400050" lvl="1" indent="0">
              <a:lnSpc>
                <a:spcPct val="120000"/>
              </a:lnSpc>
              <a:spcBef>
                <a:spcPts val="0"/>
              </a:spcBef>
              <a:buNone/>
            </a:pPr>
            <a:r>
              <a:rPr lang="en-GB" altLang="en-US" sz="3200" b="1" dirty="0" smtClean="0"/>
              <a:t>Market share (%)</a:t>
            </a:r>
            <a:r>
              <a:rPr lang="en-GB" altLang="en-US" sz="3200" dirty="0" smtClean="0"/>
              <a:t> </a:t>
            </a:r>
            <a:r>
              <a:rPr lang="en-GB" altLang="en-US" sz="3200" dirty="0"/>
              <a:t>= </a:t>
            </a:r>
            <a:r>
              <a:rPr lang="en-GB" altLang="en-US" sz="3200" dirty="0" smtClean="0"/>
              <a:t> </a:t>
            </a:r>
            <a:r>
              <a:rPr lang="en-GB" altLang="en-US" sz="3200" u="sng" dirty="0" smtClean="0"/>
              <a:t>      sales of one brand     </a:t>
            </a:r>
            <a:r>
              <a:rPr lang="en-GB" altLang="en-US" sz="3200" dirty="0" smtClean="0"/>
              <a:t>        x 100</a:t>
            </a:r>
          </a:p>
          <a:p>
            <a:pPr>
              <a:lnSpc>
                <a:spcPct val="120000"/>
              </a:lnSpc>
              <a:spcBef>
                <a:spcPts val="0"/>
              </a:spcBef>
              <a:buNone/>
            </a:pPr>
            <a:r>
              <a:rPr lang="en-GB" altLang="en-US" dirty="0" smtClean="0"/>
              <a:t>		                           total sales in the market</a:t>
            </a:r>
          </a:p>
          <a:p>
            <a:pPr algn="just">
              <a:lnSpc>
                <a:spcPct val="120000"/>
              </a:lnSpc>
              <a:spcBef>
                <a:spcPts val="0"/>
              </a:spcBef>
            </a:pPr>
            <a:r>
              <a:rPr lang="en-GB" altLang="en-US" dirty="0" smtClean="0"/>
              <a:t>It is a key measure of </a:t>
            </a:r>
            <a:r>
              <a:rPr lang="en-GB" altLang="en-US" dirty="0"/>
              <a:t>a company’s success as it compares </a:t>
            </a:r>
            <a:r>
              <a:rPr lang="en-GB" altLang="en-US" dirty="0" smtClean="0"/>
              <a:t>its sales with those of its rivals</a:t>
            </a:r>
            <a:endParaRPr lang="en-GB" altLang="en-US" dirty="0"/>
          </a:p>
          <a:p>
            <a:pPr algn="just">
              <a:lnSpc>
                <a:spcPct val="120000"/>
              </a:lnSpc>
              <a:spcBef>
                <a:spcPts val="0"/>
              </a:spcBef>
            </a:pPr>
            <a:r>
              <a:rPr lang="en-GB" altLang="en-US" dirty="0" smtClean="0"/>
              <a:t>To increase market </a:t>
            </a:r>
            <a:r>
              <a:rPr lang="en-GB" altLang="en-US" dirty="0"/>
              <a:t>share </a:t>
            </a:r>
            <a:r>
              <a:rPr lang="en-GB" altLang="en-US" dirty="0" smtClean="0"/>
              <a:t>a firm must perform better than its rivals to </a:t>
            </a:r>
            <a:r>
              <a:rPr lang="en-GB" altLang="en-US" dirty="0"/>
              <a:t>take some of their customers</a:t>
            </a:r>
          </a:p>
          <a:p>
            <a:pPr algn="just">
              <a:lnSpc>
                <a:spcPct val="120000"/>
              </a:lnSpc>
              <a:spcBef>
                <a:spcPts val="0"/>
              </a:spcBef>
            </a:pPr>
            <a:r>
              <a:rPr lang="en-GB" altLang="en-US" dirty="0"/>
              <a:t>Firms </a:t>
            </a:r>
            <a:r>
              <a:rPr lang="en-GB" altLang="en-US" dirty="0" smtClean="0"/>
              <a:t>often may set objectives to become the market leader by having the highest market share, or to maintain their existing market share or even to increase market share in a particular section of the market.</a:t>
            </a:r>
          </a:p>
          <a:p>
            <a:pPr marL="400050" lvl="1" indent="0" algn="just">
              <a:lnSpc>
                <a:spcPct val="120000"/>
              </a:lnSpc>
              <a:spcBef>
                <a:spcPts val="0"/>
              </a:spcBef>
              <a:buNone/>
            </a:pPr>
            <a:r>
              <a:rPr lang="en-GB" altLang="en-US" sz="3200" dirty="0" smtClean="0"/>
              <a:t>For example, Tesco is currently market leader in the supermarket industry but has seen their market share fall from </a:t>
            </a:r>
            <a:r>
              <a:rPr lang="en-GB" sz="3200" dirty="0" smtClean="0"/>
              <a:t>30.3 per cent in 2013 to 28.9 per cent with intense competition.</a:t>
            </a:r>
            <a:endParaRPr lang="en-GB" altLang="en-US" sz="3200" dirty="0"/>
          </a:p>
        </p:txBody>
      </p:sp>
      <p:sp>
        <p:nvSpPr>
          <p:cNvPr id="4" name="Footer Placeholder 3"/>
          <p:cNvSpPr>
            <a:spLocks noGrp="1"/>
          </p:cNvSpPr>
          <p:nvPr>
            <p:ph type="ftr" sz="quarter" idx="11"/>
          </p:nvPr>
        </p:nvSpPr>
        <p:spPr>
          <a:xfrm>
            <a:off x="467544" y="6356350"/>
            <a:ext cx="4032448" cy="365125"/>
          </a:xfrm>
        </p:spPr>
        <p:txBody>
          <a:bodyPr/>
          <a:lstStyle/>
          <a:p>
            <a:r>
              <a:rPr lang="en-GB" smtClean="0"/>
              <a:t> AQA A-level Business © Hodder &amp; Stoughton Limited 2015 </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xmlns="" val="2870985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08912" cy="969873"/>
          </a:xfrm>
        </p:spPr>
        <p:txBody>
          <a:bodyPr>
            <a:normAutofit/>
          </a:bodyPr>
          <a:lstStyle/>
          <a:p>
            <a:r>
              <a:rPr lang="en-GB" dirty="0" smtClean="0"/>
              <a:t>Brand loyalty</a:t>
            </a:r>
            <a:endParaRPr lang="en-GB" dirty="0"/>
          </a:p>
        </p:txBody>
      </p:sp>
      <p:sp>
        <p:nvSpPr>
          <p:cNvPr id="3" name="Content Placeholder 2"/>
          <p:cNvSpPr>
            <a:spLocks noGrp="1"/>
          </p:cNvSpPr>
          <p:nvPr>
            <p:ph idx="1"/>
          </p:nvPr>
        </p:nvSpPr>
        <p:spPr>
          <a:xfrm>
            <a:off x="179512" y="1142984"/>
            <a:ext cx="8784976" cy="5931040"/>
          </a:xfrm>
        </p:spPr>
        <p:txBody>
          <a:bodyPr>
            <a:noAutofit/>
          </a:bodyPr>
          <a:lstStyle/>
          <a:p>
            <a:pPr marL="0" indent="0" algn="just">
              <a:lnSpc>
                <a:spcPct val="120000"/>
              </a:lnSpc>
              <a:spcBef>
                <a:spcPts val="0"/>
              </a:spcBef>
              <a:spcAft>
                <a:spcPts val="1200"/>
              </a:spcAft>
              <a:buNone/>
            </a:pPr>
            <a:r>
              <a:rPr lang="en-GB" sz="1800" b="1" dirty="0"/>
              <a:t>B</a:t>
            </a:r>
            <a:r>
              <a:rPr lang="en-GB" sz="1800" b="1" dirty="0" smtClean="0"/>
              <a:t>rand</a:t>
            </a:r>
            <a:r>
              <a:rPr lang="en-GB" sz="1800" b="1" dirty="0"/>
              <a:t>: </a:t>
            </a:r>
            <a:r>
              <a:rPr lang="en-GB" sz="1800" dirty="0"/>
              <a:t>The set of physical attributes of a product or service, together with the beliefs and expectations surrounding it - a unique combination which the name or logo of the product or service should evoke in the mind of the audience</a:t>
            </a:r>
            <a:r>
              <a:rPr lang="en-GB" sz="1800" dirty="0" smtClean="0"/>
              <a:t>. (CIM definition)</a:t>
            </a:r>
          </a:p>
          <a:p>
            <a:pPr algn="just">
              <a:lnSpc>
                <a:spcPct val="120000"/>
              </a:lnSpc>
              <a:spcBef>
                <a:spcPts val="0"/>
              </a:spcBef>
              <a:spcAft>
                <a:spcPts val="1200"/>
              </a:spcAft>
            </a:pPr>
            <a:r>
              <a:rPr lang="en-GB" sz="1800" dirty="0" smtClean="0"/>
              <a:t>A brand is designed to differentiate a company from its rivals and it can be represented by names, logos, slogans, etc.</a:t>
            </a:r>
          </a:p>
          <a:p>
            <a:pPr marL="0" indent="0" algn="just">
              <a:lnSpc>
                <a:spcPct val="120000"/>
              </a:lnSpc>
              <a:spcBef>
                <a:spcPts val="0"/>
              </a:spcBef>
              <a:spcAft>
                <a:spcPts val="1200"/>
              </a:spcAft>
              <a:buNone/>
            </a:pPr>
            <a:r>
              <a:rPr lang="en-GB" sz="1800" b="1" dirty="0" smtClean="0"/>
              <a:t>Brand </a:t>
            </a:r>
            <a:r>
              <a:rPr lang="en-GB" sz="1800" b="1" dirty="0"/>
              <a:t>loyalty: </a:t>
            </a:r>
            <a:r>
              <a:rPr lang="en-GB" sz="1800" dirty="0"/>
              <a:t>A</a:t>
            </a:r>
            <a:r>
              <a:rPr lang="en-GB" sz="1800" dirty="0" smtClean="0"/>
              <a:t> </a:t>
            </a:r>
            <a:r>
              <a:rPr lang="en-GB" sz="1800" dirty="0"/>
              <a:t>measure of the degree of attachment that a consumer has for a particular </a:t>
            </a:r>
            <a:r>
              <a:rPr lang="en-GB" sz="1800" dirty="0" smtClean="0"/>
              <a:t>brand. Loyal customers are more likely to make repeat purchases  and less  likely to switch to rival brands. </a:t>
            </a:r>
            <a:endParaRPr lang="en-GB" sz="1800" dirty="0"/>
          </a:p>
          <a:p>
            <a:pPr algn="just">
              <a:lnSpc>
                <a:spcPct val="120000"/>
              </a:lnSpc>
              <a:spcBef>
                <a:spcPts val="0"/>
              </a:spcBef>
            </a:pPr>
            <a:r>
              <a:rPr lang="en-GB" sz="1800" dirty="0" smtClean="0"/>
              <a:t>There is much debate and research in this area but generally it is considered much cheaper to retain existing customers than attract new ones, so brand loyalty is essential.</a:t>
            </a:r>
          </a:p>
          <a:p>
            <a:pPr algn="just">
              <a:lnSpc>
                <a:spcPct val="120000"/>
              </a:lnSpc>
              <a:spcBef>
                <a:spcPts val="0"/>
              </a:spcBef>
            </a:pPr>
            <a:r>
              <a:rPr lang="en-GB" sz="1800" dirty="0" smtClean="0"/>
              <a:t>Brand loyalty is important for firms because:</a:t>
            </a:r>
          </a:p>
          <a:p>
            <a:pPr lvl="1" algn="just">
              <a:lnSpc>
                <a:spcPct val="120000"/>
              </a:lnSpc>
              <a:spcBef>
                <a:spcPts val="0"/>
              </a:spcBef>
            </a:pPr>
            <a:r>
              <a:rPr lang="en-GB" sz="1400" dirty="0" smtClean="0"/>
              <a:t>It will ensure customers return for repeat </a:t>
            </a:r>
            <a:r>
              <a:rPr lang="en-GB" sz="1400" dirty="0"/>
              <a:t>purchases </a:t>
            </a:r>
            <a:endParaRPr lang="en-GB" sz="1400" dirty="0" smtClean="0"/>
          </a:p>
          <a:p>
            <a:pPr lvl="1" algn="just">
              <a:lnSpc>
                <a:spcPct val="120000"/>
              </a:lnSpc>
              <a:spcBef>
                <a:spcPts val="0"/>
              </a:spcBef>
            </a:pPr>
            <a:r>
              <a:rPr lang="en-GB" sz="1400" dirty="0" smtClean="0"/>
              <a:t>Firms will need to spend </a:t>
            </a:r>
            <a:r>
              <a:rPr lang="en-GB" sz="1400" dirty="0"/>
              <a:t>less </a:t>
            </a:r>
            <a:r>
              <a:rPr lang="en-GB" sz="1400" dirty="0" smtClean="0"/>
              <a:t>on promotions as consumers are already convinced about the brand</a:t>
            </a:r>
          </a:p>
          <a:p>
            <a:pPr lvl="1" algn="just">
              <a:lnSpc>
                <a:spcPct val="120000"/>
              </a:lnSpc>
              <a:spcBef>
                <a:spcPts val="0"/>
              </a:spcBef>
            </a:pPr>
            <a:r>
              <a:rPr lang="en-GB" sz="1400" dirty="0" smtClean="0"/>
              <a:t>Companies may be able to charge higher prices as it reduces a brand’s price elasticity (The amount demand changes as price changes). As consumers are more committed to the brand they may be willing to pay higher prices even if they change. This means they become less price sensitive</a:t>
            </a:r>
            <a:r>
              <a:rPr lang="en-GB" sz="1400" b="1" dirty="0"/>
              <a:t>.</a:t>
            </a:r>
            <a:endParaRPr lang="en-GB" sz="1400" dirty="0" smtClean="0"/>
          </a:p>
        </p:txBody>
      </p:sp>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dirty="0"/>
          </a:p>
        </p:txBody>
      </p:sp>
    </p:spTree>
    <p:extLst>
      <p:ext uri="{BB962C8B-B14F-4D97-AF65-F5344CB8AC3E}">
        <p14:creationId xmlns:p14="http://schemas.microsoft.com/office/powerpoint/2010/main" xmlns="" val="2724723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marketing objectives</a:t>
            </a:r>
            <a:endParaRPr lang="en-GB" dirty="0"/>
          </a:p>
        </p:txBody>
      </p:sp>
      <p:sp>
        <p:nvSpPr>
          <p:cNvPr id="3" name="Content Placeholder 2"/>
          <p:cNvSpPr>
            <a:spLocks noGrp="1"/>
          </p:cNvSpPr>
          <p:nvPr>
            <p:ph idx="1"/>
          </p:nvPr>
        </p:nvSpPr>
        <p:spPr>
          <a:xfrm>
            <a:off x="457200" y="1600200"/>
            <a:ext cx="8229600" cy="4972072"/>
          </a:xfrm>
        </p:spPr>
        <p:txBody>
          <a:bodyPr>
            <a:normAutofit fontScale="55000" lnSpcReduction="20000"/>
          </a:bodyPr>
          <a:lstStyle/>
          <a:p>
            <a:pPr algn="just">
              <a:spcBef>
                <a:spcPct val="40000"/>
              </a:spcBef>
            </a:pPr>
            <a:r>
              <a:rPr lang="en-GB" altLang="en-US" sz="3800" b="1" dirty="0"/>
              <a:t>Increase size</a:t>
            </a:r>
            <a:r>
              <a:rPr lang="en-GB" altLang="en-US" sz="3800" dirty="0"/>
              <a:t> </a:t>
            </a:r>
            <a:r>
              <a:rPr lang="en-GB" altLang="en-US" sz="3800" dirty="0" smtClean="0"/>
              <a:t>– For example, </a:t>
            </a:r>
            <a:r>
              <a:rPr lang="en-GB" altLang="en-US" sz="3800" dirty="0"/>
              <a:t>s</a:t>
            </a:r>
            <a:r>
              <a:rPr lang="en-GB" altLang="en-US" sz="3800" dirty="0" smtClean="0"/>
              <a:t>ales </a:t>
            </a:r>
            <a:r>
              <a:rPr lang="en-GB" altLang="en-US" sz="3800" dirty="0"/>
              <a:t>revenue, market share, sales volume</a:t>
            </a:r>
          </a:p>
          <a:p>
            <a:pPr algn="just">
              <a:spcBef>
                <a:spcPct val="40000"/>
              </a:spcBef>
            </a:pPr>
            <a:r>
              <a:rPr lang="en-GB" altLang="en-US" sz="3800" b="1" dirty="0"/>
              <a:t>Market positioning</a:t>
            </a:r>
            <a:r>
              <a:rPr lang="en-GB" altLang="en-US" sz="3800" dirty="0"/>
              <a:t> - </a:t>
            </a:r>
            <a:r>
              <a:rPr lang="en-GB" altLang="en-US" sz="3800" dirty="0" smtClean="0"/>
              <a:t>Appealing </a:t>
            </a:r>
            <a:r>
              <a:rPr lang="en-GB" altLang="en-US" sz="3800" dirty="0"/>
              <a:t>to particular or new market </a:t>
            </a:r>
            <a:r>
              <a:rPr lang="en-GB" altLang="en-US" sz="3800" dirty="0" smtClean="0"/>
              <a:t>segment</a:t>
            </a:r>
          </a:p>
          <a:p>
            <a:pPr algn="just">
              <a:spcBef>
                <a:spcPct val="40000"/>
              </a:spcBef>
            </a:pPr>
            <a:r>
              <a:rPr lang="en-GB" altLang="en-US" sz="3800" b="1" dirty="0" smtClean="0"/>
              <a:t>Security/survival </a:t>
            </a:r>
            <a:r>
              <a:rPr lang="en-GB" altLang="en-US" sz="3800" dirty="0" smtClean="0"/>
              <a:t>– A common objective for new start-up firms, those in difficult financial positions and during a recession</a:t>
            </a:r>
          </a:p>
          <a:p>
            <a:pPr algn="just">
              <a:spcBef>
                <a:spcPct val="40000"/>
              </a:spcBef>
            </a:pPr>
            <a:r>
              <a:rPr lang="en-GB" altLang="en-US" sz="3800" b="1" dirty="0" smtClean="0"/>
              <a:t>Successfully </a:t>
            </a:r>
            <a:r>
              <a:rPr lang="en-GB" altLang="en-US" sz="3800" b="1" dirty="0"/>
              <a:t>launch a new </a:t>
            </a:r>
            <a:r>
              <a:rPr lang="en-GB" altLang="en-US" sz="3800" b="1" dirty="0" smtClean="0"/>
              <a:t>product or end unsuccessful products</a:t>
            </a:r>
            <a:endParaRPr lang="en-GB" altLang="en-US" sz="3800" b="1" dirty="0"/>
          </a:p>
          <a:p>
            <a:pPr algn="just">
              <a:spcBef>
                <a:spcPct val="40000"/>
              </a:spcBef>
            </a:pPr>
            <a:r>
              <a:rPr lang="en-GB" altLang="en-US" sz="3800" b="1" dirty="0"/>
              <a:t>Increase product awareness</a:t>
            </a:r>
          </a:p>
          <a:p>
            <a:pPr algn="just">
              <a:spcBef>
                <a:spcPct val="40000"/>
              </a:spcBef>
            </a:pPr>
            <a:r>
              <a:rPr lang="en-GB" altLang="en-US" sz="3800" b="1" dirty="0"/>
              <a:t>Innovation </a:t>
            </a:r>
            <a:r>
              <a:rPr lang="en-GB" altLang="en-US" sz="3800" b="1" dirty="0" smtClean="0"/>
              <a:t>and developing </a:t>
            </a:r>
            <a:r>
              <a:rPr lang="en-GB" altLang="en-US" sz="3800" b="1" dirty="0"/>
              <a:t>new products</a:t>
            </a:r>
          </a:p>
          <a:p>
            <a:pPr algn="just">
              <a:spcBef>
                <a:spcPct val="40000"/>
              </a:spcBef>
            </a:pPr>
            <a:r>
              <a:rPr lang="en-GB" altLang="en-US" sz="3800" b="1" dirty="0" smtClean="0"/>
              <a:t>Differentiation </a:t>
            </a:r>
            <a:r>
              <a:rPr lang="en-GB" altLang="en-US" sz="3800" dirty="0" smtClean="0"/>
              <a:t>– Creating a unique selling point and making the brand stand out from rivals</a:t>
            </a:r>
            <a:endParaRPr lang="en-GB" altLang="en-US" sz="3800" dirty="0"/>
          </a:p>
          <a:p>
            <a:pPr algn="just">
              <a:spcBef>
                <a:spcPct val="40000"/>
              </a:spcBef>
            </a:pPr>
            <a:r>
              <a:rPr lang="en-GB" altLang="en-US" sz="3800" b="1" dirty="0"/>
              <a:t>Add value to existing </a:t>
            </a:r>
            <a:r>
              <a:rPr lang="en-GB" altLang="en-US" sz="3800" b="1" dirty="0" smtClean="0"/>
              <a:t>products </a:t>
            </a:r>
            <a:r>
              <a:rPr lang="en-GB" altLang="en-US" sz="3800" dirty="0" smtClean="0"/>
              <a:t>– Methods to ensure consumers are willing to pay a high price for the product/service, such as high quality, strong brand image, excellent customer service, etc</a:t>
            </a:r>
            <a:r>
              <a:rPr lang="en-GB" altLang="en-US" sz="3800" dirty="0" smtClean="0"/>
              <a:t>.</a:t>
            </a:r>
          </a:p>
          <a:p>
            <a:pPr algn="just">
              <a:spcBef>
                <a:spcPct val="40000"/>
              </a:spcBef>
            </a:pPr>
            <a:r>
              <a:rPr lang="en-GB" altLang="en-US" sz="3800" b="1" dirty="0" smtClean="0"/>
              <a:t>Ethical and environmental marketing objectives</a:t>
            </a:r>
            <a:endParaRPr lang="en-GB" altLang="en-US" sz="3800" dirty="0"/>
          </a:p>
          <a:p>
            <a:endParaRPr lang="en-GB" dirty="0"/>
          </a:p>
        </p:txBody>
      </p:sp>
      <p:sp>
        <p:nvSpPr>
          <p:cNvPr id="4" name="Footer Placeholder 3"/>
          <p:cNvSpPr>
            <a:spLocks noGrp="1"/>
          </p:cNvSpPr>
          <p:nvPr>
            <p:ph type="ftr" sz="quarter" idx="11"/>
          </p:nvPr>
        </p:nvSpPr>
        <p:spPr/>
        <p:txBody>
          <a:bodyPr/>
          <a:lstStyle/>
          <a:p>
            <a:r>
              <a:rPr lang="en-GB" dirty="0" smtClean="0"/>
              <a:t> AQA A-level Business © </a:t>
            </a:r>
            <a:r>
              <a:rPr lang="en-GB" dirty="0" err="1" smtClean="0"/>
              <a:t>Hodder</a:t>
            </a:r>
            <a:r>
              <a:rPr lang="en-GB" dirty="0" smtClean="0"/>
              <a:t> &amp; Stoughton Limited 2015 </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13</a:t>
            </a:fld>
            <a:endParaRPr lang="en-GB"/>
          </a:p>
        </p:txBody>
      </p:sp>
    </p:spTree>
    <p:extLst>
      <p:ext uri="{BB962C8B-B14F-4D97-AF65-F5344CB8AC3E}">
        <p14:creationId xmlns:p14="http://schemas.microsoft.com/office/powerpoint/2010/main" xmlns="" val="279313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pPr marL="0" indent="0">
              <a:buNone/>
            </a:pPr>
            <a:endParaRPr lang="en-GB" sz="1200" dirty="0" smtClean="0"/>
          </a:p>
          <a:p>
            <a:pPr marL="0" indent="0">
              <a:buNone/>
            </a:pPr>
            <a:r>
              <a:rPr lang="en-GB" dirty="0" smtClean="0"/>
              <a:t>What you need to know:</a:t>
            </a:r>
          </a:p>
          <a:p>
            <a:r>
              <a:rPr lang="en-GB" dirty="0" smtClean="0"/>
              <a:t>The value of setting marketing objectives</a:t>
            </a:r>
          </a:p>
          <a:p>
            <a:endParaRPr lang="en-GB"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850425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Marketing</a:t>
            </a:r>
            <a:endParaRPr lang="en-GB" dirty="0"/>
          </a:p>
        </p:txBody>
      </p:sp>
      <p:sp>
        <p:nvSpPr>
          <p:cNvPr id="3" name="Content Placeholder 2"/>
          <p:cNvSpPr>
            <a:spLocks noGrp="1"/>
          </p:cNvSpPr>
          <p:nvPr>
            <p:ph idx="1"/>
          </p:nvPr>
        </p:nvSpPr>
        <p:spPr/>
        <p:txBody>
          <a:bodyPr>
            <a:noAutofit/>
          </a:bodyPr>
          <a:lstStyle/>
          <a:p>
            <a:pPr algn="just">
              <a:spcBef>
                <a:spcPts val="0"/>
              </a:spcBef>
            </a:pPr>
            <a:r>
              <a:rPr lang="en-GB" sz="2000" b="1" dirty="0" smtClean="0"/>
              <a:t>Marketing</a:t>
            </a:r>
            <a:r>
              <a:rPr lang="en-GB" sz="2000" dirty="0" smtClean="0"/>
              <a:t> is the management process responsible for identifying, anticipating and satisfying customer requirements profitability.</a:t>
            </a:r>
          </a:p>
          <a:p>
            <a:pPr lvl="1" algn="just">
              <a:spcBef>
                <a:spcPts val="0"/>
              </a:spcBef>
            </a:pPr>
            <a:r>
              <a:rPr lang="en-GB" sz="2000" dirty="0" smtClean="0"/>
              <a:t>Chartered Institute of Marketing (CIM) definition</a:t>
            </a:r>
          </a:p>
          <a:p>
            <a:pPr algn="just">
              <a:spcBef>
                <a:spcPts val="0"/>
              </a:spcBef>
            </a:pPr>
            <a:r>
              <a:rPr lang="en-GB" sz="2000" dirty="0" smtClean="0"/>
              <a:t>It is about more than just advertising</a:t>
            </a:r>
          </a:p>
          <a:p>
            <a:pPr algn="just">
              <a:spcBef>
                <a:spcPts val="0"/>
              </a:spcBef>
            </a:pPr>
            <a:r>
              <a:rPr lang="en-GB" sz="2000" dirty="0" smtClean="0"/>
              <a:t>Marketing involves a range of activities including: </a:t>
            </a:r>
          </a:p>
          <a:p>
            <a:pPr lvl="1" algn="just">
              <a:spcBef>
                <a:spcPts val="0"/>
              </a:spcBef>
              <a:buFont typeface="Arial"/>
              <a:buChar char="–"/>
            </a:pPr>
            <a:r>
              <a:rPr lang="en-GB" sz="2000" dirty="0" smtClean="0"/>
              <a:t>Market research</a:t>
            </a:r>
          </a:p>
          <a:p>
            <a:pPr lvl="1" algn="just">
              <a:spcBef>
                <a:spcPts val="0"/>
              </a:spcBef>
              <a:buFont typeface="Arial"/>
              <a:buChar char="–"/>
            </a:pPr>
            <a:r>
              <a:rPr lang="en-GB" sz="2000" dirty="0" smtClean="0"/>
              <a:t>Setting prices</a:t>
            </a:r>
          </a:p>
          <a:p>
            <a:pPr lvl="1" algn="just">
              <a:spcBef>
                <a:spcPts val="0"/>
              </a:spcBef>
              <a:buFont typeface="Arial"/>
              <a:buChar char="–"/>
            </a:pPr>
            <a:r>
              <a:rPr lang="en-GB" sz="2000" dirty="0" smtClean="0"/>
              <a:t>Designing and using promotion methods, including advertising</a:t>
            </a:r>
          </a:p>
          <a:p>
            <a:pPr lvl="1" algn="just">
              <a:spcBef>
                <a:spcPts val="0"/>
              </a:spcBef>
              <a:buFont typeface="Arial"/>
              <a:buChar char="–"/>
            </a:pPr>
            <a:r>
              <a:rPr lang="en-GB" sz="2000" dirty="0" smtClean="0"/>
              <a:t>Designing the product and packaging</a:t>
            </a:r>
          </a:p>
          <a:p>
            <a:pPr lvl="1" algn="just">
              <a:spcBef>
                <a:spcPts val="0"/>
              </a:spcBef>
              <a:buFont typeface="Arial"/>
              <a:buChar char="–"/>
            </a:pPr>
            <a:r>
              <a:rPr lang="en-GB" sz="2000" dirty="0" smtClean="0"/>
              <a:t>Deciding where to sell the goods/services</a:t>
            </a:r>
          </a:p>
          <a:p>
            <a:pPr lvl="1" algn="just">
              <a:spcBef>
                <a:spcPts val="0"/>
              </a:spcBef>
              <a:buFont typeface="Arial"/>
              <a:buChar char="–"/>
            </a:pPr>
            <a:r>
              <a:rPr lang="en-GB" sz="2000" dirty="0" smtClean="0"/>
              <a:t>Managing distribution channels</a:t>
            </a:r>
          </a:p>
          <a:p>
            <a:pPr lvl="1" algn="just">
              <a:spcBef>
                <a:spcPts val="0"/>
              </a:spcBef>
              <a:buFont typeface="Arial"/>
              <a:buChar char="–"/>
            </a:pPr>
            <a:r>
              <a:rPr lang="en-GB" sz="2000" dirty="0" smtClean="0"/>
              <a:t>Customer service and communicating with customers</a:t>
            </a:r>
          </a:p>
          <a:p>
            <a:pPr lvl="1" algn="just">
              <a:spcBef>
                <a:spcPts val="0"/>
              </a:spcBef>
              <a:buFont typeface="Arial"/>
              <a:buChar char="–"/>
            </a:pPr>
            <a:r>
              <a:rPr lang="en-GB" sz="2000" dirty="0" smtClean="0"/>
              <a:t>The method of selling the good/service</a:t>
            </a:r>
            <a:endParaRPr lang="en-GB" sz="2000"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p14="http://schemas.microsoft.com/office/powerpoint/2010/main" xmlns="" val="685546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08912" cy="1185897"/>
          </a:xfrm>
        </p:spPr>
        <p:txBody>
          <a:bodyPr>
            <a:normAutofit/>
          </a:bodyPr>
          <a:lstStyle/>
          <a:p>
            <a:r>
              <a:rPr lang="en-GB" dirty="0"/>
              <a:t>Purposes of </a:t>
            </a:r>
            <a:r>
              <a:rPr lang="en-GB" dirty="0" smtClean="0"/>
              <a:t>marketing</a:t>
            </a:r>
            <a:endParaRPr lang="en-GB" dirty="0"/>
          </a:p>
        </p:txBody>
      </p:sp>
      <p:sp>
        <p:nvSpPr>
          <p:cNvPr id="3" name="Content Placeholder 2"/>
          <p:cNvSpPr>
            <a:spLocks noGrp="1"/>
          </p:cNvSpPr>
          <p:nvPr>
            <p:ph idx="1"/>
          </p:nvPr>
        </p:nvSpPr>
        <p:spPr>
          <a:xfrm>
            <a:off x="467544" y="1898506"/>
            <a:ext cx="8229600" cy="4925144"/>
          </a:xfrm>
        </p:spPr>
        <p:txBody>
          <a:bodyPr>
            <a:normAutofit fontScale="55000" lnSpcReduction="20000"/>
          </a:bodyPr>
          <a:lstStyle/>
          <a:p>
            <a:pPr marL="0" lvl="0" indent="0" algn="just">
              <a:lnSpc>
                <a:spcPct val="120000"/>
              </a:lnSpc>
              <a:spcBef>
                <a:spcPts val="0"/>
              </a:spcBef>
              <a:spcAft>
                <a:spcPts val="1200"/>
              </a:spcAft>
              <a:buNone/>
            </a:pPr>
            <a:r>
              <a:rPr lang="en-GB" dirty="0" smtClean="0"/>
              <a:t>As described in the definition, marketing has three main purposes:</a:t>
            </a:r>
          </a:p>
          <a:p>
            <a:pPr marL="514350" lvl="0" indent="-514350" algn="just">
              <a:lnSpc>
                <a:spcPct val="120000"/>
              </a:lnSpc>
              <a:spcBef>
                <a:spcPts val="0"/>
              </a:spcBef>
              <a:spcAft>
                <a:spcPts val="1200"/>
              </a:spcAft>
              <a:buFont typeface="+mj-lt"/>
              <a:buAutoNum type="arabicPeriod"/>
            </a:pPr>
            <a:r>
              <a:rPr lang="en-GB" b="1" dirty="0" smtClean="0"/>
              <a:t>Anticipating consumers</a:t>
            </a:r>
            <a:r>
              <a:rPr lang="en-GB" b="1" dirty="0"/>
              <a:t>’ </a:t>
            </a:r>
            <a:r>
              <a:rPr lang="en-GB" b="1" dirty="0" smtClean="0"/>
              <a:t>wants </a:t>
            </a:r>
            <a:r>
              <a:rPr lang="en-GB" dirty="0" smtClean="0"/>
              <a:t>– This can be done through carrying out </a:t>
            </a:r>
            <a:r>
              <a:rPr lang="en-GB" dirty="0"/>
              <a:t>market research </a:t>
            </a:r>
            <a:r>
              <a:rPr lang="en-GB" dirty="0" smtClean="0"/>
              <a:t>to discover what the customer wants and what might make them purchase the good/service. It can also be used to analyse the market the firm intends to enter, including market size, number of rivals, current trends, average prices charged, etc. to know how best to deal with them when designing their strategy.</a:t>
            </a:r>
            <a:endParaRPr lang="en-GB" dirty="0"/>
          </a:p>
          <a:p>
            <a:pPr marL="514350" indent="-514350" algn="just">
              <a:lnSpc>
                <a:spcPct val="120000"/>
              </a:lnSpc>
              <a:spcBef>
                <a:spcPts val="0"/>
              </a:spcBef>
              <a:spcAft>
                <a:spcPts val="1200"/>
              </a:spcAft>
              <a:buFont typeface="+mj-lt"/>
              <a:buAutoNum type="arabicPeriod"/>
            </a:pPr>
            <a:r>
              <a:rPr lang="en-GB" b="1" dirty="0"/>
              <a:t>Satisfying customers’ wants </a:t>
            </a:r>
            <a:r>
              <a:rPr lang="en-GB" dirty="0" smtClean="0"/>
              <a:t>– Once firms understand the market they can design a marketing strategy to attract customers and build a company brand and reputation. </a:t>
            </a:r>
            <a:r>
              <a:rPr lang="en-GB" dirty="0"/>
              <a:t>The </a:t>
            </a:r>
            <a:r>
              <a:rPr lang="en-GB" dirty="0" smtClean="0"/>
              <a:t>business will use a range of variables known as the marketing </a:t>
            </a:r>
            <a:r>
              <a:rPr lang="en-GB" dirty="0"/>
              <a:t>m</a:t>
            </a:r>
            <a:r>
              <a:rPr lang="en-GB" dirty="0" smtClean="0"/>
              <a:t>ix </a:t>
            </a:r>
            <a:r>
              <a:rPr lang="en-GB" dirty="0"/>
              <a:t>(the </a:t>
            </a:r>
            <a:r>
              <a:rPr lang="en-GB" dirty="0" smtClean="0"/>
              <a:t>‘Seven Ps’) to do this.</a:t>
            </a:r>
          </a:p>
          <a:p>
            <a:pPr marL="514350" indent="-514350" algn="just">
              <a:lnSpc>
                <a:spcPct val="120000"/>
              </a:lnSpc>
              <a:spcBef>
                <a:spcPts val="0"/>
              </a:spcBef>
              <a:spcAft>
                <a:spcPts val="1200"/>
              </a:spcAft>
              <a:buFont typeface="+mj-lt"/>
              <a:buAutoNum type="arabicPeriod"/>
            </a:pPr>
            <a:r>
              <a:rPr lang="en-GB" altLang="en-US" b="1" dirty="0" smtClean="0"/>
              <a:t>Meeting </a:t>
            </a:r>
            <a:r>
              <a:rPr lang="en-GB" altLang="en-US" b="1" dirty="0"/>
              <a:t>the needs of the </a:t>
            </a:r>
            <a:r>
              <a:rPr lang="en-GB" altLang="en-US" b="1" dirty="0" smtClean="0"/>
              <a:t>business </a:t>
            </a:r>
            <a:r>
              <a:rPr lang="en-GB" altLang="en-US" dirty="0"/>
              <a:t>– </a:t>
            </a:r>
            <a:r>
              <a:rPr lang="en-GB" altLang="en-US" dirty="0" smtClean="0"/>
              <a:t>Marketing should help ensure a firm achieves its aims </a:t>
            </a:r>
            <a:r>
              <a:rPr lang="en-GB" altLang="en-US" dirty="0"/>
              <a:t>and </a:t>
            </a:r>
            <a:r>
              <a:rPr lang="en-GB" altLang="en-US" dirty="0" smtClean="0"/>
              <a:t>objectives, </a:t>
            </a:r>
            <a:r>
              <a:rPr lang="en-GB" altLang="en-US" dirty="0"/>
              <a:t>such as survival, </a:t>
            </a:r>
            <a:r>
              <a:rPr lang="en-GB" altLang="en-US" dirty="0" smtClean="0"/>
              <a:t>sales growth, </a:t>
            </a:r>
            <a:r>
              <a:rPr lang="en-GB" altLang="en-US" dirty="0"/>
              <a:t>market share gains, profit maximisation, social responsibility and </a:t>
            </a:r>
            <a:r>
              <a:rPr lang="en-GB" altLang="en-US" dirty="0" smtClean="0"/>
              <a:t>ethics, etc.</a:t>
            </a:r>
            <a:endParaRPr lang="en-GB" altLang="en-US" dirty="0"/>
          </a:p>
          <a:p>
            <a:pPr lvl="0"/>
            <a:endParaRPr lang="en-GB" dirty="0"/>
          </a:p>
          <a:p>
            <a:endParaRPr lang="en-GB"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p14="http://schemas.microsoft.com/office/powerpoint/2010/main" xmlns="" val="1539707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969873"/>
          </a:xfrm>
        </p:spPr>
        <p:txBody>
          <a:bodyPr>
            <a:normAutofit fontScale="90000"/>
          </a:bodyPr>
          <a:lstStyle/>
          <a:p>
            <a:r>
              <a:rPr lang="en-GB" dirty="0"/>
              <a:t>The value of setting marketing objectives</a:t>
            </a:r>
          </a:p>
        </p:txBody>
      </p:sp>
      <p:sp>
        <p:nvSpPr>
          <p:cNvPr id="3" name="Content Placeholder 2"/>
          <p:cNvSpPr>
            <a:spLocks noGrp="1"/>
          </p:cNvSpPr>
          <p:nvPr>
            <p:ph idx="1"/>
          </p:nvPr>
        </p:nvSpPr>
        <p:spPr>
          <a:xfrm>
            <a:off x="251520" y="1844824"/>
            <a:ext cx="8640960" cy="1972816"/>
          </a:xfrm>
        </p:spPr>
        <p:txBody>
          <a:bodyPr>
            <a:noAutofit/>
          </a:bodyPr>
          <a:lstStyle/>
          <a:p>
            <a:pPr>
              <a:spcBef>
                <a:spcPts val="0"/>
              </a:spcBef>
            </a:pPr>
            <a:r>
              <a:rPr lang="en-GB" sz="2000" dirty="0" smtClean="0"/>
              <a:t>Businesses must set marketing objectives to determine what they must do in their marketing strategy to help achieve their overall company objectives.</a:t>
            </a:r>
          </a:p>
          <a:p>
            <a:pPr>
              <a:spcBef>
                <a:spcPts val="0"/>
              </a:spcBef>
            </a:pPr>
            <a:r>
              <a:rPr lang="en-GB" sz="2000" b="1" dirty="0" smtClean="0"/>
              <a:t>Marketing objectives: </a:t>
            </a:r>
            <a:r>
              <a:rPr lang="en-GB" altLang="en-US" sz="2000" dirty="0" smtClean="0"/>
              <a:t>The specific goals/targets </a:t>
            </a:r>
            <a:r>
              <a:rPr lang="en-GB" altLang="en-US" sz="2000" dirty="0"/>
              <a:t>of the marketing </a:t>
            </a:r>
            <a:r>
              <a:rPr lang="en-GB" altLang="en-US" sz="2000" dirty="0" smtClean="0"/>
              <a:t>department.</a:t>
            </a:r>
            <a:r>
              <a:rPr lang="en-GB" altLang="en-US" sz="2000" dirty="0"/>
              <a:t> </a:t>
            </a:r>
            <a:r>
              <a:rPr lang="en-GB" altLang="en-US" sz="2000" dirty="0" smtClean="0"/>
              <a:t>They must </a:t>
            </a:r>
            <a:r>
              <a:rPr lang="en-GB" altLang="en-US" sz="2000" dirty="0"/>
              <a:t>be </a:t>
            </a:r>
            <a:r>
              <a:rPr lang="en-GB" altLang="en-US" sz="2000" dirty="0" smtClean="0"/>
              <a:t>in line </a:t>
            </a:r>
            <a:r>
              <a:rPr lang="en-GB" altLang="en-US" sz="2000" dirty="0"/>
              <a:t>with the </a:t>
            </a:r>
            <a:r>
              <a:rPr lang="en-GB" altLang="en-US" sz="2000" dirty="0" smtClean="0"/>
              <a:t>firm’s </a:t>
            </a:r>
            <a:r>
              <a:rPr lang="en-GB" altLang="en-US" sz="2000" dirty="0"/>
              <a:t>overall corporate objectives</a:t>
            </a:r>
            <a:r>
              <a:rPr lang="en-GB" altLang="en-US" sz="2000" dirty="0" smtClean="0"/>
              <a:t>.</a:t>
            </a:r>
          </a:p>
          <a:p>
            <a:pPr>
              <a:spcBef>
                <a:spcPts val="0"/>
              </a:spcBef>
            </a:pPr>
            <a:endParaRPr lang="en-GB" sz="1200" b="1" dirty="0" smtClean="0"/>
          </a:p>
          <a:p>
            <a:pPr marL="0" indent="0">
              <a:spcBef>
                <a:spcPts val="0"/>
              </a:spcBef>
              <a:buNone/>
            </a:pPr>
            <a:r>
              <a:rPr lang="en-GB" sz="2200" dirty="0" smtClean="0"/>
              <a:t>Discuss potential examples of marketing objectives a firm may set.</a:t>
            </a:r>
          </a:p>
        </p:txBody>
      </p:sp>
      <p:graphicFrame>
        <p:nvGraphicFramePr>
          <p:cNvPr id="4" name="Diagram 3"/>
          <p:cNvGraphicFramePr/>
          <p:nvPr>
            <p:extLst>
              <p:ext uri="{D42A27DB-BD31-4B8C-83A1-F6EECF244321}">
                <p14:modId xmlns:p14="http://schemas.microsoft.com/office/powerpoint/2010/main" xmlns="" val="3200065902"/>
              </p:ext>
            </p:extLst>
          </p:nvPr>
        </p:nvGraphicFramePr>
        <p:xfrm>
          <a:off x="539552" y="3645024"/>
          <a:ext cx="6408712"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GB" smtClean="0"/>
              <a:t> AQA A-level Business © Hodder &amp; Stoughton Limited 2015 </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5</a:t>
            </a:fld>
            <a:endParaRPr lang="en-GB"/>
          </a:p>
        </p:txBody>
      </p:sp>
    </p:spTree>
    <p:extLst>
      <p:ext uri="{BB962C8B-B14F-4D97-AF65-F5344CB8AC3E}">
        <p14:creationId xmlns:p14="http://schemas.microsoft.com/office/powerpoint/2010/main" xmlns="" val="2628149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Market size:</a:t>
            </a:r>
            <a:r>
              <a:rPr lang="en-GB" sz="3200" dirty="0"/>
              <a:t> </a:t>
            </a:r>
            <a:r>
              <a:rPr lang="en-GB" sz="3200" dirty="0" smtClean="0"/>
              <a:t>Sales </a:t>
            </a:r>
            <a:r>
              <a:rPr lang="en-GB" sz="3200" dirty="0"/>
              <a:t>volume and sales value</a:t>
            </a:r>
          </a:p>
        </p:txBody>
      </p:sp>
      <p:sp>
        <p:nvSpPr>
          <p:cNvPr id="3" name="Content Placeholder 2"/>
          <p:cNvSpPr>
            <a:spLocks noGrp="1"/>
          </p:cNvSpPr>
          <p:nvPr>
            <p:ph idx="1"/>
          </p:nvPr>
        </p:nvSpPr>
        <p:spPr>
          <a:xfrm>
            <a:off x="251520" y="1285860"/>
            <a:ext cx="8579296" cy="6132180"/>
          </a:xfrm>
        </p:spPr>
        <p:txBody>
          <a:bodyPr>
            <a:noAutofit/>
          </a:bodyPr>
          <a:lstStyle/>
          <a:p>
            <a:pPr algn="just">
              <a:spcBef>
                <a:spcPts val="0"/>
              </a:spcBef>
            </a:pPr>
            <a:r>
              <a:rPr lang="en-GB" altLang="en-US" sz="2100" b="1" dirty="0"/>
              <a:t>Market size: </a:t>
            </a:r>
            <a:r>
              <a:rPr lang="en-GB" altLang="en-US" sz="2100" dirty="0"/>
              <a:t>The total </a:t>
            </a:r>
            <a:r>
              <a:rPr lang="en-GB" altLang="en-US" sz="2100" u="sng" dirty="0"/>
              <a:t>volume</a:t>
            </a:r>
            <a:r>
              <a:rPr lang="en-GB" altLang="en-US" sz="2100" dirty="0"/>
              <a:t> of sales of a product or the </a:t>
            </a:r>
            <a:r>
              <a:rPr lang="en-GB" altLang="en-US" sz="2100" u="sng" dirty="0"/>
              <a:t>value</a:t>
            </a:r>
            <a:r>
              <a:rPr lang="en-GB" altLang="en-US" sz="2100" dirty="0"/>
              <a:t> of the sales of a product</a:t>
            </a:r>
          </a:p>
          <a:p>
            <a:pPr algn="just">
              <a:spcBef>
                <a:spcPts val="0"/>
              </a:spcBef>
            </a:pPr>
            <a:r>
              <a:rPr lang="en-GB" sz="2100" b="1" dirty="0" smtClean="0"/>
              <a:t>Sales </a:t>
            </a:r>
            <a:r>
              <a:rPr lang="en-GB" sz="2100" b="1" dirty="0"/>
              <a:t>volume </a:t>
            </a:r>
            <a:r>
              <a:rPr lang="en-GB" sz="2100" dirty="0"/>
              <a:t>measures the number of items sold or produced </a:t>
            </a:r>
            <a:endParaRPr lang="en-GB" sz="2100" dirty="0" smtClean="0"/>
          </a:p>
          <a:p>
            <a:pPr lvl="1" algn="just">
              <a:spcBef>
                <a:spcPts val="0"/>
              </a:spcBef>
            </a:pPr>
            <a:r>
              <a:rPr lang="en-GB" sz="2100" dirty="0" smtClean="0"/>
              <a:t>for example, </a:t>
            </a:r>
            <a:r>
              <a:rPr lang="en-GB" sz="2100" dirty="0"/>
              <a:t>2.26 million vehicles were </a:t>
            </a:r>
            <a:r>
              <a:rPr lang="en-GB" sz="2100" dirty="0" smtClean="0"/>
              <a:t>sold </a:t>
            </a:r>
            <a:r>
              <a:rPr lang="en-GB" sz="2100" dirty="0"/>
              <a:t>in 2013.</a:t>
            </a:r>
          </a:p>
          <a:p>
            <a:pPr algn="just">
              <a:spcBef>
                <a:spcPts val="0"/>
              </a:spcBef>
            </a:pPr>
            <a:r>
              <a:rPr lang="en-GB" sz="2100" b="1" dirty="0" smtClean="0"/>
              <a:t>Sales </a:t>
            </a:r>
            <a:r>
              <a:rPr lang="en-GB" sz="2100" b="1" dirty="0"/>
              <a:t>value </a:t>
            </a:r>
            <a:r>
              <a:rPr lang="en-GB" sz="2100" dirty="0"/>
              <a:t>measures the financial worth of the items </a:t>
            </a:r>
            <a:r>
              <a:rPr lang="en-GB" sz="2100" dirty="0" smtClean="0"/>
              <a:t>sold. </a:t>
            </a:r>
          </a:p>
          <a:p>
            <a:pPr lvl="1" algn="just">
              <a:spcBef>
                <a:spcPts val="0"/>
              </a:spcBef>
            </a:pPr>
            <a:r>
              <a:rPr lang="en-GB" sz="2100" dirty="0" smtClean="0"/>
              <a:t>for example, </a:t>
            </a:r>
            <a:r>
              <a:rPr lang="en-GB" sz="2100" dirty="0"/>
              <a:t>t</a:t>
            </a:r>
            <a:r>
              <a:rPr lang="en-GB" sz="2100" dirty="0" smtClean="0"/>
              <a:t>he average car price in 2013 was </a:t>
            </a:r>
            <a:r>
              <a:rPr lang="en-GB" sz="2100" dirty="0"/>
              <a:t>£27,219 </a:t>
            </a:r>
            <a:r>
              <a:rPr lang="en-GB" sz="2100" dirty="0" smtClean="0"/>
              <a:t>meaning a value of £27,219 x 2.26 million = </a:t>
            </a:r>
            <a:r>
              <a:rPr lang="en-GB" sz="2100" b="1" dirty="0"/>
              <a:t>£</a:t>
            </a:r>
            <a:r>
              <a:rPr lang="en-GB" sz="2100" b="1" dirty="0" smtClean="0"/>
              <a:t>61,514,940,000</a:t>
            </a:r>
            <a:endParaRPr lang="en-GB" altLang="en-US" sz="2100" dirty="0"/>
          </a:p>
          <a:p>
            <a:pPr algn="just">
              <a:spcBef>
                <a:spcPts val="0"/>
              </a:spcBef>
            </a:pPr>
            <a:r>
              <a:rPr lang="en-GB" altLang="en-US" sz="2100" dirty="0" smtClean="0"/>
              <a:t>Firms may set objectives to maximise their sales volume or value or may set targets simply to maintain what they have particularly in difficult times.</a:t>
            </a:r>
          </a:p>
          <a:p>
            <a:pPr algn="just">
              <a:spcBef>
                <a:spcPts val="0"/>
              </a:spcBef>
            </a:pPr>
            <a:r>
              <a:rPr lang="en-GB" altLang="en-US" sz="2100" dirty="0" smtClean="0"/>
              <a:t>Market </a:t>
            </a:r>
            <a:r>
              <a:rPr lang="en-GB" altLang="en-US" sz="2100" dirty="0"/>
              <a:t>size can </a:t>
            </a:r>
            <a:r>
              <a:rPr lang="en-GB" altLang="en-US" sz="2100" dirty="0" smtClean="0"/>
              <a:t>increase </a:t>
            </a:r>
            <a:r>
              <a:rPr lang="en-GB" altLang="en-US" sz="2100" dirty="0"/>
              <a:t>by either convincing </a:t>
            </a:r>
            <a:r>
              <a:rPr lang="en-GB" altLang="en-US" sz="2100" dirty="0" smtClean="0"/>
              <a:t>consumers </a:t>
            </a:r>
            <a:r>
              <a:rPr lang="en-GB" altLang="en-US" sz="2100" dirty="0"/>
              <a:t>to buy more </a:t>
            </a:r>
            <a:r>
              <a:rPr lang="en-GB" altLang="en-US" sz="2100" dirty="0" smtClean="0"/>
              <a:t>goods/services or to pay more for the same amount.</a:t>
            </a:r>
          </a:p>
          <a:p>
            <a:pPr algn="just">
              <a:spcBef>
                <a:spcPts val="0"/>
              </a:spcBef>
            </a:pPr>
            <a:r>
              <a:rPr lang="en-GB" altLang="en-US" sz="2100" dirty="0" smtClean="0"/>
              <a:t>A large market size will attract many competitors so many firms will prefer to operate in smaller </a:t>
            </a:r>
            <a:r>
              <a:rPr lang="en-GB" altLang="en-US" sz="2100" b="1" dirty="0" smtClean="0"/>
              <a:t>niche</a:t>
            </a:r>
            <a:r>
              <a:rPr lang="en-GB" altLang="en-US" sz="2100" dirty="0" smtClean="0"/>
              <a:t> markets. (For example, Hornby operating in the model railway business rather than other larger mass appeal toy markets)</a:t>
            </a:r>
            <a:endParaRPr lang="en-GB" altLang="en-US" sz="2100"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xmlns="" val="3213854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08912" cy="969873"/>
          </a:xfrm>
        </p:spPr>
        <p:txBody>
          <a:bodyPr>
            <a:normAutofit/>
          </a:bodyPr>
          <a:lstStyle/>
          <a:p>
            <a:r>
              <a:rPr lang="en-GB" dirty="0" smtClean="0"/>
              <a:t>Market </a:t>
            </a:r>
            <a:r>
              <a:rPr lang="en-GB" dirty="0"/>
              <a:t>and sales </a:t>
            </a:r>
            <a:r>
              <a:rPr lang="en-GB" dirty="0" smtClean="0"/>
              <a:t>growth</a:t>
            </a:r>
            <a:endParaRPr lang="en-GB" dirty="0"/>
          </a:p>
        </p:txBody>
      </p:sp>
      <p:sp>
        <p:nvSpPr>
          <p:cNvPr id="3" name="Content Placeholder 2"/>
          <p:cNvSpPr>
            <a:spLocks noGrp="1"/>
          </p:cNvSpPr>
          <p:nvPr>
            <p:ph idx="1"/>
          </p:nvPr>
        </p:nvSpPr>
        <p:spPr>
          <a:xfrm>
            <a:off x="179512" y="1142984"/>
            <a:ext cx="8784976" cy="6030432"/>
          </a:xfrm>
        </p:spPr>
        <p:txBody>
          <a:bodyPr>
            <a:noAutofit/>
          </a:bodyPr>
          <a:lstStyle/>
          <a:p>
            <a:pPr marL="0" indent="0" algn="just">
              <a:spcBef>
                <a:spcPts val="0"/>
              </a:spcBef>
              <a:buNone/>
            </a:pPr>
            <a:r>
              <a:rPr lang="en-GB" sz="1800" b="1" dirty="0" smtClean="0"/>
              <a:t>Sales growth: </a:t>
            </a:r>
            <a:r>
              <a:rPr lang="en-GB" altLang="en-US" sz="1800" dirty="0"/>
              <a:t>The percentage change in sales (volume or value) over a period of time for a </a:t>
            </a:r>
            <a:r>
              <a:rPr lang="en-GB" altLang="en-US" sz="1800" dirty="0" smtClean="0"/>
              <a:t>specific brand.</a:t>
            </a:r>
            <a:endParaRPr lang="en-GB" sz="1800" b="1" dirty="0" smtClean="0"/>
          </a:p>
          <a:p>
            <a:pPr marL="0" indent="0" algn="just">
              <a:spcBef>
                <a:spcPts val="0"/>
              </a:spcBef>
              <a:buNone/>
            </a:pPr>
            <a:r>
              <a:rPr lang="en-GB" sz="1800" b="1" dirty="0" smtClean="0"/>
              <a:t>Market growth: </a:t>
            </a:r>
            <a:r>
              <a:rPr lang="en-GB" altLang="en-US" sz="1800" dirty="0" smtClean="0"/>
              <a:t>The </a:t>
            </a:r>
            <a:r>
              <a:rPr lang="en-GB" altLang="en-US" sz="1800" dirty="0"/>
              <a:t>percentage change in sales (volume or value) over a period of </a:t>
            </a:r>
            <a:r>
              <a:rPr lang="en-GB" altLang="en-US" sz="1800" dirty="0" smtClean="0"/>
              <a:t>time for a whole market.</a:t>
            </a:r>
            <a:endParaRPr lang="en-GB" altLang="en-US" sz="1800" dirty="0"/>
          </a:p>
          <a:p>
            <a:pPr algn="just">
              <a:spcBef>
                <a:spcPts val="0"/>
              </a:spcBef>
            </a:pPr>
            <a:r>
              <a:rPr lang="en-GB" sz="1800" b="1" dirty="0" smtClean="0"/>
              <a:t>Sales </a:t>
            </a:r>
            <a:r>
              <a:rPr lang="en-GB" sz="1800" dirty="0" smtClean="0"/>
              <a:t>and</a:t>
            </a:r>
            <a:r>
              <a:rPr lang="en-GB" sz="1800" b="1" dirty="0" smtClean="0"/>
              <a:t> market </a:t>
            </a:r>
            <a:r>
              <a:rPr lang="en-GB" sz="1800" b="1" dirty="0"/>
              <a:t>g</a:t>
            </a:r>
            <a:r>
              <a:rPr lang="en-GB" sz="1800" b="1" dirty="0" smtClean="0"/>
              <a:t>rowth </a:t>
            </a:r>
            <a:r>
              <a:rPr lang="en-GB" sz="1800" dirty="0" smtClean="0"/>
              <a:t>is a percentage change which is an essential calculation to know for A-level business. To work out a percentage change between two figures you must use the following calculation:</a:t>
            </a:r>
          </a:p>
          <a:p>
            <a:pPr marL="0" indent="0" algn="ctr">
              <a:spcBef>
                <a:spcPts val="0"/>
              </a:spcBef>
              <a:spcAft>
                <a:spcPts val="600"/>
              </a:spcAft>
              <a:buNone/>
            </a:pPr>
            <a:r>
              <a:rPr lang="en-GB" sz="1800" b="1" dirty="0" smtClean="0"/>
              <a:t>Percentage change </a:t>
            </a:r>
            <a:r>
              <a:rPr lang="en-GB" sz="1800" dirty="0" smtClean="0"/>
              <a:t>= </a:t>
            </a:r>
            <a:r>
              <a:rPr lang="en-GB" sz="1800" u="sng" dirty="0" smtClean="0"/>
              <a:t>new </a:t>
            </a:r>
            <a:r>
              <a:rPr lang="en-GB" sz="1800" u="sng" dirty="0"/>
              <a:t>figure – </a:t>
            </a:r>
            <a:r>
              <a:rPr lang="en-GB" sz="1800" u="sng" dirty="0" smtClean="0"/>
              <a:t>original figure </a:t>
            </a:r>
            <a:r>
              <a:rPr lang="en-GB" sz="1800" dirty="0" smtClean="0"/>
              <a:t>    x 100</a:t>
            </a:r>
          </a:p>
          <a:p>
            <a:pPr marL="0" indent="0" algn="ctr">
              <a:spcBef>
                <a:spcPts val="0"/>
              </a:spcBef>
              <a:spcAft>
                <a:spcPts val="600"/>
              </a:spcAft>
              <a:buNone/>
            </a:pPr>
            <a:r>
              <a:rPr lang="en-GB" sz="1800" dirty="0" smtClean="0"/>
              <a:t>	                 original figure</a:t>
            </a:r>
          </a:p>
          <a:p>
            <a:pPr algn="just">
              <a:spcBef>
                <a:spcPts val="0"/>
              </a:spcBef>
              <a:spcAft>
                <a:spcPts val="600"/>
              </a:spcAft>
            </a:pPr>
            <a:r>
              <a:rPr lang="en-GB" sz="1800" dirty="0" smtClean="0"/>
              <a:t>Therefore sales growth and market growth are calculated the same way:</a:t>
            </a:r>
          </a:p>
          <a:p>
            <a:pPr marL="0" indent="0" algn="ctr">
              <a:spcBef>
                <a:spcPts val="0"/>
              </a:spcBef>
              <a:spcAft>
                <a:spcPts val="600"/>
              </a:spcAft>
              <a:buNone/>
            </a:pPr>
            <a:r>
              <a:rPr lang="en-GB" sz="1800" b="1" dirty="0" smtClean="0"/>
              <a:t>Market growth </a:t>
            </a:r>
            <a:r>
              <a:rPr lang="en-GB" sz="1800" dirty="0" smtClean="0"/>
              <a:t>= </a:t>
            </a:r>
            <a:r>
              <a:rPr lang="en-GB" sz="1800" u="sng" dirty="0" smtClean="0"/>
              <a:t>new market size –</a:t>
            </a:r>
            <a:r>
              <a:rPr lang="en-GB" sz="1800" i="1" u="sng" dirty="0" smtClean="0"/>
              <a:t> </a:t>
            </a:r>
            <a:r>
              <a:rPr lang="en-GB" sz="1800" u="sng" dirty="0" smtClean="0"/>
              <a:t>original market size</a:t>
            </a:r>
            <a:r>
              <a:rPr lang="en-GB" sz="1800" dirty="0" smtClean="0"/>
              <a:t>  x 100  			                                       </a:t>
            </a:r>
          </a:p>
          <a:p>
            <a:pPr marL="0" indent="0" algn="ctr">
              <a:spcBef>
                <a:spcPts val="0"/>
              </a:spcBef>
              <a:spcAft>
                <a:spcPts val="600"/>
              </a:spcAft>
              <a:buNone/>
            </a:pPr>
            <a:r>
              <a:rPr lang="en-GB" sz="1800" dirty="0" smtClean="0"/>
              <a:t>                         original market size</a:t>
            </a:r>
            <a:endParaRPr lang="en-GB" altLang="en-US" sz="1800" dirty="0" smtClean="0"/>
          </a:p>
          <a:p>
            <a:pPr marL="0" indent="0" algn="ctr">
              <a:spcBef>
                <a:spcPts val="0"/>
              </a:spcBef>
              <a:spcAft>
                <a:spcPts val="600"/>
              </a:spcAft>
              <a:buNone/>
            </a:pPr>
            <a:r>
              <a:rPr lang="en-GB" sz="1800" b="1" dirty="0"/>
              <a:t>S</a:t>
            </a:r>
            <a:r>
              <a:rPr lang="en-GB" sz="1800" b="1" dirty="0" smtClean="0"/>
              <a:t>ales growth </a:t>
            </a:r>
            <a:r>
              <a:rPr lang="en-GB" sz="1800" dirty="0" smtClean="0"/>
              <a:t>= </a:t>
            </a:r>
            <a:r>
              <a:rPr lang="en-GB" sz="1800" u="sng" dirty="0" smtClean="0"/>
              <a:t>new sales –</a:t>
            </a:r>
            <a:r>
              <a:rPr lang="en-GB" sz="1800" i="1" u="sng" dirty="0" smtClean="0"/>
              <a:t> </a:t>
            </a:r>
            <a:r>
              <a:rPr lang="en-GB" sz="1800" u="sng" dirty="0" smtClean="0"/>
              <a:t>original sales</a:t>
            </a:r>
            <a:r>
              <a:rPr lang="en-GB" sz="1800" dirty="0" smtClean="0"/>
              <a:t>  x 100  			                                       </a:t>
            </a:r>
          </a:p>
          <a:p>
            <a:pPr marL="0" indent="0" algn="ctr">
              <a:spcBef>
                <a:spcPts val="0"/>
              </a:spcBef>
              <a:spcAft>
                <a:spcPts val="600"/>
              </a:spcAft>
              <a:buNone/>
            </a:pPr>
            <a:r>
              <a:rPr lang="en-GB" sz="1800" dirty="0" smtClean="0"/>
              <a:t>                       original sales</a:t>
            </a:r>
            <a:endParaRPr lang="en-GB" sz="1800" dirty="0"/>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spTree>
    <p:extLst>
      <p:ext uri="{BB962C8B-B14F-4D97-AF65-F5344CB8AC3E}">
        <p14:creationId xmlns:p14="http://schemas.microsoft.com/office/powerpoint/2010/main" xmlns="" val="197596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969873"/>
          </a:xfrm>
        </p:spPr>
        <p:txBody>
          <a:bodyPr>
            <a:normAutofit/>
          </a:bodyPr>
          <a:lstStyle/>
          <a:p>
            <a:r>
              <a:rPr lang="en-GB" dirty="0" smtClean="0"/>
              <a:t>Market </a:t>
            </a:r>
            <a:r>
              <a:rPr lang="en-GB" dirty="0"/>
              <a:t>and sales </a:t>
            </a:r>
            <a:r>
              <a:rPr lang="en-GB" dirty="0" smtClean="0"/>
              <a:t>growth</a:t>
            </a:r>
            <a:endParaRPr lang="en-GB" dirty="0"/>
          </a:p>
        </p:txBody>
      </p:sp>
      <p:sp>
        <p:nvSpPr>
          <p:cNvPr id="3" name="Content Placeholder 2"/>
          <p:cNvSpPr>
            <a:spLocks noGrp="1"/>
          </p:cNvSpPr>
          <p:nvPr>
            <p:ph idx="1"/>
          </p:nvPr>
        </p:nvSpPr>
        <p:spPr>
          <a:xfrm>
            <a:off x="539552" y="1844824"/>
            <a:ext cx="8208912" cy="5184576"/>
          </a:xfrm>
        </p:spPr>
        <p:txBody>
          <a:bodyPr>
            <a:noAutofit/>
          </a:bodyPr>
          <a:lstStyle/>
          <a:p>
            <a:pPr algn="just">
              <a:lnSpc>
                <a:spcPct val="120000"/>
              </a:lnSpc>
              <a:spcBef>
                <a:spcPts val="0"/>
              </a:spcBef>
              <a:spcAft>
                <a:spcPts val="1200"/>
              </a:spcAft>
            </a:pPr>
            <a:r>
              <a:rPr lang="en-GB" altLang="en-US" sz="2400" dirty="0" smtClean="0"/>
              <a:t>Firms will want to enter markets that are growing to maximise sales. However market growth will attract many rivals.</a:t>
            </a:r>
            <a:r>
              <a:rPr lang="en-GB" altLang="en-US" sz="2400" dirty="0"/>
              <a:t> </a:t>
            </a:r>
            <a:endParaRPr lang="en-GB" altLang="en-US" sz="2400" dirty="0" smtClean="0"/>
          </a:p>
          <a:p>
            <a:pPr algn="just">
              <a:lnSpc>
                <a:spcPct val="120000"/>
              </a:lnSpc>
              <a:spcBef>
                <a:spcPts val="0"/>
              </a:spcBef>
              <a:spcAft>
                <a:spcPts val="1200"/>
              </a:spcAft>
            </a:pPr>
            <a:r>
              <a:rPr lang="en-GB" altLang="en-US" sz="2400" dirty="0" smtClean="0"/>
              <a:t>Market growth can be difficult to achieve for one firm so they may set targets to move into new growing markets by targeting new consumers, developing new products or by completely diversifying (new products in new markets) </a:t>
            </a:r>
          </a:p>
          <a:p>
            <a:pPr lvl="1" algn="just">
              <a:lnSpc>
                <a:spcPct val="120000"/>
              </a:lnSpc>
              <a:spcBef>
                <a:spcPts val="0"/>
              </a:spcBef>
              <a:spcAft>
                <a:spcPts val="1200"/>
              </a:spcAft>
            </a:pPr>
            <a:r>
              <a:rPr lang="en-GB" altLang="en-US" sz="2400" dirty="0"/>
              <a:t>F</a:t>
            </a:r>
            <a:r>
              <a:rPr lang="en-GB" altLang="en-US" sz="2400" dirty="0" smtClean="0"/>
              <a:t>or example, Microsoft and Lenovo moving into the mobile phone market in recent years</a:t>
            </a:r>
          </a:p>
        </p:txBody>
      </p:sp>
      <p:sp>
        <p:nvSpPr>
          <p:cNvPr id="4" name="Footer Placeholder 3"/>
          <p:cNvSpPr>
            <a:spLocks noGrp="1"/>
          </p:cNvSpPr>
          <p:nvPr>
            <p:ph type="ftr" sz="quarter" idx="11"/>
          </p:nvPr>
        </p:nvSpPr>
        <p:spPr/>
        <p:txBody>
          <a:bodyPr/>
          <a:lstStyle/>
          <a:p>
            <a:r>
              <a:rPr lang="en-GB" smtClean="0"/>
              <a:t> AQA A-level Business © Hodder &amp; Stoughton Limited 2015 </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extLst>
      <p:ext uri="{BB962C8B-B14F-4D97-AF65-F5344CB8AC3E}">
        <p14:creationId xmlns:p14="http://schemas.microsoft.com/office/powerpoint/2010/main" xmlns="" val="3541305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08912" cy="969873"/>
          </a:xfrm>
        </p:spPr>
        <p:txBody>
          <a:bodyPr>
            <a:normAutofit/>
          </a:bodyPr>
          <a:lstStyle/>
          <a:p>
            <a:r>
              <a:rPr lang="en-GB" dirty="0" smtClean="0"/>
              <a:t>Factors influencing market growth</a:t>
            </a:r>
            <a:endParaRPr lang="en-GB" dirty="0"/>
          </a:p>
        </p:txBody>
      </p:sp>
      <p:sp>
        <p:nvSpPr>
          <p:cNvPr id="3" name="Content Placeholder 2"/>
          <p:cNvSpPr>
            <a:spLocks noGrp="1"/>
          </p:cNvSpPr>
          <p:nvPr>
            <p:ph idx="1"/>
          </p:nvPr>
        </p:nvSpPr>
        <p:spPr>
          <a:xfrm>
            <a:off x="323528" y="1000108"/>
            <a:ext cx="8568952" cy="4926491"/>
          </a:xfrm>
        </p:spPr>
        <p:txBody>
          <a:bodyPr>
            <a:noAutofit/>
          </a:bodyPr>
          <a:lstStyle/>
          <a:p>
            <a:pPr algn="just">
              <a:spcBef>
                <a:spcPts val="0"/>
              </a:spcBef>
            </a:pPr>
            <a:r>
              <a:rPr lang="en-GB" altLang="en-US" sz="2000" b="1" dirty="0"/>
              <a:t>Economic growth</a:t>
            </a:r>
            <a:r>
              <a:rPr lang="en-GB" altLang="en-US" sz="2000" dirty="0"/>
              <a:t> - If a country’s </a:t>
            </a:r>
            <a:r>
              <a:rPr lang="en-GB" altLang="en-US" sz="2000" dirty="0" smtClean="0"/>
              <a:t>economy is growing, employment, pay levels and therefore consumers’ disposable income will be higher resulting in better sales and market growth, particularly for luxuries such as holidays. The opposite will be true when an economy is in decline although some goods may see sales increase, especially those that focus on low prices such as Primark and supermarket own-brands.</a:t>
            </a:r>
            <a:endParaRPr lang="en-GB" altLang="en-US" sz="2000" dirty="0"/>
          </a:p>
          <a:p>
            <a:pPr algn="just">
              <a:spcBef>
                <a:spcPts val="0"/>
              </a:spcBef>
            </a:pPr>
            <a:r>
              <a:rPr lang="en-GB" altLang="en-US" sz="2000" b="1" dirty="0" smtClean="0"/>
              <a:t>Type of product</a:t>
            </a:r>
            <a:r>
              <a:rPr lang="en-GB" altLang="en-US" sz="2000" dirty="0" smtClean="0"/>
              <a:t> </a:t>
            </a:r>
            <a:r>
              <a:rPr lang="en-GB" altLang="en-US" sz="2000" dirty="0"/>
              <a:t>- Luxury products will grow in sales most when the economy is growing and suffer when people are more worried about their </a:t>
            </a:r>
            <a:r>
              <a:rPr lang="en-GB" altLang="en-US" sz="2000" dirty="0" smtClean="0"/>
              <a:t>spending.</a:t>
            </a:r>
          </a:p>
          <a:p>
            <a:pPr algn="just">
              <a:spcBef>
                <a:spcPts val="0"/>
              </a:spcBef>
            </a:pPr>
            <a:r>
              <a:rPr lang="en-GB" altLang="en-US" sz="2000" b="1" dirty="0"/>
              <a:t>Social changes</a:t>
            </a:r>
            <a:r>
              <a:rPr lang="en-GB" altLang="en-US" sz="2000" dirty="0"/>
              <a:t> – Changes in the general </a:t>
            </a:r>
            <a:r>
              <a:rPr lang="en-GB" altLang="en-US" sz="2000" dirty="0" smtClean="0"/>
              <a:t>public’s </a:t>
            </a:r>
            <a:r>
              <a:rPr lang="en-GB" altLang="en-US" sz="2000" dirty="0"/>
              <a:t>behaviour will see market </a:t>
            </a:r>
            <a:r>
              <a:rPr lang="en-GB" altLang="en-US" sz="2000" dirty="0" smtClean="0"/>
              <a:t>growth. Examples may include:</a:t>
            </a:r>
          </a:p>
          <a:p>
            <a:pPr lvl="1" algn="just">
              <a:spcBef>
                <a:spcPts val="0"/>
              </a:spcBef>
            </a:pPr>
            <a:r>
              <a:rPr lang="en-GB" altLang="en-US" sz="2000" dirty="0" smtClean="0"/>
              <a:t>Consumers </a:t>
            </a:r>
            <a:r>
              <a:rPr lang="en-GB" altLang="en-US" sz="2000" dirty="0"/>
              <a:t>spending more time at </a:t>
            </a:r>
            <a:r>
              <a:rPr lang="en-GB" altLang="en-US" sz="2000" dirty="0" smtClean="0"/>
              <a:t>home combined with low supermarket drink prices resulting in a decline in pubs but a rise in pay-for-TV services such as Sky &amp; Virgin</a:t>
            </a:r>
          </a:p>
          <a:p>
            <a:pPr lvl="1" algn="just">
              <a:spcBef>
                <a:spcPts val="0"/>
              </a:spcBef>
            </a:pPr>
            <a:r>
              <a:rPr lang="en-GB" altLang="en-US" sz="2000" dirty="0" smtClean="0"/>
              <a:t>An increase </a:t>
            </a:r>
            <a:r>
              <a:rPr lang="en-GB" altLang="en-US" sz="2000" dirty="0"/>
              <a:t>in working hours </a:t>
            </a:r>
            <a:r>
              <a:rPr lang="en-GB" altLang="en-US" sz="2000" dirty="0" smtClean="0"/>
              <a:t>and working households has made consumers cash-rich but time-poor resulting in demand for convenience products like readymade meals and restaurants</a:t>
            </a:r>
          </a:p>
          <a:p>
            <a:pPr lvl="1" algn="just">
              <a:spcBef>
                <a:spcPts val="0"/>
              </a:spcBef>
            </a:pPr>
            <a:r>
              <a:rPr lang="en-GB" altLang="en-US" sz="2000" dirty="0" smtClean="0"/>
              <a:t>The </a:t>
            </a:r>
            <a:r>
              <a:rPr lang="en-GB" altLang="en-US" sz="2000" dirty="0"/>
              <a:t>popularity of healthy lifestyles </a:t>
            </a:r>
            <a:r>
              <a:rPr lang="en-GB" altLang="en-US" sz="2000" dirty="0" smtClean="0"/>
              <a:t>resulting in growth of certain healthy food products and e-cigarettes.</a:t>
            </a:r>
            <a:endParaRPr lang="en-GB" altLang="en-US" sz="2000"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p14="http://schemas.microsoft.com/office/powerpoint/2010/main" xmlns="" val="3653261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1500</Words>
  <Application>Microsoft Office PowerPoint</Application>
  <PresentationFormat>On-screen Show (4:3)</PresentationFormat>
  <Paragraphs>119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3.1 – Setting marketing objectives </vt:lpstr>
      <vt:lpstr>Learning outcomes</vt:lpstr>
      <vt:lpstr>Marketing</vt:lpstr>
      <vt:lpstr>Purposes of marketing</vt:lpstr>
      <vt:lpstr>The value of setting marketing objectives</vt:lpstr>
      <vt:lpstr>Market size: Sales volume and sales value</vt:lpstr>
      <vt:lpstr>Market and sales growth</vt:lpstr>
      <vt:lpstr>Market and sales growth</vt:lpstr>
      <vt:lpstr>Factors influencing market growth</vt:lpstr>
      <vt:lpstr>Factors influencing market growth</vt:lpstr>
      <vt:lpstr>Market share</vt:lpstr>
      <vt:lpstr>Brand loyalty</vt:lpstr>
      <vt:lpstr>Other marketing objectives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 – Setting marketing objectives</dc:title>
  <dc:creator>user</dc:creator>
  <cp:lastModifiedBy>user</cp:lastModifiedBy>
  <cp:revision>3</cp:revision>
  <dcterms:created xsi:type="dcterms:W3CDTF">2015-11-01T17:15:54Z</dcterms:created>
  <dcterms:modified xsi:type="dcterms:W3CDTF">2015-11-01T17:36:45Z</dcterms:modified>
</cp:coreProperties>
</file>