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66" d="100"/>
          <a:sy n="66" d="100"/>
        </p:scale>
        <p:origin x="486" y="10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159FC6-AC63-4356-97D8-0B51343FCE00}"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340288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159FC6-AC63-4356-97D8-0B51343FCE00}"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152637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159FC6-AC63-4356-97D8-0B51343FCE00}"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228707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159FC6-AC63-4356-97D8-0B51343FCE00}"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222525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59FC6-AC63-4356-97D8-0B51343FCE00}"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403335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159FC6-AC63-4356-97D8-0B51343FCE00}"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299656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159FC6-AC63-4356-97D8-0B51343FCE00}" type="datetimeFigureOut">
              <a:rPr lang="en-GB" smtClean="0"/>
              <a:t>18/09/2015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151540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159FC6-AC63-4356-97D8-0B51343FCE00}" type="datetimeFigureOut">
              <a:rPr lang="en-GB" smtClean="0"/>
              <a:t>18/09/2015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322642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59FC6-AC63-4356-97D8-0B51343FCE00}" type="datetimeFigureOut">
              <a:rPr lang="en-GB" smtClean="0"/>
              <a:t>18/09/2015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2533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59FC6-AC63-4356-97D8-0B51343FCE00}"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13926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59FC6-AC63-4356-97D8-0B51343FCE00}"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699347-D01D-4F3B-9D82-F6CF195F4330}" type="slidenum">
              <a:rPr lang="en-GB" smtClean="0"/>
              <a:t>‹#›</a:t>
            </a:fld>
            <a:endParaRPr lang="en-GB"/>
          </a:p>
        </p:txBody>
      </p:sp>
    </p:spTree>
    <p:extLst>
      <p:ext uri="{BB962C8B-B14F-4D97-AF65-F5344CB8AC3E}">
        <p14:creationId xmlns:p14="http://schemas.microsoft.com/office/powerpoint/2010/main" val="219912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59FC6-AC63-4356-97D8-0B51343FCE00}" type="datetimeFigureOut">
              <a:rPr lang="en-GB" smtClean="0"/>
              <a:t>18/09/2015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99347-D01D-4F3B-9D82-F6CF195F4330}" type="slidenum">
              <a:rPr lang="en-GB" smtClean="0"/>
              <a:t>‹#›</a:t>
            </a:fld>
            <a:endParaRPr lang="en-GB"/>
          </a:p>
        </p:txBody>
      </p:sp>
    </p:spTree>
    <p:extLst>
      <p:ext uri="{BB962C8B-B14F-4D97-AF65-F5344CB8AC3E}">
        <p14:creationId xmlns:p14="http://schemas.microsoft.com/office/powerpoint/2010/main" val="3937503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0967466"/>
              </p:ext>
            </p:extLst>
          </p:nvPr>
        </p:nvGraphicFramePr>
        <p:xfrm>
          <a:off x="0" y="0"/>
          <a:ext cx="12192000" cy="6858000"/>
        </p:xfrm>
        <a:graphic>
          <a:graphicData uri="http://schemas.openxmlformats.org/drawingml/2006/table">
            <a:tbl>
              <a:tblPr firstRow="1" bandRow="1">
                <a:tableStyleId>{2D5ABB26-0587-4C30-8999-92F81FD0307C}</a:tableStyleId>
              </a:tblPr>
              <a:tblGrid>
                <a:gridCol w="4064000"/>
                <a:gridCol w="4064000"/>
                <a:gridCol w="4064000"/>
              </a:tblGrid>
              <a:tr h="77147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5168">
                <a:tc>
                  <a:txBody>
                    <a:bodyPr/>
                    <a:lstStyle/>
                    <a:p>
                      <a:r>
                        <a:rPr lang="en-GB" sz="1600" dirty="0" smtClean="0"/>
                        <a:t>Usually has little capital for expansion and is heavily reliant on the owner’s personal commitment to make the business a success. Because of its unincorporated status,</a:t>
                      </a:r>
                      <a:r>
                        <a:rPr lang="en-GB" sz="1600" baseline="0" dirty="0" smtClean="0"/>
                        <a:t> if the business is unsuccessful, there is no protection from limited liability because the finances of the business are inseparable from those of the owner. They are commonly found in the provision of local services e.g. newsagents, plumbers and hairdressers.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600" dirty="0" smtClean="0"/>
                        <a:t>Can keep its affairs reasonably private and thus the owners</a:t>
                      </a:r>
                      <a:r>
                        <a:rPr lang="en-GB" sz="1600" baseline="0" dirty="0" smtClean="0"/>
                        <a:t> can determine their own objectives without the pressure to achieve short-term profit</a:t>
                      </a:r>
                    </a:p>
                    <a:p>
                      <a:pPr marL="285750" indent="-285750">
                        <a:buFont typeface="Arial" panose="020B0604020202020204" pitchFamily="34" charset="0"/>
                        <a:buChar char="•"/>
                      </a:pPr>
                      <a:r>
                        <a:rPr lang="en-GB" sz="1600" baseline="0" dirty="0" smtClean="0"/>
                        <a:t>Funded by shares that cannot be sold without the agreement of the other shareholders, meaning they cannot be traded on the Stock Exchange</a:t>
                      </a:r>
                    </a:p>
                    <a:p>
                      <a:pPr marL="285750" indent="-285750">
                        <a:buFont typeface="Arial" panose="020B0604020202020204" pitchFamily="34" charset="0"/>
                        <a:buChar char="•"/>
                      </a:pPr>
                      <a:r>
                        <a:rPr lang="en-GB" sz="1600" baseline="0" dirty="0" smtClean="0"/>
                        <a:t>Share capital can be less than £50,000</a:t>
                      </a:r>
                    </a:p>
                    <a:p>
                      <a:pPr marL="285750" indent="-285750">
                        <a:buFont typeface="Arial" panose="020B0604020202020204" pitchFamily="34" charset="0"/>
                        <a:buChar char="•"/>
                      </a:pPr>
                      <a:r>
                        <a:rPr lang="en-GB" sz="1600" baseline="0" dirty="0" smtClean="0"/>
                        <a:t>Tend to be limited in size</a:t>
                      </a:r>
                    </a:p>
                    <a:p>
                      <a:pPr marL="285750" indent="-285750">
                        <a:buFont typeface="Arial" panose="020B0604020202020204" pitchFamily="34" charset="0"/>
                        <a:buChar char="•"/>
                      </a:pPr>
                      <a:r>
                        <a:rPr lang="en-GB" sz="1600" baseline="0" dirty="0" smtClean="0"/>
                        <a:t>Must have LTD after its name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600" dirty="0" smtClean="0"/>
                        <a:t>Shares traded on the Stock Exchange, meaning finance can be raised more easily</a:t>
                      </a:r>
                    </a:p>
                    <a:p>
                      <a:pPr marL="171450" indent="-171450">
                        <a:buFont typeface="Arial" panose="020B0604020202020204" pitchFamily="34" charset="0"/>
                        <a:buChar char="•"/>
                      </a:pPr>
                      <a:r>
                        <a:rPr lang="en-GB" sz="1600" dirty="0" smtClean="0"/>
                        <a:t>Control of the business can be lost</a:t>
                      </a:r>
                    </a:p>
                    <a:p>
                      <a:pPr marL="171450" indent="-171450">
                        <a:buFont typeface="Arial" panose="020B0604020202020204" pitchFamily="34" charset="0"/>
                        <a:buChar char="•"/>
                      </a:pPr>
                      <a:r>
                        <a:rPr lang="en-GB" sz="1600" dirty="0" smtClean="0"/>
                        <a:t>Subject to scrutiny by the financial press</a:t>
                      </a:r>
                    </a:p>
                    <a:p>
                      <a:pPr marL="171450" indent="-171450">
                        <a:buFont typeface="Arial" panose="020B0604020202020204" pitchFamily="34" charset="0"/>
                        <a:buChar char="•"/>
                      </a:pPr>
                      <a:r>
                        <a:rPr lang="en-GB" sz="1600" dirty="0" smtClean="0"/>
                        <a:t>Could be led to focus on short-term profits</a:t>
                      </a:r>
                      <a:r>
                        <a:rPr lang="en-GB" sz="1600" baseline="0" dirty="0" smtClean="0"/>
                        <a:t> for shareholders</a:t>
                      </a:r>
                    </a:p>
                    <a:p>
                      <a:pPr marL="171450" indent="-171450">
                        <a:buFont typeface="Arial" panose="020B0604020202020204" pitchFamily="34" charset="0"/>
                        <a:buChar char="•"/>
                      </a:pPr>
                      <a:r>
                        <a:rPr lang="en-GB" sz="1600" baseline="0" dirty="0" smtClean="0"/>
                        <a:t>Must produce public accounts</a:t>
                      </a:r>
                      <a:r>
                        <a:rPr lang="en-GB" sz="1600" dirty="0" smtClean="0"/>
                        <a:t> </a:t>
                      </a:r>
                    </a:p>
                    <a:p>
                      <a:pPr marL="171450" indent="-171450">
                        <a:buFont typeface="Arial" panose="020B0604020202020204" pitchFamily="34" charset="0"/>
                        <a:buChar char="•"/>
                      </a:pP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568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5681">
                <a:tc>
                  <a:txBody>
                    <a:bodyPr/>
                    <a:lstStyle/>
                    <a:p>
                      <a:r>
                        <a:rPr lang="en-GB" sz="1600" dirty="0" smtClean="0"/>
                        <a:t>A business owned by one person.</a:t>
                      </a:r>
                      <a:r>
                        <a:rPr lang="en-GB" sz="1600" baseline="0" dirty="0" smtClean="0"/>
                        <a:t> The owner may operate on his or her own or may employ other people.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A small</a:t>
                      </a:r>
                      <a:r>
                        <a:rPr lang="en-GB" sz="1600" baseline="0" dirty="0" smtClean="0"/>
                        <a:t>-to medium-sized business that is usually run by the family or the small group of individuals who own it.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A business with limited liability, share capital of over £50,000, at least 2 shareholders, 2</a:t>
                      </a:r>
                      <a:r>
                        <a:rPr lang="en-GB" sz="1600" baseline="0" dirty="0" smtClean="0"/>
                        <a:t> directors, a qualified company secretary and, usually, a wide spread of shareholders. It has PLC after the company name.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descr="http://sussexliving.com/wp-content/uploads/1024px-PizzaExpressBlack.svg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1775" y="3646260"/>
            <a:ext cx="1431925" cy="1431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eolytix.co.uk/wp-content/uploads/2013/08/Tesco-Logo-Sour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2742" y="3712707"/>
            <a:ext cx="2540303" cy="1299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dailymail.co.uk/i/pix/2008/08/20/article-0-025AC38B00000578-489_468x4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5062"/>
          <a:stretch/>
        </p:blipFill>
        <p:spPr bwMode="auto">
          <a:xfrm>
            <a:off x="1389290" y="3712709"/>
            <a:ext cx="1138951" cy="129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28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lgflmail.org/owa/service.svc/s/GetFileAttachment?id=AAMkAGIxMjA5NzE1LTU5ZTktNDc0Ny04ZjZlLWY1ZGFiZjNhNGVhNABGAAAAAADrDblgXqltT4rCVtwD0gTeBwDZFSBf8nQeQYJOwuENl%2B93AAAAhgf4AABh%2F1unASzfQ7T2b9nfKO7LAAAFmVK4AAABEgAQAAOJes3S2yRDhVQGT%2BtSvJY%3D&amp;isImagePreview=True&amp;X-OWA-CANARY=1yBpwws33Ue1cT6C5wqa_Jjka2ktwNIIP01aqAugKnFafHqR99ppMZD6Uy5x0DCy1fYYXX6ejJ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mail.lgflmail.org/owa/service.svc/s/GetFileAttachment?id=AAMkAGIxMjA5NzE1LTU5ZTktNDc0Ny04ZjZlLWY1ZGFiZjNhNGVhNABGAAAAAADrDblgXqltT4rCVtwD0gTeBwDZFSBf8nQeQYJOwuENl%2B93AAAAhgf4AABh%2F1unASzfQ7T2b9nfKO7LAAAFmVK4AAABEgAQAAOJes3S2yRDhVQGT%2BtSvJY%3D&amp;isImagePreview=True&amp;X-OWA-CANARY=1yBpwws33Ue1cT6C5wqa_Jjka2ktwNIIP01aqAugKnFafHqR99ppMZD6Uy5x0DCy1fYYXX6ejJ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2"/>
          <a:srcRect l="18572" t="21540" r="13809" b="23847"/>
          <a:stretch/>
        </p:blipFill>
        <p:spPr>
          <a:xfrm>
            <a:off x="155575" y="160337"/>
            <a:ext cx="11804196" cy="6520396"/>
          </a:xfrm>
          <a:prstGeom prst="rect">
            <a:avLst/>
          </a:prstGeom>
          <a:ln w="3175">
            <a:solidFill>
              <a:schemeClr val="tx1"/>
            </a:solidFill>
          </a:ln>
        </p:spPr>
      </p:pic>
    </p:spTree>
    <p:extLst>
      <p:ext uri="{BB962C8B-B14F-4D97-AF65-F5344CB8AC3E}">
        <p14:creationId xmlns:p14="http://schemas.microsoft.com/office/powerpoint/2010/main" val="1221624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267</Words>
  <Application>Microsoft Office PowerPoint</Application>
  <PresentationFormat>Widescreen</PresentationFormat>
  <Paragraphs>14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The Compton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Crump</dc:creator>
  <cp:lastModifiedBy>administrator</cp:lastModifiedBy>
  <cp:revision>10</cp:revision>
  <dcterms:created xsi:type="dcterms:W3CDTF">2015-09-18T07:09:50Z</dcterms:created>
  <dcterms:modified xsi:type="dcterms:W3CDTF">2015-09-18T13:41:08Z</dcterms:modified>
</cp:coreProperties>
</file>