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49" r:id="rId2"/>
    <p:sldId id="564" r:id="rId3"/>
    <p:sldId id="329" r:id="rId4"/>
    <p:sldId id="539" r:id="rId5"/>
    <p:sldId id="451" r:id="rId6"/>
    <p:sldId id="551" r:id="rId7"/>
    <p:sldId id="553" r:id="rId8"/>
    <p:sldId id="543" r:id="rId9"/>
    <p:sldId id="545" r:id="rId10"/>
    <p:sldId id="555" r:id="rId11"/>
    <p:sldId id="557" r:id="rId12"/>
    <p:sldId id="559" r:id="rId13"/>
    <p:sldId id="561" r:id="rId14"/>
    <p:sldId id="563" r:id="rId15"/>
    <p:sldId id="327" r:id="rId16"/>
  </p:sldIdLst>
  <p:sldSz cx="9144000" cy="6858000" type="screen4x3"/>
  <p:notesSz cx="6797675" cy="9928225"/>
  <p:custDataLst>
    <p:tags r:id="rId1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 Clark" initials="CSC" lastIdx="15" clrIdx="0"/>
  <p:cmAuthor id="1" name="Elina.Helenius" initials="W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07" autoAdjust="0"/>
  </p:normalViewPr>
  <p:slideViewPr>
    <p:cSldViewPr snapToGrid="0" snapToObjects="1">
      <p:cViewPr varScale="1">
        <p:scale>
          <a:sx n="97" d="100"/>
          <a:sy n="97" d="100"/>
        </p:scale>
        <p:origin x="80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39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C9C46-485F-48D4-884A-6935935B50DF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1DB65-C790-47C5-A04B-8FE3FF093A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4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4BEF9-010B-4CF3-9EDE-DFD4CEB0BC04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95942-4EED-43F3-BE5D-D2DBA6DEC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721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6026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8014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370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26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506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9095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495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002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441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298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3642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248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4416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84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404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825" y="1043797"/>
            <a:ext cx="8195095" cy="255665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825" y="3886200"/>
            <a:ext cx="8195095" cy="1752600"/>
          </a:xfrm>
        </p:spPr>
        <p:txBody>
          <a:bodyPr>
            <a:normAutofit/>
          </a:bodyPr>
          <a:lstStyle>
            <a:lvl1pPr marL="0" indent="0" algn="ctr">
              <a:buNone/>
              <a:defRPr sz="4000" b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4340525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23359"/>
            <a:ext cx="4272861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5275" y="1442072"/>
            <a:ext cx="4342113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275" y="2028230"/>
            <a:ext cx="4342113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442072"/>
            <a:ext cx="4276036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8230"/>
            <a:ext cx="4276036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6163"/>
            <a:ext cx="8258141" cy="731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ooter Placeholder 4"/>
          <p:cNvSpPr txBox="1">
            <a:spLocks/>
          </p:cNvSpPr>
          <p:nvPr userDrawn="1"/>
        </p:nvSpPr>
        <p:spPr>
          <a:xfrm>
            <a:off x="172167" y="6440068"/>
            <a:ext cx="3617502" cy="35895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  <a:t>Edexcel GCSE (9-1) Business</a:t>
            </a:r>
            <a:b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</a:br>
            <a:r>
              <a:rPr lang="en-US" dirty="0"/>
              <a:t>Dynamic Learning © Hodder &amp; Stoughton 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7318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275" y="738665"/>
            <a:ext cx="8765786" cy="6846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275" y="1430187"/>
            <a:ext cx="8765785" cy="4695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5275" y="29393"/>
            <a:ext cx="706898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457200" rtl="0" eaLnBrk="1" latinLnBrk="0" hangingPunct="1"/>
            <a:r>
              <a:rPr lang="en-GB" sz="2000" b="1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Topic 2.4 Making financial decisions</a:t>
            </a:r>
          </a:p>
          <a:p>
            <a:pPr marL="0" algn="l" defTabSz="457200" rtl="0" eaLnBrk="1" latinLnBrk="0" hangingPunct="1"/>
            <a:r>
              <a:rPr lang="en-GB" sz="1800" b="0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2.4.1 Business calculations</a:t>
            </a:r>
          </a:p>
        </p:txBody>
      </p:sp>
      <p:pic>
        <p:nvPicPr>
          <p:cNvPr id="4" name="Picture 3" descr="EDU_RGB_Land.jp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79107" y="6267545"/>
            <a:ext cx="1041953" cy="449071"/>
          </a:xfrm>
          <a:prstGeom prst="rect">
            <a:avLst/>
          </a:prstGeom>
        </p:spPr>
      </p:pic>
      <p:pic>
        <p:nvPicPr>
          <p:cNvPr id="9" name="Picture 8" descr="Dynamic_Learning_v2.jpg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15700" y="6481251"/>
            <a:ext cx="1000975" cy="244094"/>
          </a:xfrm>
          <a:prstGeom prst="rect">
            <a:avLst/>
          </a:prstGeom>
        </p:spPr>
      </p:pic>
      <p:sp>
        <p:nvSpPr>
          <p:cNvPr id="16" name="Rounded Rectangle 15"/>
          <p:cNvSpPr/>
          <p:nvPr userDrawn="1"/>
        </p:nvSpPr>
        <p:spPr>
          <a:xfrm>
            <a:off x="6966209" y="145510"/>
            <a:ext cx="1954851" cy="460500"/>
          </a:xfrm>
          <a:prstGeom prst="roundRect">
            <a:avLst>
              <a:gd name="adj" fmla="val 28648"/>
            </a:avLst>
          </a:prstGeom>
          <a:noFill/>
          <a:ln w="2222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+mj-lt"/>
                <a:cs typeface="Helvetica"/>
              </a:rPr>
              <a:t>PRESENTATION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457200" rtl="0" eaLnBrk="1" latinLnBrk="0" hangingPunct="1">
        <a:spcBef>
          <a:spcPct val="20000"/>
        </a:spcBef>
        <a:buFont typeface="Arial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077913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431925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793875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tabLst/>
        <a:defRPr lang="en-US" sz="28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55274" y="738665"/>
            <a:ext cx="8988725" cy="684694"/>
          </a:xfrm>
        </p:spPr>
        <p:txBody>
          <a:bodyPr/>
          <a:lstStyle/>
          <a:p>
            <a:r>
              <a:rPr lang="en-GB" sz="3800" dirty="0"/>
              <a:t>Understanding Business Performance</a:t>
            </a:r>
          </a:p>
        </p:txBody>
      </p:sp>
    </p:spTree>
    <p:extLst>
      <p:ext uri="{BB962C8B-B14F-4D97-AF65-F5344CB8AC3E}">
        <p14:creationId xmlns:p14="http://schemas.microsoft.com/office/powerpoint/2010/main" val="964043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What is marketing data?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010951" cy="4695976"/>
          </a:xfrm>
        </p:spPr>
        <p:txBody>
          <a:bodyPr>
            <a:noAutofit/>
          </a:bodyPr>
          <a:lstStyle/>
          <a:p>
            <a:pPr lvl="0"/>
            <a:r>
              <a:rPr lang="en-GB" dirty="0"/>
              <a:t>Marketing data includes the business’s own sales figures and spend on marketing as well as primary market research.</a:t>
            </a:r>
          </a:p>
          <a:p>
            <a:pPr lvl="0"/>
            <a:r>
              <a:rPr lang="en-GB" dirty="0"/>
              <a:t>As launching products can be very expensive, the business needs to be able to look at the risks of success and failure.</a:t>
            </a:r>
          </a:p>
          <a:p>
            <a:r>
              <a:rPr lang="en-GB" dirty="0"/>
              <a:t>Primary market research will help the business see if the product is likely to be wanted by potential customers.</a:t>
            </a:r>
          </a:p>
        </p:txBody>
      </p:sp>
    </p:spTree>
    <p:extLst>
      <p:ext uri="{BB962C8B-B14F-4D97-AF65-F5344CB8AC3E}">
        <p14:creationId xmlns:p14="http://schemas.microsoft.com/office/powerpoint/2010/main" val="1244164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What is market data?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7" y="1423359"/>
            <a:ext cx="8345928" cy="4702804"/>
          </a:xfrm>
        </p:spPr>
        <p:txBody>
          <a:bodyPr>
            <a:noAutofit/>
          </a:bodyPr>
          <a:lstStyle/>
          <a:p>
            <a:pPr lvl="0"/>
            <a:r>
              <a:rPr lang="en-GB" sz="2300" dirty="0"/>
              <a:t>Market data includes secondary </a:t>
            </a:r>
            <a:br>
              <a:rPr lang="en-GB" sz="2300" dirty="0"/>
            </a:br>
            <a:r>
              <a:rPr lang="en-GB" sz="2300" dirty="0"/>
              <a:t>market research.</a:t>
            </a:r>
          </a:p>
          <a:p>
            <a:pPr lvl="0"/>
            <a:r>
              <a:rPr lang="en-GB" sz="2300" dirty="0"/>
              <a:t>Businesses can collect market data </a:t>
            </a:r>
            <a:br>
              <a:rPr lang="en-GB" sz="2300" dirty="0"/>
            </a:br>
            <a:r>
              <a:rPr lang="en-GB" sz="2300" dirty="0"/>
              <a:t>from government statistics, </a:t>
            </a:r>
            <a:br>
              <a:rPr lang="en-GB" sz="2300" dirty="0"/>
            </a:br>
            <a:r>
              <a:rPr lang="en-GB" sz="2300" dirty="0" err="1"/>
              <a:t>Euromonitor</a:t>
            </a:r>
            <a:r>
              <a:rPr lang="en-GB" sz="2300" dirty="0"/>
              <a:t> or Mintel, though </a:t>
            </a:r>
            <a:br>
              <a:rPr lang="en-GB" sz="2300" dirty="0"/>
            </a:br>
            <a:r>
              <a:rPr lang="en-GB" sz="2300" dirty="0"/>
              <a:t>they may have to pay for it.</a:t>
            </a:r>
          </a:p>
          <a:p>
            <a:pPr lvl="0"/>
            <a:r>
              <a:rPr lang="en-GB" sz="2300" dirty="0"/>
              <a:t>Look at the table on sales of </a:t>
            </a:r>
            <a:br>
              <a:rPr lang="en-GB" sz="2300" dirty="0"/>
            </a:br>
            <a:r>
              <a:rPr lang="en-GB" sz="2300" dirty="0"/>
              <a:t>disposable nappies in the UK and China.</a:t>
            </a:r>
          </a:p>
          <a:p>
            <a:pPr lvl="0"/>
            <a:r>
              <a:rPr lang="en-GB" sz="2300" dirty="0"/>
              <a:t>Why is the spend on disposable nappies per person </a:t>
            </a:r>
            <a:br>
              <a:rPr lang="en-GB" sz="2300" dirty="0"/>
            </a:br>
            <a:r>
              <a:rPr lang="en-GB" sz="2300" dirty="0"/>
              <a:t>increasing in China?</a:t>
            </a:r>
          </a:p>
          <a:p>
            <a:r>
              <a:rPr lang="en-GB" sz="2300" dirty="0"/>
              <a:t>If you were in charge of the £50m budget for advertising Pampers nappies, where might you spend a large amount of money? 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69376866"/>
              </p:ext>
            </p:extLst>
          </p:nvPr>
        </p:nvGraphicFramePr>
        <p:xfrm>
          <a:off x="5535066" y="892050"/>
          <a:ext cx="3385995" cy="3014917"/>
        </p:xfrm>
        <a:graphic>
          <a:graphicData uri="http://schemas.openxmlformats.org/drawingml/2006/table">
            <a:tbl>
              <a:tblPr firstRow="1" firstCol="1">
                <a:tableStyleId>{21E4AEA4-8DFA-4A89-87EB-49C32662AFE0}</a:tableStyleId>
              </a:tblPr>
              <a:tblGrid>
                <a:gridCol w="561658">
                  <a:extLst>
                    <a:ext uri="{9D8B030D-6E8A-4147-A177-3AD203B41FA5}">
                      <a16:colId xmlns:a16="http://schemas.microsoft.com/office/drawing/2014/main" val="2924528603"/>
                    </a:ext>
                  </a:extLst>
                </a:gridCol>
                <a:gridCol w="1022697">
                  <a:extLst>
                    <a:ext uri="{9D8B030D-6E8A-4147-A177-3AD203B41FA5}">
                      <a16:colId xmlns:a16="http://schemas.microsoft.com/office/drawing/2014/main" val="3761419521"/>
                    </a:ext>
                  </a:extLst>
                </a:gridCol>
                <a:gridCol w="977775">
                  <a:extLst>
                    <a:ext uri="{9D8B030D-6E8A-4147-A177-3AD203B41FA5}">
                      <a16:colId xmlns:a16="http://schemas.microsoft.com/office/drawing/2014/main" val="1235746883"/>
                    </a:ext>
                  </a:extLst>
                </a:gridCol>
                <a:gridCol w="823865">
                  <a:extLst>
                    <a:ext uri="{9D8B030D-6E8A-4147-A177-3AD203B41FA5}">
                      <a16:colId xmlns:a16="http://schemas.microsoft.com/office/drawing/2014/main" val="1605671752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pPr algn="l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pPr marL="0" indent="0" algn="l" eaLnBrk="0" hangingPunct="0">
                        <a:lnSpc>
                          <a:spcPct val="107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UK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eaLnBrk="0" hangingPunct="0">
                        <a:lnSpc>
                          <a:spcPct val="107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China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870674578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algn="l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79375" indent="0" algn="l" eaLnBrk="0" hangingPunct="0">
                        <a:lnSpc>
                          <a:spcPct val="93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Total sales (£ millions)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eaLnBrk="0" hangingPunct="0">
                        <a:lnSpc>
                          <a:spcPct val="107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£ per person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£ per person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4905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indent="0" algn="l" eaLnBrk="0" hangingPunct="0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2009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indent="0" algn="l" eaLnBrk="0" hangingPunct="0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572.7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32385" indent="0" algn="l" eaLnBrk="0" hangingPunct="0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9.23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285750" indent="0" algn="l" eaLnBrk="0" hangingPunct="0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1.29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48492794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indent="0" algn="l" eaLnBrk="0" hangingPunct="0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2010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indent="0" algn="l" eaLnBrk="0" hangingPunct="0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593.0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38735" indent="0" algn="l" eaLnBrk="0" hangingPunct="0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9.49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287020" indent="0" algn="l" eaLnBrk="0" hangingPunct="0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1.56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3202467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indent="0" algn="l" eaLnBrk="0" hangingPunct="0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2011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indent="0" algn="l" eaLnBrk="0" hangingPunct="0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614.3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40640" indent="0" algn="l" eaLnBrk="0" hangingPunct="0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9.75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294640" indent="0" algn="l" eaLnBrk="0" hangingPunct="0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1.95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69494169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indent="0" algn="l" eaLnBrk="0" hangingPunct="0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2012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indent="0" algn="l" eaLnBrk="0" hangingPunct="0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638.3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104775" indent="0" algn="l" eaLnBrk="0" hangingPunct="0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10.05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293370" indent="0" algn="l" eaLnBrk="0" hangingPunct="0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2.28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33196109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indent="0" algn="l" eaLnBrk="0" hangingPunct="0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2013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indent="0" algn="l" eaLnBrk="0" hangingPunct="0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644.6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61595" marR="104140" algn="l" eaLnBrk="0" hangingPunct="0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10.09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293370" indent="0" algn="l" eaLnBrk="0" hangingPunct="0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2.64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26228354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indent="0" algn="l" eaLnBrk="0" hangingPunct="0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2014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indent="0" algn="l" eaLnBrk="0" hangingPunct="0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643.9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108585" indent="0" algn="l" eaLnBrk="0" hangingPunct="0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10.01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294005" indent="0" algn="l" eaLnBrk="0" hangingPunct="0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3.09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28027731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indent="0" algn="l" eaLnBrk="0" hangingPunct="0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2015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indent="0" algn="l" eaLnBrk="0" hangingPunct="0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642.9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34290" indent="0" algn="l" eaLnBrk="0" hangingPunct="0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9.64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298450" indent="0" algn="l" eaLnBrk="0" hangingPunct="0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3.41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831468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34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The use of financial information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010951" cy="46959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dirty="0"/>
              <a:t>The business performance can be analysed by:</a:t>
            </a:r>
          </a:p>
          <a:p>
            <a:pPr lvl="0"/>
            <a:r>
              <a:rPr lang="en-GB" dirty="0"/>
              <a:t>Current trends in market share, e.g. Samsung’s market share in smartphones was double Apple’s in July 2016. What can be done to improve?</a:t>
            </a:r>
          </a:p>
          <a:p>
            <a:pPr lvl="0"/>
            <a:r>
              <a:rPr lang="en-GB" dirty="0"/>
              <a:t>Current trend in profits, e.g. Apple’s profits have fallen in 2016 for the first time in 15 years.</a:t>
            </a:r>
          </a:p>
          <a:p>
            <a:r>
              <a:rPr lang="en-GB" dirty="0"/>
              <a:t>Current trends in cash flows, e.g. Apple’s cash inflow of $16.1bn in 2016 was a record.</a:t>
            </a:r>
          </a:p>
        </p:txBody>
      </p:sp>
    </p:spTree>
    <p:extLst>
      <p:ext uri="{BB962C8B-B14F-4D97-AF65-F5344CB8AC3E}">
        <p14:creationId xmlns:p14="http://schemas.microsoft.com/office/powerpoint/2010/main" val="843816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The limitations of financial information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7866095" cy="4695976"/>
          </a:xfrm>
        </p:spPr>
        <p:txBody>
          <a:bodyPr>
            <a:noAutofit/>
          </a:bodyPr>
          <a:lstStyle/>
          <a:p>
            <a:pPr lvl="0"/>
            <a:r>
              <a:rPr lang="en-GB" dirty="0"/>
              <a:t>Data is only as good as the person interpreting it. Businesses can often be overly optimistic.</a:t>
            </a:r>
          </a:p>
          <a:p>
            <a:pPr lvl="0"/>
            <a:r>
              <a:rPr lang="en-GB" dirty="0"/>
              <a:t>Calculations can be misinterpreted, leading to poor decision making.</a:t>
            </a:r>
          </a:p>
          <a:p>
            <a:pPr lvl="0"/>
            <a:r>
              <a:rPr lang="en-GB" dirty="0"/>
              <a:t>Raw figures may be unreliable or biased</a:t>
            </a:r>
          </a:p>
          <a:p>
            <a:pPr lvl="0"/>
            <a:r>
              <a:rPr lang="en-GB" dirty="0"/>
              <a:t>Talking to staff may give details into business situations that data cannot reveal.</a:t>
            </a:r>
          </a:p>
          <a:p>
            <a:pPr lvl="0"/>
            <a:r>
              <a:rPr lang="en-GB" dirty="0"/>
              <a:t>Data is not always the best predictor of good business decisions.</a:t>
            </a:r>
          </a:p>
        </p:txBody>
      </p:sp>
    </p:spTree>
    <p:extLst>
      <p:ext uri="{BB962C8B-B14F-4D97-AF65-F5344CB8AC3E}">
        <p14:creationId xmlns:p14="http://schemas.microsoft.com/office/powerpoint/2010/main" val="3445416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913952" y="2462545"/>
            <a:ext cx="7248432" cy="3563017"/>
          </a:xfrm>
          <a:prstGeom prst="rect">
            <a:avLst/>
          </a:prstGeom>
        </p:spPr>
      </p:pic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The limitations of financial information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7" y="1423359"/>
            <a:ext cx="8988723" cy="7042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C0504D"/>
                </a:solidFill>
              </a:rPr>
              <a:t>Example: </a:t>
            </a:r>
            <a:r>
              <a:rPr lang="en-GB" dirty="0"/>
              <a:t>See the graph below for iPod sales. Sales only started to rise significantly after the launch of iTunes in 2004.</a:t>
            </a:r>
          </a:p>
        </p:txBody>
      </p:sp>
    </p:spTree>
    <p:extLst>
      <p:ext uri="{BB962C8B-B14F-4D97-AF65-F5344CB8AC3E}">
        <p14:creationId xmlns:p14="http://schemas.microsoft.com/office/powerpoint/2010/main" val="1197224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6" y="1430187"/>
            <a:ext cx="8291608" cy="49796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Write down or discuss the answers to these questions.</a:t>
            </a:r>
          </a:p>
          <a:p>
            <a:pPr lvl="0"/>
            <a:r>
              <a:rPr lang="en-GB" dirty="0"/>
              <a:t>What is a benefit of a bar chart?</a:t>
            </a:r>
          </a:p>
          <a:p>
            <a:pPr lvl="0"/>
            <a:r>
              <a:rPr lang="en-GB" dirty="0"/>
              <a:t>Which type of chart helps measure trends? </a:t>
            </a:r>
          </a:p>
          <a:p>
            <a:pPr lvl="0"/>
            <a:r>
              <a:rPr lang="en-GB" dirty="0"/>
              <a:t>What is a disadvantage of a pie chart?</a:t>
            </a:r>
          </a:p>
          <a:p>
            <a:pPr lvl="0"/>
            <a:r>
              <a:rPr lang="en-GB" dirty="0"/>
              <a:t>What is an example of financial data?</a:t>
            </a:r>
          </a:p>
          <a:p>
            <a:pPr lvl="0"/>
            <a:r>
              <a:rPr lang="en-GB" dirty="0"/>
              <a:t>Why might market data be useful to helping a business prioritise its advertising budget?</a:t>
            </a:r>
          </a:p>
          <a:p>
            <a:r>
              <a:rPr lang="en-GB" dirty="0"/>
              <a:t>Name one limitation of using financial information.</a:t>
            </a:r>
          </a:p>
        </p:txBody>
      </p:sp>
    </p:spTree>
    <p:extLst>
      <p:ext uri="{BB962C8B-B14F-4D97-AF65-F5344CB8AC3E}">
        <p14:creationId xmlns:p14="http://schemas.microsoft.com/office/powerpoint/2010/main" val="908834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55274" y="738665"/>
            <a:ext cx="8988725" cy="684694"/>
          </a:xfrm>
        </p:spPr>
        <p:txBody>
          <a:bodyPr/>
          <a:lstStyle/>
          <a:p>
            <a:r>
              <a:rPr lang="en-GB" sz="3800" dirty="0"/>
              <a:t>Understanding Business Performance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dirty="0"/>
              <a:t>This section covers the following: </a:t>
            </a:r>
          </a:p>
          <a:p>
            <a:pPr lvl="0"/>
            <a:r>
              <a:rPr lang="en-GB" dirty="0"/>
              <a:t>Understanding business performance</a:t>
            </a:r>
          </a:p>
          <a:p>
            <a:pPr lvl="0"/>
            <a:r>
              <a:rPr lang="en-GB" dirty="0"/>
              <a:t>Information from graphs and charts</a:t>
            </a:r>
          </a:p>
          <a:p>
            <a:pPr lvl="0"/>
            <a:r>
              <a:rPr lang="en-GB" dirty="0"/>
              <a:t>Financial data</a:t>
            </a:r>
          </a:p>
          <a:p>
            <a:pPr lvl="0"/>
            <a:r>
              <a:rPr lang="en-GB" dirty="0"/>
              <a:t>Marketing data</a:t>
            </a:r>
          </a:p>
          <a:p>
            <a:pPr lvl="0"/>
            <a:r>
              <a:rPr lang="en-GB" dirty="0"/>
              <a:t>Market data</a:t>
            </a:r>
          </a:p>
          <a:p>
            <a:r>
              <a:rPr lang="en-GB" dirty="0"/>
              <a:t>The use and limitations of financial information</a:t>
            </a:r>
          </a:p>
        </p:txBody>
      </p:sp>
    </p:spTree>
    <p:extLst>
      <p:ext uri="{BB962C8B-B14F-4D97-AF65-F5344CB8AC3E}">
        <p14:creationId xmlns:p14="http://schemas.microsoft.com/office/powerpoint/2010/main" val="1898775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words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2600" b="1" dirty="0">
                <a:solidFill>
                  <a:srgbClr val="C0504D"/>
                </a:solidFill>
              </a:rPr>
              <a:t>Bar chart</a:t>
            </a:r>
          </a:p>
          <a:p>
            <a:pPr lvl="0"/>
            <a:r>
              <a:rPr lang="en-GB" sz="2600" dirty="0"/>
              <a:t>Data presented so that the height of the bar represents the quantity involved; good for making comparisons</a:t>
            </a:r>
          </a:p>
          <a:p>
            <a:pPr marL="0" lvl="0" indent="0">
              <a:buNone/>
            </a:pPr>
            <a:r>
              <a:rPr lang="en-GB" sz="2600" b="1" dirty="0">
                <a:solidFill>
                  <a:srgbClr val="C0504D"/>
                </a:solidFill>
              </a:rPr>
              <a:t>Line graph</a:t>
            </a:r>
          </a:p>
          <a:p>
            <a:pPr lvl="0"/>
            <a:r>
              <a:rPr lang="en-GB" sz="2600" dirty="0"/>
              <a:t>Data presented as lines, making it easy to identify trends, especially if time is on the horizontal axis</a:t>
            </a:r>
          </a:p>
          <a:p>
            <a:pPr marL="0" indent="0">
              <a:buNone/>
            </a:pPr>
            <a:r>
              <a:rPr lang="en-GB" sz="2600" b="1" dirty="0">
                <a:solidFill>
                  <a:srgbClr val="C0504D"/>
                </a:solidFill>
              </a:rPr>
              <a:t>Pie chart</a:t>
            </a:r>
          </a:p>
          <a:p>
            <a:r>
              <a:rPr lang="en-GB" sz="2600" dirty="0"/>
              <a:t>Data presented in a circle, with each slice of the pie representing a proportion of the whole; good for proportions of a total, e.g. market share</a:t>
            </a:r>
          </a:p>
        </p:txBody>
      </p:sp>
    </p:spTree>
    <p:extLst>
      <p:ext uri="{BB962C8B-B14F-4D97-AF65-F5344CB8AC3E}">
        <p14:creationId xmlns:p14="http://schemas.microsoft.com/office/powerpoint/2010/main" val="857211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Why understand business performance?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GB" dirty="0"/>
              <a:t>Quantitative data regarding how a business is performing helps businesses to analyse, inform and justify decisions.</a:t>
            </a:r>
          </a:p>
          <a:p>
            <a:pPr lvl="0"/>
            <a:r>
              <a:rPr lang="en-GB" dirty="0"/>
              <a:t>For example, data can used to compare sales with that of competitors or see if more outlets require opening due to increased demand for products.</a:t>
            </a:r>
          </a:p>
          <a:p>
            <a:r>
              <a:rPr lang="en-GB" dirty="0"/>
              <a:t>Data can be expressed in a number of ways to help analysis, e.g. bar charts or line graphs.</a:t>
            </a:r>
          </a:p>
        </p:txBody>
      </p:sp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31028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294489" y="3105339"/>
            <a:ext cx="4626572" cy="3111369"/>
          </a:xfrm>
          <a:prstGeom prst="rect">
            <a:avLst/>
          </a:prstGeom>
        </p:spPr>
      </p:pic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Line graphs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6" y="1423359"/>
            <a:ext cx="4842237" cy="4702804"/>
          </a:xfrm>
        </p:spPr>
        <p:txBody>
          <a:bodyPr>
            <a:noAutofit/>
          </a:bodyPr>
          <a:lstStyle/>
          <a:p>
            <a:pPr lvl="0"/>
            <a:r>
              <a:rPr lang="en-GB" sz="2000" dirty="0"/>
              <a:t>A line graph is data presented as lines, making it easy to identify trends, especially if time is on the horizontal axis.</a:t>
            </a:r>
          </a:p>
          <a:p>
            <a:pPr lvl="0"/>
            <a:r>
              <a:rPr lang="en-GB" sz="2000" dirty="0"/>
              <a:t>See the graph showing car sales for India, China and the UK.</a:t>
            </a:r>
          </a:p>
          <a:p>
            <a:pPr lvl="0"/>
            <a:r>
              <a:rPr lang="en-GB" sz="2000" dirty="0"/>
              <a:t>Which country would you decide </a:t>
            </a:r>
            <a:br>
              <a:rPr lang="en-GB" sz="2000" dirty="0"/>
            </a:br>
            <a:r>
              <a:rPr lang="en-GB" sz="2000" dirty="0"/>
              <a:t>to sell cars in if you are in charge </a:t>
            </a:r>
            <a:br>
              <a:rPr lang="en-GB" sz="2000" dirty="0"/>
            </a:br>
            <a:r>
              <a:rPr lang="en-GB" sz="2000" dirty="0"/>
              <a:t>of Jaguar Land Rover?</a:t>
            </a:r>
          </a:p>
          <a:p>
            <a:pPr lvl="0"/>
            <a:r>
              <a:rPr lang="en-GB" sz="2000" dirty="0"/>
              <a:t>By looking at the growth in sales between 2001 and 2010 Jaguar </a:t>
            </a:r>
            <a:br>
              <a:rPr lang="en-GB" sz="2000" dirty="0"/>
            </a:br>
            <a:r>
              <a:rPr lang="en-GB" sz="2000" dirty="0"/>
              <a:t>Land Rover were able to predict </a:t>
            </a:r>
            <a:br>
              <a:rPr lang="en-GB" sz="2000" dirty="0"/>
            </a:br>
            <a:r>
              <a:rPr lang="en-GB" sz="2000" dirty="0"/>
              <a:t>China as the market to enter.</a:t>
            </a:r>
          </a:p>
          <a:p>
            <a:r>
              <a:rPr lang="en-GB" sz="2000" dirty="0"/>
              <a:t>In 2010 the business entered the </a:t>
            </a:r>
            <a:br>
              <a:rPr lang="en-GB" sz="2000" dirty="0"/>
            </a:br>
            <a:r>
              <a:rPr lang="en-GB" sz="2000" dirty="0"/>
              <a:t>market and sold 25,000 cars in the </a:t>
            </a:r>
            <a:br>
              <a:rPr lang="en-GB" sz="2000" dirty="0"/>
            </a:br>
            <a:r>
              <a:rPr lang="en-GB" sz="2000" dirty="0"/>
              <a:t>first year.</a:t>
            </a:r>
          </a:p>
        </p:txBody>
      </p:sp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6024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Bar charts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6" y="1423359"/>
            <a:ext cx="7893255" cy="4702804"/>
          </a:xfrm>
        </p:spPr>
        <p:txBody>
          <a:bodyPr>
            <a:noAutofit/>
          </a:bodyPr>
          <a:lstStyle/>
          <a:p>
            <a:pPr lvl="0"/>
            <a:r>
              <a:rPr lang="en-GB" sz="2400" dirty="0"/>
              <a:t>A bar chart is data presented so that the height of the bar represents the quantity involved.</a:t>
            </a:r>
          </a:p>
          <a:p>
            <a:pPr lvl="0"/>
            <a:r>
              <a:rPr lang="en-GB" sz="2400" dirty="0"/>
              <a:t>Bar charts are good for making comparisons.</a:t>
            </a:r>
          </a:p>
          <a:p>
            <a:pPr lvl="0"/>
            <a:r>
              <a:rPr lang="en-GB" sz="2400" dirty="0"/>
              <a:t>Look at the chart </a:t>
            </a:r>
            <a:br>
              <a:rPr lang="en-GB" sz="2400" dirty="0"/>
            </a:br>
            <a:r>
              <a:rPr lang="en-GB" sz="2400" dirty="0"/>
              <a:t>comparing problems </a:t>
            </a:r>
            <a:br>
              <a:rPr lang="en-GB" sz="2400" dirty="0"/>
            </a:br>
            <a:r>
              <a:rPr lang="en-GB" sz="2400" dirty="0"/>
              <a:t>for businesses in four </a:t>
            </a:r>
            <a:br>
              <a:rPr lang="en-GB" sz="2400" dirty="0"/>
            </a:br>
            <a:r>
              <a:rPr lang="en-GB" sz="2400" dirty="0"/>
              <a:t>countries.</a:t>
            </a:r>
          </a:p>
          <a:p>
            <a:r>
              <a:rPr lang="en-GB" sz="2400" dirty="0"/>
              <a:t>What is the biggest </a:t>
            </a:r>
            <a:br>
              <a:rPr lang="en-GB" sz="2400" dirty="0"/>
            </a:br>
            <a:r>
              <a:rPr lang="en-GB" sz="2400" dirty="0"/>
              <a:t>problem for businesses </a:t>
            </a:r>
            <a:br>
              <a:rPr lang="en-GB" sz="2400" dirty="0"/>
            </a:br>
            <a:r>
              <a:rPr lang="en-GB" sz="2400" dirty="0"/>
              <a:t>in China and India?</a:t>
            </a:r>
          </a:p>
        </p:txBody>
      </p:sp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761453" y="2761307"/>
            <a:ext cx="5160297" cy="3059062"/>
          </a:xfrm>
        </p:spPr>
      </p:pic>
    </p:spTree>
    <p:extLst>
      <p:ext uri="{BB962C8B-B14F-4D97-AF65-F5344CB8AC3E}">
        <p14:creationId xmlns:p14="http://schemas.microsoft.com/office/powerpoint/2010/main" val="4023481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242364" y="923680"/>
            <a:ext cx="2584765" cy="2544691"/>
          </a:xfrm>
          <a:prstGeom prst="rect">
            <a:avLst/>
          </a:prstGeom>
        </p:spPr>
      </p:pic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Pie charts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7" y="1423359"/>
            <a:ext cx="4751701" cy="4702804"/>
          </a:xfrm>
        </p:spPr>
        <p:txBody>
          <a:bodyPr>
            <a:noAutofit/>
          </a:bodyPr>
          <a:lstStyle/>
          <a:p>
            <a:pPr lvl="0"/>
            <a:r>
              <a:rPr lang="en-GB" sz="2000" dirty="0"/>
              <a:t>A pie chart is data presented in a circle, with each slice of the pie representing a proportion of the whole.</a:t>
            </a:r>
          </a:p>
          <a:p>
            <a:pPr lvl="0"/>
            <a:r>
              <a:rPr lang="en-GB" sz="2000" dirty="0"/>
              <a:t>Pie charts are good for proportions of a total, for example market share.</a:t>
            </a:r>
          </a:p>
          <a:p>
            <a:pPr lvl="0"/>
            <a:r>
              <a:rPr lang="en-GB" sz="2000" dirty="0"/>
              <a:t>Look at the pie charts comparing orders for passenger planes in 2006 and 2015.</a:t>
            </a:r>
          </a:p>
          <a:p>
            <a:pPr lvl="0"/>
            <a:r>
              <a:rPr lang="en-GB" sz="2000" dirty="0"/>
              <a:t>Which business has improved their share of the market from 2006?</a:t>
            </a:r>
          </a:p>
          <a:p>
            <a:r>
              <a:rPr lang="en-GB" sz="2000" dirty="0"/>
              <a:t>What Boeing needs to work out is how to regain the competitive advantage, possibly by making even larger planes that are more fuel efficient.</a:t>
            </a:r>
          </a:p>
        </p:txBody>
      </p:sp>
      <p:pic>
        <p:nvPicPr>
          <p:cNvPr id="7" name="Content Placeholder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8044" y="3653386"/>
            <a:ext cx="2499085" cy="247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183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Advantages and disadvantages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8843870" cy="1066344"/>
          </a:xfrm>
        </p:spPr>
        <p:txBody>
          <a:bodyPr>
            <a:noAutofit/>
          </a:bodyPr>
          <a:lstStyle/>
          <a:p>
            <a:pPr marL="271463" lvl="0" indent="-271463"/>
            <a:r>
              <a:rPr lang="en-GB" sz="2000" dirty="0"/>
              <a:t>Look at the table of advantages and disadvantages of the three types of charts.</a:t>
            </a:r>
          </a:p>
          <a:p>
            <a:pPr marL="271463" indent="-271463"/>
            <a:r>
              <a:rPr lang="en-GB" sz="2000" dirty="0"/>
              <a:t>Which chart would be the best one to use for showing trends of data over a period of time?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07387101"/>
              </p:ext>
            </p:extLst>
          </p:nvPr>
        </p:nvGraphicFramePr>
        <p:xfrm>
          <a:off x="270916" y="2942376"/>
          <a:ext cx="8650145" cy="3275621"/>
        </p:xfrm>
        <a:graphic>
          <a:graphicData uri="http://schemas.openxmlformats.org/drawingml/2006/table">
            <a:tbl>
              <a:tblPr firstRow="1" firstCol="1">
                <a:tableStyleId>{21E4AEA4-8DFA-4A89-87EB-49C32662AFE0}</a:tableStyleId>
              </a:tblPr>
              <a:tblGrid>
                <a:gridCol w="1244513">
                  <a:extLst>
                    <a:ext uri="{9D8B030D-6E8A-4147-A177-3AD203B41FA5}">
                      <a16:colId xmlns:a16="http://schemas.microsoft.com/office/drawing/2014/main" val="2592601941"/>
                    </a:ext>
                  </a:extLst>
                </a:gridCol>
                <a:gridCol w="2585791">
                  <a:extLst>
                    <a:ext uri="{9D8B030D-6E8A-4147-A177-3AD203B41FA5}">
                      <a16:colId xmlns:a16="http://schemas.microsoft.com/office/drawing/2014/main" val="2382207966"/>
                    </a:ext>
                  </a:extLst>
                </a:gridCol>
                <a:gridCol w="2351297">
                  <a:extLst>
                    <a:ext uri="{9D8B030D-6E8A-4147-A177-3AD203B41FA5}">
                      <a16:colId xmlns:a16="http://schemas.microsoft.com/office/drawing/2014/main" val="3082228904"/>
                    </a:ext>
                  </a:extLst>
                </a:gridCol>
                <a:gridCol w="2468544">
                  <a:extLst>
                    <a:ext uri="{9D8B030D-6E8A-4147-A177-3AD203B41FA5}">
                      <a16:colId xmlns:a16="http://schemas.microsoft.com/office/drawing/2014/main" val="326973223"/>
                    </a:ext>
                  </a:extLst>
                </a:gridCol>
              </a:tblGrid>
              <a:tr h="261267"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68580" ea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</a:rPr>
                        <a:t>Line graphs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68580" ea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</a:rPr>
                        <a:t>Bar charts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68580" ea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</a:rPr>
                        <a:t>Pie charts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959447127"/>
                  </a:ext>
                </a:extLst>
              </a:tr>
              <a:tr h="1417549">
                <a:tc>
                  <a:txBody>
                    <a:bodyPr/>
                    <a:lstStyle/>
                    <a:p>
                      <a:pPr marL="68580" ea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</a:rPr>
                        <a:t>Advantages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68580" marR="216535" eaLnBrk="0" hangingPunct="0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</a:rPr>
                        <a:t>Good for data shown over many time periods …</a:t>
                      </a:r>
                    </a:p>
                    <a:p>
                      <a:pPr marL="68580" eaLnBrk="0" hangingPunct="0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</a:rPr>
                        <a:t>and for looking at how one factor affects another, e.g. sales in pounds and money spent on advertising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68580" eaLnBrk="0" hangingPunct="0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</a:rPr>
                        <a:t>Good for data shown over two or three time periods</a:t>
                      </a:r>
                    </a:p>
                    <a:p>
                      <a:pPr marL="68580" marR="23495" eaLnBrk="0" hangingPunct="0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</a:rPr>
                        <a:t>Good for comparing the size of several different items, e.g. populations of the ten biggest countries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68580" algn="just" eaLnBrk="0" hangingPunct="0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</a:rPr>
                        <a:t>Good for showing proportions,</a:t>
                      </a:r>
                    </a:p>
                    <a:p>
                      <a:pPr marL="68580" marR="127000" algn="just" eaLnBrk="0" hangingPunct="0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</a:rPr>
                        <a:t>e.g. Cadbury’s share of the UK chocolate market</a:t>
                      </a:r>
                    </a:p>
                    <a:p>
                      <a:pPr marL="68580" marR="158115" algn="just" eaLnBrk="0" hangingPunct="0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</a:rPr>
                        <a:t>Size of the circle can be made proportional to the quantity it represents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940257191"/>
                  </a:ext>
                </a:extLst>
              </a:tr>
              <a:tr h="1553272">
                <a:tc>
                  <a:txBody>
                    <a:bodyPr/>
                    <a:lstStyle/>
                    <a:p>
                      <a:pPr marL="68580" ea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</a:rPr>
                        <a:t>Disadvantages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68580" marR="216535" eaLnBrk="0" hangingPunct="0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spc="-20" dirty="0">
                          <a:effectLst/>
                        </a:rPr>
                        <a:t>Too </a:t>
                      </a:r>
                      <a:r>
                        <a:rPr lang="en-GB" sz="1400" dirty="0">
                          <a:effectLst/>
                        </a:rPr>
                        <a:t>many lines can be confusing, so it can only  be used to compare </a:t>
                      </a:r>
                      <a:r>
                        <a:rPr lang="en-GB" sz="1400" spc="5" dirty="0">
                          <a:effectLst/>
                        </a:rPr>
                        <a:t>two </a:t>
                      </a:r>
                      <a:r>
                        <a:rPr lang="en-GB" sz="1400" dirty="0">
                          <a:effectLst/>
                        </a:rPr>
                        <a:t>or three series of</a:t>
                      </a:r>
                      <a:r>
                        <a:rPr lang="en-GB" sz="1400" spc="5" dirty="0">
                          <a:effectLst/>
                        </a:rPr>
                        <a:t> </a:t>
                      </a:r>
                      <a:r>
                        <a:rPr lang="en-GB" sz="1400" dirty="0">
                          <a:effectLst/>
                        </a:rPr>
                        <a:t>data</a:t>
                      </a:r>
                    </a:p>
                    <a:p>
                      <a:pPr marL="68580" marR="111760" eaLnBrk="0" hangingPunct="0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</a:rPr>
                        <a:t>A risk of oversimplifying in assuming that an upward line will stay upward in the future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68580" marR="153035" algn="just" eaLnBrk="0" hangingPunct="0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</a:rPr>
                        <a:t>Cannot easily be used to compare data over many time periods</a:t>
                      </a:r>
                    </a:p>
                    <a:p>
                      <a:pPr marL="68580" marR="107315" algn="just" eaLnBrk="0" hangingPunct="0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</a:rPr>
                        <a:t>If there’s too much data it get confusing to the eye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68580" marR="69850" eaLnBrk="0" hangingPunct="0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</a:rPr>
                        <a:t>Pies show big differences clearly, but for small differences a bar chart can be clearer</a:t>
                      </a:r>
                    </a:p>
                    <a:p>
                      <a:pPr marL="68580" eaLnBrk="0" hangingPunct="0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</a:rPr>
                        <a:t>Cannot show trends over a number of years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470533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2791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Looking at financial data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255394" cy="4695976"/>
          </a:xfrm>
        </p:spPr>
        <p:txBody>
          <a:bodyPr>
            <a:noAutofit/>
          </a:bodyPr>
          <a:lstStyle/>
          <a:p>
            <a:pPr lvl="0"/>
            <a:r>
              <a:rPr lang="en-GB" dirty="0"/>
              <a:t>Gross and net profit margins and average rate of return can help businesses make decisions.</a:t>
            </a:r>
          </a:p>
          <a:p>
            <a:pPr lvl="0"/>
            <a:r>
              <a:rPr lang="en-GB" dirty="0"/>
              <a:t>Looking at the actual or expected profit or loss from the business or a specific deal helps make decisions.</a:t>
            </a:r>
          </a:p>
          <a:p>
            <a:pPr lvl="0"/>
            <a:r>
              <a:rPr lang="en-GB" dirty="0"/>
              <a:t>Working out the breakeven point for a product or business, e.g. whether more advertising needs to be done to create more sales.</a:t>
            </a:r>
          </a:p>
          <a:p>
            <a:r>
              <a:rPr lang="en-GB" dirty="0"/>
              <a:t>Forecasting cash flow to look at whether expansion can be funded from retained profits or will need some form of short or long term finance.</a:t>
            </a:r>
          </a:p>
        </p:txBody>
      </p:sp>
    </p:spTree>
    <p:extLst>
      <p:ext uri="{BB962C8B-B14F-4D97-AF65-F5344CB8AC3E}">
        <p14:creationId xmlns:p14="http://schemas.microsoft.com/office/powerpoint/2010/main" val="32351251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ED82D75F-ABBE-45DD-BF1B-8E84A3A92A23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Hx0M0haf7mZOgQAAOEOAAAdAAAAdW5pdmVyc2FsL2NvbW1vbl9tZXNzYWdlcy5sbmetV/9u2zYQ/r9A34EQUGADtrQd0KIYEge0xNhCZMmV6DjZDwiMxNhEKDGTKLfZX32aPtieZEfKbuymg6R0gG2YtO+7091335HHpx8LiTa8qoUqT5zXR68cxMtM5aJcnTgLevbzOwfVmpU5k6rkJ06pHHQ6ev7sWLJy1bAVh+/PnyF0XPC6hmU9MquHNRL5iTMfp240m+PwKg2iSZSO/YkzclVxx8p7FKiV+qP64Ze37z6+fvP2x+OXW8s+QMkMB8EhFLJIb171AAppHAUpoJEgDckldUbmc5hdtKCBHxJntP0yzHoekwtnZD477RZxTEKaJoHvkdRP0jCiNhcBocRzRleqQWu24UgrtBH8A9JrDpXUouKoliK3P2QKNsqGdznzohn2wzQmCY19l/pR6IwSVVX3P1lY1ui1qsBdjXJRs2vJc+sTOGN/v6t4Da6ZBk4heOm1gH+qgonyqNN1jJd+OElpFAVJSkJvt+OMSJkjr2LGzUCUGCckBoCK1bx6gm1qWWbNEZZyGMLUn0wDeFMTwlSs1hLeemgccwI1mPOyywo4QmJgV5Iso9gzSQNXiKE7VtcfVJUf8GO/UF3AfuhGQEGX7oFTg7EDhhoLUI6q4pnuApuRJMETko6jSyAy9F00xCI6h3Y7H2JxRRJoEZJ02YT4wp9gQ3jTYjv+7/orY4bO8h6xLAM7k76NUE0NOyal0AW20+phXhLyfgFV83HwjS5uASGxtl4rseEQQpV3swc0xSWe4c/7hf9beob9gHgpEMqLlim1YmecMZCHUmnEpFTmAcAvyzeszDi65hlrgPD38Ldc5PZvptg2kr8a8TdieistL7aqFHrk8sXRwNAOhOxxhEVTQ3ha8+JOd7neC/8pURhi/2cIfR59oP+kbdaxDx0wFqq/BQF5NoIEiir7W/nhGTiatz0PouCXNwN8htEWIFToqRgXkKqDEC4ghQPsl2Sc+BSG7ZJf10J3zjFb2bZA3y5qBgcHyTV/KOw1v1HQE5KzTTvOQNZspTsLujctD7SH+jSAkEMAXLUjESClKCD+vAfmYkZ2GWgl4+BJlqqRuW1RKW6tbEBum4I/nsM3lSrsrmT1jrytap1+TxTtw8Wt0/mAeZIQHLvT1MWhS8wRzjSN7GkEXDQxBTRJAzw25kDKgulsDVp5o5oy7wnUnsI8coYBbJvShLMqW//z6XNPjK8iaXfRdvfXQSDQYUaIyBew30Olef1nFwjF40M7u+hjtT217ux6HmKpD3T4X06HrNX0QhWwddTtF9i2LRqmFLvTGRAysfxTTZV1j959hBmOz0FU7PnKGc1YdQuKRJWSg1Bsqg0B9TDvDxeHRktR8iG236fp5oGpP0+x59lbFDSfFNltO7xyOCtm2+uUhOtUXzB3ikMQvK/weC70QEA7I3byAo3erh/afPN4ZHxZ1fYyevxy7276L1BLAwQUAAIACAB8dDNIw6oVif4CAABlCgAAJwAAAHVuaXZlcnNhbC9mbGFzaF9wdWJsaXNoaW5nX3NldHRpbmdzLnhtbNVW3U7bMBS+71NYnrikAQYbq9IiRFutAtqKdtq4Qm582lg4dhY7LeVqT7MH25PsOKYlFQwFGNKmXjQ5Puc73/nJJ4dHN4kkc8iM0KpJd+s7lICKNBdq1qRfxt3tQ0qMZYozqRU0qdKUHLVqYZpPpDDxCKxFV0MQRplGaps0tjZtBMFisagLk2buVMvcIr6pRzoJ0gwMKAtZkEq2xD+7TMHQVq1GSOhN55rnEojgSEEJx47JrmQmpoF3m7DoepbpXPETLXVGstmkSd8dHrvfysdDtUUCyhVnWmh0ZttgnAvHh8mRuAUSg5jFSHxvn5KF4DYuHgPnHwYPUQpsXwNzKCcai1H2Dj4ByzizzL/6fBZurFkZvIkvFUtENMYT4upv0vb46vPlsHNx1uufXo0Hg7Nxb+hJFDHBJk4YbCYKkZDOswjWeUJmLYti5I0xUyYNhEHZtHKbarVBzr2TiZbY+yIK9yGZAO+zBErTGF0L1UXPXUqmWIhcNulxJpikRFgmRbQONvnEWGGL+XfLngSxcM+AnI/ofXrfnShmmYEyrdWJcT2PWl91LjlZ6pxIcQ3EaoL15wk+xUDKwyHTTCeFFdfHEiMFZpwLWAA/Knp6B/inRJeYIskxEjc3lWB9hu+5uCUTmOoMcYHNccfRLozHrz8LOGXG3IOyFcet0Vmv3bnq9dudb1uuQMbnTEXPBMeBQ5Lat8BnWLvSmEJKjd0sQWBnIpYbKObDBS/cqpRZOXfM5sXQ3SALUBy3QD4eEw8iXE2hcqgKGDFFtJJLwiL8hIxbobnQuUGLXxYPbV5E0IcSoQqqM/yCMFnGIauCtrO7937/4MPHw0+NevDrx8/tJ4PuZGUomcvmdeXkSWFZi8vDby4MnBY8Lg02y/9NZbjsjKq0tT+o4jU4reJ14aVnWJKdShRQN2ZepFA5pEiEBf43V+IFY32V4vudeJuxvmHNr1nl/6Zk/7a+PGzcFsLg0euMO0mEEgk2winY+g7UOtjfwfvHo0e1GqJtXg1btd9QSwMEFAACAAgAfHQzSE9Ble2qAgAAXgoAACEAAAB1bml2ZXJzYWwvZmxhc2hfc2tpbl9zZXR0aW5ncy54bWyVVttu2zAMfd9XBNl73V3TAUqANM2AAt1arEXfZZuxhciSIcnp8vcTZTmWE7v2QhSIyHMkijxiSvSeidWH2Ywkkkv1DMYwkWn0NL4ZS5fzuDJGiqtECgPCXAmpCsrnq48/3YdEDjnGkgdQUzk7mkB7zMJ9plD8Gd8WaEOERBYlFccHmcmrmCb7TMlKpKOp5ccSFGdib5HXPxab7eABnGlzb6Do5LS9QZtGKRVoDZjS9y3aKIvTGHhz0rX7TOS0R71/+zPagWlmHG39CW2IVtIMukW+WaMN44XdvduVBdr7BAN/jYV++Yw2COX0CKq7+d1XtEGGLKvyfzRSKplhQbuc95t44nBJU/v8MKtrtFECXggPGu2CL4+7610A8l/Dd0/wuSrJn7CuZwMBmx5zWO0o10CiZlkHdS7fHitjH8gJELpa0JPN+olWugNrnS3wD7wxkYYo72khr5JXBWzqlENkN9ASNptbNy5C7MkX5KjgcAkMvC30t63tJTTwttBnzlJ4FPx4iT8P1aSm07fU93SkCTYMgtplujKqstFm1UTxqAd8wNoDAkeDKWQKK435vLACsHkkcr46p+giKSLogWXUMCl+IS4+uttoEp0FvOL69UUMMxz6ZOdytMM6rJdbT1Bl/ePQXq5ez4yd5cs5NYYmeWF/nPR85nnLudtnHvVTcFxaPKh7sZNTSQVVe1AvUvLJ5whpYDJY1m9sCE6ioAok6q8z8Zv0NUBURQxqa/vGoBFO11fjcpbl3P6ZVwZvkHYJA8GaaXK7naDspMvA4UUAVCV5o9p6UUeKihvG4QDcRwOHu/DQzYi2Kh0S3No8wM6EkvOeSZr006KVytkYCQI9hFebVz+jjkzQvaGxdlfrPP2x+dyMNBRfZ5o5hxdTZ2sbvyyideL/lf8AUEsDBBQAAgAIAHx0M0grL9OQ0wIAAHYJAAAmAAAAdW5pdmVyc2FsL2h0bWxfcHVibGlzaGluZ19zZXR0aW5ncy54bWzNVsFOGzEQvecrLFccyQKlLY02QYgEEUFJRFK1nJCznmQtvPbW9iaEU7+mH9Yv6XhNQiJotCCoqhyyHs+8eW/Gnt348DaTZArGCq2adLe+QwmoRHOhJk36dXiyfUCJdUxxJrWCJlWaksNWLc6LkRQ2HYBz6GoJwijbyF2Tps7ljSiazWZ1YXPjd7UsHOLbeqKzKDdgQTkwUS7ZHP/cPAdLW7UaIXEwfdG8kEAERwpKeHZMnrpM0ih4jVhyMzG6UPxYS22ImYya9N3Bkf8tfAJSW2SgvDbbQqM3uwbjXHg6TA7EHZAUxCRF3nv7lMwEd2n5GHn/OHqMUmIHCcyjHGvUotw9fAaOceZYWIZ8Dm6dXRiCic8Vy0QyxB3i5Tdpe3h9etXvXJ53L86uh73e+bDbDyTKmGgdJ47WE8VISBcmgWWemDnHkhR5Y8yYSQtxtGpauI21WiPn12SkJZa+jKJkjEzlvEmPjGCSEuGYFMly1zEzAXciJGrwsbv1sXL0ATDoTVJmLKwmWuxYX8Wk9U0XkpO5LogUN0CcJqioyPApBbJabjI2OiutkllHrBQcyFTADPhhWaV7wL8lusIUWYGReBRzCS5k+FGIOzKCsTaIC2yKhxbtwgb8+rOAc2btAyhbcNwanHfbnevuRbvzfcsLZHzKVPJMcGwhZLl7C3yG2pXGFFJqrOYKBFYmYYWFsj9c8NKtiszKuVM2LZvuG1mCYrsF8gmYuJHg0RKqgKqACVNEKzknLMFLYf0RmgpdWLSEwxKg7YsIhlAiVEl1ggMKkxkOpgrazu7e+/0PHz8dfG7Uo98/f21vDLofFH3JfLYwKY43jorluHh85+LI39CnL7szxb+661edQZVCXfSqePXOqnhdhmHSXxkklSjgJJiEsYOzQIpMOOCv2eQXNGrzVA5tfKVGvaGKjcft/xURVsuX8NpbN46e/CyooX39W6lV+wNQSwMEFAACAAgAfHQzSEflG4WDAQAACQYAAB8AAAB1bml2ZXJzYWwvaHRtbF9za2luX3NldHRpbmdzLmpzjZTLbsIwEEX3fEWUbitEn6HdoUKlSiwqtbuqCxOGEOHYlu2kpIh/L+PwiB8peDbxzdEdz1ieTS/arTiNo+doY77N/t3eGw1Q07KEa1unHXqBeqxoPofPvACaM4gdpEJkQaiCo749IY2z+d0SmbGd1R9orFqOMQ/hIiTKkKhCYhUSf0LiOiT+2gXui2sKa7V7VmrNWT/lTAPTfcZlQQwTX72a1S7TgXkF8gy6IClYpolZXeTJ8SHBaHMpLwRh9ZRnvD8j6SqTvGTzrvzLWoDcXfyqAQZPycvEsqO50m8aCjfxZIjRTQoJSsE+7+MEIwhTMgPa8h2Y9Q9qGfsFOXSVq1wf6NENRpsWJAOvS8MRho2xnZfXzQTD5zSsdUPc3WJYBCU1SM9qfI9hgVyU4oILFJJn2BEP9Xt+RCkn85xl+9QDjCCHh0Xbru6dCjXHH8fWE+LOE1r6U6iZQI7GApoKaPqgWVmVk3UaevTdY8sVL59YVXiQaHeQ4P4r+j53Gteut/0DUEsDBBQAAgAIAHx0M0iWUXBaugAAAKMBAAAaAAAAdW5pdmVyc2FsL2kxOG5fcHJlc2V0cy54bWydkLEKwjAQhvc+Rbjdxm6lJHET3Bx0lpqmGmkvJZdYH9+UinSRgkMg//F9P8mJ3avv2NN4sg4lFPkWmEHtGos3CefTflMCo1BjU3cOjQR0wHYqE7Yo8egNmUAsVSBJuIcwVJyP45hbGnxqINfFkIop167n6fQO+WTyYVZhdiv7l/2ZgcoyxsQ12i4cUKV7SjPCyGsJk3PRmFtsHfBfgFkDWr8CPIYVwMcFIPj3xVPSkUL6ZgqCL5arsjdQSwMEFAACAAgAfHQzSGAwPB5rAAAAdQAAABwAAAB1bml2ZXJzYWwvbG9jYWxfc2V0dGluZ3MueG1sNYwxDoMwDAB3XmF5p9CtA4GNDYZCH2ARt4rk2CiJqvb3zdLtpDvdMH2iwJtTDqYOr5cegfUwH/Tl8LHP7Q0hF1JPYsoO1RCmsRnEDpKNS6lhhlPoy2nnWKHwSrGW2x3y37ew1OUzsMdubH5QSwMEFAACAAgA6AIhR4ok4qj6AgAAsAgAABQAAAB1bml2ZXJzYWwvcGxheWVyLnhtbK1VTW/bMAw9p8D+g6F7paRd1zawW3QFgh3WoUDWbbdAtRlbi78myXXTXz/K8vecbgV2SGBTfI8U+Ui7189J7DyBVCJLPbKgc+JA6meBSEOPPHxdHV+Q66t3R24e8z1IRwQeKVJhADwmTgDKlyLXCL7nOvJIz0CRmTi5FJkUeo/cZ8jdRbok745m6JIqj0Ra50vGyrKkQiEiDVUWF4ZEUT9LWC5BQapBMpsGcRrsUv8djb8kS5ne56B6yFy/PXBN0nI8KzEgKU9pJkN2Mp8v2I+7z2s/goQfi1RpnvpAHKzkrCrlI/d3d1lQxKCMbebaJNegtUmiss1cvRSLi9RR0veIddgkoBQPQdE4DQmzWDYBdrcxV1HNowa0hlftRM1b+W3M+6ZxqzrHOue8eIyFivCoD+msk0CXDaO6SXXdSkEPjYJWhok4En4VQkJQvX5rJTJfEBuwVVyVJ1Wljwf4tOK+zuT+FmGoorqDtG0atU2jFajloG30dUdBmttugetCQlOqmfskAsi+cCm5kcWVlgW4bGSssWwIdpm9ct2kriFupJP47B96Y/xGrfmpXutMBfgfjfmERG1NRBrA80qgj4YEa6oBi21sVOcxNTG7nFTxmPR0PTDZHOum4EUczWUIOIYB15x1dnYICpIrdPELOcL2Dg6CIxFGMf70JMP49CBNwuVukqF3cBAcZ/5uAtqa2zKycR1HYmoV5LKJdeL6hdJZIl4qeQ72jF5WOnxt5Jqjm1y0B+fzP0ZxEKMZzC2ZWF3mqbevmsN7M6dadT6b3FoGasV5AF3k1quZhSIf+QSw5UWsb/s5NfuwBx3lPDUd01zfUe9ZuRYv4JQiMF+6xampSQRGMx75cHHaY8B+4nYZhK9MhyJus7SpA6WserP/VUWbLV+3znb9UIddrOGTgNJi7Ex9RHWEMivSYNRDmncfERXjTruRwJ0YtnijxQmKNMs98h4f6jtfnl12Vz7HTzjrfWvubWCbyxtWep1wpyBW67q9iFvvBnz8DVBLAwQUAAIACAB8dDNIaLyeISEJAADUOgAAKQAAAHVuaXZlcnNhbC9za2luX2N1c3RvbWl6YXRpb25fc2V0dGluZ3MueG1s7VvrbtvKEf5/nmKh4gAtUFiUqGuhqOBlZRORKR2RtpMWhUCJa4swxVXJpR0f6Eef5jzYeZLOLkmLlGWZzKVNWplJEM7ONzM7OzO73EkG0b0XaHHE6Nr71WEeDSzCmBfcRcOfEBosqU/DaUgiwqL6jnLjBS59NIJbymlAjZgTuE7oanw0GkpoJH5Qr6v09B68tdRWE3VbuIl7SMdtDcb6st6XNRjTmw1tUN8TkcgNyZIE7LDUQb0w+hJgBBEJmRG45NNQLnLnh4ozOA8d1wO+aNhp8Webad3qLf6gVqPdbeNtU5FluYO0tt7QpW232+8qDYSlVluSt2qvKTdl1Gi3G/3OttFttmV4G/U7IKWF+x3U6rZaTX3bxE1AI0VR9aa27cr9RkMBbbjX17ajkdqVJNRoNOSWvm135JEqIeCWQYYi97gDZV1W5c5WUZVGT0YjbaSOWlus447WRr0m7kjStqWqsiTtnLubXd5dO2rp6WTufEPgwSU4OMpjq34guAbLOAyB2Sbrje8wghZORExnTd7VrBmK0mCtpcEpAjljzWwqUhMikAMQMry0Jhfo0WMrGjPkxK5HF044qIuxjFFYlU+LPB157rvaImaMBmdLGjAw9Syg4drxa8M/JJGTzqsMkj6QsAru1lmSnbqu+CkLS3VBNMNzDLSk640TPI3pHT1bOMv7u5DGgVvKzNXThoS+F9wDt9TvavioIt+LmMHIumAf7vGnPGwD1Soi3LwO5k8ppO8siJ9plMRPBdxO5dse2YM+eJHHBFRp8OcYdOPckeIC9BT+HMcEoKW4al3+vA1i5BMDdpknf/Mou+88kbCoJCmWR1F0E2+qxtMmpHfc2UXc2wv9jPMp1J7gjlso8acUiE+QKyy1SqnbxPz1Pcb0db+WDNagBRY3X1xSkhA5Vefa5HKqmB/n48n5ZK4a57WhlmQl4mn5x2an96nR7vxpUE9xJSVZl8p4XJSFhLC2VE6Wac8m4zkIxOO5iT/YtSH/szJ0cmWPDRPXhulfKguYzvB1bcj/LAO9ms2wac+tsaHjuWHNzYkt/DLGNtZrw480RivngSBG0YNHHhFbEQTl2QsJinzPFQO8ZHtBTEro0yeXimHOZ9iyZ4ZmGxOzNrRoGD79WUh2Yth+QtAYIdeLnIVPXKEWQkSM8/IC2sXpDMEvtvKAk64dLzgro32m3Bjm+dyeTMbWHJt6RqkNceAiPXS4puqCZoqFZyAjhA05/Dz4XESfkIAU368s5MI4vxjDb5sbcuHdrXz4zT7DmimGJZmSoAQQAgfPIOos62Yy07kPQSFy0MaJokcauoWgyS9dCdmGqU0gNDU7J9/mYjLZsPBesITQIUtWQt4ltizlHM/VyQeIccjNSUXQ5D2k5PuKoI/YghzCVgmYqVwb5wrPCJ6GWYJkObh0eLz7T8hZLgHHvfng0TgCCvcwpInIxqiyIgv/cgXraCjjA8meyAQ/ixW88x4IWBG6paIKCpCGdR5Xv1wZf5uPFGOM9TkEmj65mduiPnJ9DhSSgMKB0/cpnwaodtwHJ1jC8ZYsnRjS4QnYXM8VbHz5hTH/jL1fkcPSIvRzWr9MHX/4+ay6dYWq99LINRybQRmcVTbsLe25GXymITzgX7WijAOqm2AlqawakBmqRyuBMFR0XrqgCPuVgIY5AnXTpC5A4eDfOZUEmJNUhknRF4i5Bs8VDLkGj1YTcYNVy7Bh074hC36KLQEWy52s2uGV5t8aPoHPvOfVXpBbCuniE+ch2RChBorlL7PKuS23UKJswx6D4SbIvEv2VZDqe2t+Fi8n9uoSZ65IykphPjc09l2Rw753L0oL+Dlek5f7+W1I14LqO1EW10lx++sXGpJMcZbonVbbiCyszLSLuaaYGubnQ55VfnkcxCi3bGxb87GicgkQrGuHLVdQWG/5qb28rOR8p+ORAvJS91rECZer3//1W3kxe/YkVJRS/1JVDqQgr1r4Wd7fTcpI9I8ScmxFLULFS0lgejzOoOVPy7YBYfJVDqBOshms6ZpfWJRSDYGYLqNi24p2cQmxaonQpHG4LLV/54VcKrP3UH7Eya02vHTCeyhfNqV+VUHC8zw2WWUbdh8sMfO9gFSEf/F+wCdvG9O5ouviSw5y1PeW98km6MJxNL20QT580lWQp10oJtTIPZHE9Vh1mWKLycoRlITkfVcQHg7uOM+E3ecxfH7TmBW+tgMWUn/K7yleXswBA79WgTAe3jp+BGuTveZZohV9TBcvY8uT9lmnYMSUn8yGLIxT3h1tn3vGk8fNy00p+4zX1IfyrCXzyYku0vdRmqaKi7y8gmfaC8vh1PySPUfdB5jkE3sJyFH3ARbftSZwUH+J2h/KQ7P7FdUJ8/Tc8iX+OLB6wEMCUahSnuytyMMtGPN7tijn2pRQ5FxTlwzF7mt7a5JmNKflDa6/YvEgeD5HXHLM4slKv0v2BnYRXD8ewgPmMZ+8Ht9iHpCFeVeL95+qeHGQXAfv+yKhIva0Ie9q8AHgLFe81kc1lMp4VxNqk0v314CbrKTxilYNuhYlXVT0HJBP4zgu4IW8miqapPtRNYP6Cz8N6scWaJBKfX39gni9ICGGEPBIFptFWp57ld1sXIuDYRH2ymAez1YgOoAvlQyTIxSiShyrslRJXvLj69hnnk8eSFapcoSca47PfhBBahyPbIWNyS3Lx3ZKqZwCaaXbBeJeCcwNvAoTH0b5ql8cqLjtMGcRidkfKFXltqOsSvNgz5mVvBfC9oAu4H3N/YN6fp+FCnWgbXa0l5brx/2oHbSm1FfldsUOWrOtdmX8H+igKSP+VO6gqfpopLQ+p4Mm93vtVr96B+1g8+Obd9B6DbXX61TroEmSKrWlqh20t/tU+Q5at8mfqh003MQqbn7PHbS34+pQB62p6FJDOXXQTh20Uwft1EE7ddBOHbQft4O2Z11y437jhEG5cvA99+NeGvIVZvdfaPK9YcJnTOrUNvyfbxse0Fc1UE6dx1Pn8dR5PHUeT53H/8/O4+tNl/y17u769qv2HXespdqOufvmb9N3LFyel2g75m61y3cdd6BT0/HUdPyxmo4HQKeu46nreBD3PbQd8/8u5Nv3HfdpAAV5r/7H1X8DUEsDBBQAAgAIAH10M0hk2ucKoAEAAN4XAAAXAAAAdW5pdmVyc2FsL3VuaXZlcnNhbC5wbmfrDPBz5+WS4mJgYOD19HAJYmBgmcDAwFzEwQYUsf1tqAekGIuD3J0Y1p2TeQnksKQ7+joyMGzs5/6TyArkcxZ4RBYzMPAdBmHG4/krUhgYxIs9XRxDKuLe3jbseuwg4hr4tr7Wb4qGEJM6mzqT+yzN5morjXdMx54f7KzLZBbfErO/bN7zre9/b829ffttGTPQ0AfcNVUXMpwXC/695+9g1Zf8yxAoyHA/fcui8/cYX36s8JFnAvI/7HUzrmJfcv21aS1ImmGxrO7j/dtuCoLYbtZR10rnyjECmQlbFqeWgcQa+Bk5QZSKAkh4AosKSHBSAwuQdBCaAOJ4MAmBKE8HkPEKnB4gjsqoplFNo5pGNY1qGtU0qmlU06imUU2jmkY1jWoa1TSqaVTTqKZRTaOaRjWNahrVhE/T6V3rLoMGtxl6yra8+W1nC9J8IMP9dOW8y8pQ4Zj6cpnjXxjBg93ZJos3ljtI7b7//nI7SKBm/sUuu9+cHsnnn3++tS33F3iY+//+i21uyr+2v/7FrKwkX/ZGq4kN7DJXP5d1TglNAFBLAwQUAAIACAB9dDNI2KHfu0oAAABrAAAAGwAAAHVuaXZlcnNhbC91bml2ZXJzYWwucG5nLnhtbLOxr8jNUShLLSrOzM+zVTLUM1Cyt+PlsikoSi3LTC1XqACKAQUhQEmhEsg1QnDLM1NKMkAqTEwQghmpmekZJbZKFqYWcEF9oJkAUEsBAgAAFAACAAgAfHQzSFp/uZk6BAAA4Q4AAB0AAAAAAAAAAQAAAAAAAAAAAHVuaXZlcnNhbC9jb21tb25fbWVzc2FnZXMubG5nUEsBAgAAFAACAAgAfHQzSMOqFYn+AgAAZQoAACcAAAAAAAAAAQAAAAAAdQQAAHVuaXZlcnNhbC9mbGFzaF9wdWJsaXNoaW5nX3NldHRpbmdzLnhtbFBLAQIAABQAAgAIAHx0M0hPQZXtqgIAAF4KAAAhAAAAAAAAAAEAAAAAALgHAAB1bml2ZXJzYWwvZmxhc2hfc2tpbl9zZXR0aW5ncy54bWxQSwECAAAUAAIACAB8dDNIKy/TkNMCAAB2CQAAJgAAAAAAAAABAAAAAAChCgAAdW5pdmVyc2FsL2h0bWxfcHVibGlzaGluZ19zZXR0aW5ncy54bWxQSwECAAAUAAIACAB8dDNIR+UbhYMBAAAJBgAAHwAAAAAAAAABAAAAAAC4DQAAdW5pdmVyc2FsL2h0bWxfc2tpbl9zZXR0aW5ncy5qc1BLAQIAABQAAgAIAHx0M0iWUXBaugAAAKMBAAAaAAAAAAAAAAEAAAAAAHgPAAB1bml2ZXJzYWwvaTE4bl9wcmVzZXRzLnhtbFBLAQIAABQAAgAIAHx0M0hgMDweawAAAHUAAAAcAAAAAAAAAAEAAAAAAGoQAAB1bml2ZXJzYWwvbG9jYWxfc2V0dGluZ3MueG1sUEsBAgAAFAACAAgA6AIhR4ok4qj6AgAAsAgAABQAAAAAAAAAAQAAAAAADxEAAHVuaXZlcnNhbC9wbGF5ZXIueG1sUEsBAgAAFAACAAgAfHQzSGi8niEhCQAA1DoAACkAAAAAAAAAAQAAAAAAOxQAAHVuaXZlcnNhbC9za2luX2N1c3RvbWl6YXRpb25fc2V0dGluZ3MueG1sUEsBAgAAFAACAAgAfXQzSGTa5wqgAQAA3hcAABcAAAAAAAAAAAAAAAAAox0AAHVuaXZlcnNhbC91bml2ZXJzYWwucG5nUEsBAgAAFAACAAgAfXQzSNih37tKAAAAawAAABsAAAAAAAAAAQAAAAAAeB8AAHVuaXZlcnNhbC91bml2ZXJzYWwucG5nLnhtbFBLBQYAAAAACwALAEkDAAD7HwAAAAA="/>
  <p:tag name="ISPRING_PRESENTATION_TITLE" val="PPT01_Nature_of_God"/>
  <p:tag name="ISPRING_RESOURCE_PATHS_HASH_PRESENTER" val="bcae6a3e3aecdee6b725ca2ddaf91781060489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0</TotalTime>
  <Words>1055</Words>
  <Application>Microsoft Office PowerPoint</Application>
  <PresentationFormat>On-screen Show (4:3)</PresentationFormat>
  <Paragraphs>148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Cambria</vt:lpstr>
      <vt:lpstr>Office Theme</vt:lpstr>
      <vt:lpstr>Understanding Business Performance</vt:lpstr>
      <vt:lpstr>Understanding Business Performance</vt:lpstr>
      <vt:lpstr>Key words</vt:lpstr>
      <vt:lpstr>Why understand business performance?</vt:lpstr>
      <vt:lpstr>Line graphs</vt:lpstr>
      <vt:lpstr>Bar charts</vt:lpstr>
      <vt:lpstr>Pie charts</vt:lpstr>
      <vt:lpstr>Advantages and disadvantages</vt:lpstr>
      <vt:lpstr>Looking at financial data</vt:lpstr>
      <vt:lpstr>What is marketing data?</vt:lpstr>
      <vt:lpstr>What is market data?</vt:lpstr>
      <vt:lpstr>The use of financial information</vt:lpstr>
      <vt:lpstr>The limitations of financial information</vt:lpstr>
      <vt:lpstr>The limitations of financial information</vt:lpstr>
      <vt:lpstr>Summary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PPT01_Nature_of_God</dc:title>
  <dc:creator>Liz Matthews</dc:creator>
  <cp:lastModifiedBy>Morgan Crump</cp:lastModifiedBy>
  <cp:revision>786</cp:revision>
  <dcterms:created xsi:type="dcterms:W3CDTF">2012-02-07T12:53:50Z</dcterms:created>
  <dcterms:modified xsi:type="dcterms:W3CDTF">2020-02-18T09:36:38Z</dcterms:modified>
</cp:coreProperties>
</file>