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2028" y="-7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605888-082D-4C1C-9DC9-04A5F7129E22}" type="datetimeFigureOut">
              <a:rPr lang="en-US" smtClean="0"/>
              <a:t>3/23/2019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605888-082D-4C1C-9DC9-04A5F7129E22}" type="datetimeFigureOut">
              <a:rPr lang="en-US" smtClean="0"/>
              <a:t>3/23/2019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605888-082D-4C1C-9DC9-04A5F7129E22}" type="datetimeFigureOut">
              <a:rPr lang="en-US" smtClean="0"/>
              <a:t>3/23/2019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605888-082D-4C1C-9DC9-04A5F7129E22}" type="datetimeFigureOut">
              <a:rPr lang="en-US" smtClean="0"/>
              <a:t>3/23/2019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605888-082D-4C1C-9DC9-04A5F7129E22}" type="datetimeFigureOut">
              <a:rPr lang="en-US" smtClean="0"/>
              <a:t>3/23/2019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605888-082D-4C1C-9DC9-04A5F7129E22}" type="datetimeFigureOut">
              <a:rPr lang="en-US" smtClean="0"/>
              <a:t>3/23/2019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605888-082D-4C1C-9DC9-04A5F7129E22}" type="datetimeFigureOut">
              <a:rPr lang="en-US" smtClean="0"/>
              <a:t>3/23/2019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605888-082D-4C1C-9DC9-04A5F7129E22}" type="datetimeFigureOut">
              <a:rPr lang="en-US" smtClean="0"/>
              <a:t>3/23/2019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05888-082D-4C1C-9DC9-04A5F7129E22}" type="datetimeFigureOut">
              <a:rPr lang="en-US" smtClean="0"/>
              <a:t>3/23/2019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05888-082D-4C1C-9DC9-04A5F7129E22}" type="datetimeFigureOut">
              <a:rPr lang="en-US" smtClean="0"/>
              <a:t>3/23/2019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605888-082D-4C1C-9DC9-04A5F7129E22}" type="datetimeFigureOut">
              <a:rPr lang="en-US" smtClean="0"/>
              <a:t>3/23/2019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A54A26-800C-434C-8082-7157ACDE3F7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5888-082D-4C1C-9DC9-04A5F7129E22}" type="datetimeFigureOut">
              <a:rPr lang="en-US" smtClean="0"/>
              <a:t>3/23/2019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54A26-800C-434C-8082-7157ACDE3F7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4286" t="10000" r="14732" b="6217"/>
          <a:stretch>
            <a:fillRect/>
          </a:stretch>
        </p:blipFill>
        <p:spPr bwMode="auto">
          <a:xfrm>
            <a:off x="71407" y="71414"/>
            <a:ext cx="5786477" cy="4286280"/>
          </a:xfrm>
          <a:prstGeom prst="rect">
            <a:avLst/>
          </a:prstGeom>
          <a:noFill/>
          <a:ln w="9525">
            <a:noFill/>
            <a:miter lim="800000"/>
            <a:headEnd/>
            <a:tailEnd/>
          </a:ln>
          <a:effectLst/>
        </p:spPr>
      </p:pic>
      <p:sp>
        <p:nvSpPr>
          <p:cNvPr id="5" name="TextBox 4"/>
          <p:cNvSpPr txBox="1"/>
          <p:nvPr/>
        </p:nvSpPr>
        <p:spPr>
          <a:xfrm>
            <a:off x="1571604" y="3357562"/>
            <a:ext cx="2786082" cy="1015663"/>
          </a:xfrm>
          <a:prstGeom prst="rect">
            <a:avLst/>
          </a:prstGeom>
          <a:solidFill>
            <a:schemeClr val="bg1"/>
          </a:solidFill>
          <a:ln w="3175">
            <a:solidFill>
              <a:schemeClr val="tx1">
                <a:lumMod val="50000"/>
                <a:lumOff val="50000"/>
              </a:schemeClr>
            </a:solidFill>
          </a:ln>
        </p:spPr>
        <p:txBody>
          <a:bodyPr wrap="square" rtlCol="0">
            <a:spAutoFit/>
          </a:bodyPr>
          <a:lstStyle/>
          <a:p>
            <a:r>
              <a:rPr lang="en-GB" sz="1200" dirty="0" smtClean="0"/>
              <a:t>I recently visited the North Finchley branch of Waitrose and was annoyed to find lots off shelves empty, and the store looked very untidy and was shabby in appearance</a:t>
            </a:r>
            <a:endParaRPr lang="en-GB" sz="1200" dirty="0"/>
          </a:p>
        </p:txBody>
      </p:sp>
      <p:pic>
        <p:nvPicPr>
          <p:cNvPr id="1028" name="Picture 4"/>
          <p:cNvPicPr>
            <a:picLocks noChangeAspect="1" noChangeArrowheads="1"/>
          </p:cNvPicPr>
          <p:nvPr/>
        </p:nvPicPr>
        <p:blipFill>
          <a:blip r:embed="rId3"/>
          <a:srcRect l="32143" t="14285" r="32143" b="66429"/>
          <a:stretch>
            <a:fillRect/>
          </a:stretch>
        </p:blipFill>
        <p:spPr bwMode="auto">
          <a:xfrm>
            <a:off x="142843" y="4429132"/>
            <a:ext cx="6773381" cy="2286016"/>
          </a:xfrm>
          <a:prstGeom prst="rect">
            <a:avLst/>
          </a:prstGeom>
          <a:noFill/>
          <a:ln w="9525">
            <a:noFill/>
            <a:miter lim="800000"/>
            <a:headEnd/>
            <a:tailEnd/>
          </a:ln>
          <a:effectLst/>
        </p:spPr>
      </p:pic>
      <p:sp>
        <p:nvSpPr>
          <p:cNvPr id="8" name="TextBox 7"/>
          <p:cNvSpPr txBox="1"/>
          <p:nvPr/>
        </p:nvSpPr>
        <p:spPr>
          <a:xfrm>
            <a:off x="785786" y="5214950"/>
            <a:ext cx="5572164" cy="261610"/>
          </a:xfrm>
          <a:prstGeom prst="rect">
            <a:avLst/>
          </a:prstGeom>
          <a:solidFill>
            <a:schemeClr val="bg1"/>
          </a:solidFill>
        </p:spPr>
        <p:txBody>
          <a:bodyPr wrap="square" rtlCol="0">
            <a:spAutoFit/>
          </a:bodyPr>
          <a:lstStyle/>
          <a:p>
            <a:r>
              <a:rPr lang="en-GB" sz="1100" dirty="0" smtClean="0"/>
              <a:t>You have 280 characters remaining:</a:t>
            </a:r>
            <a:endParaRPr lang="en-GB" sz="1100" dirty="0"/>
          </a:p>
        </p:txBody>
      </p:sp>
      <p:sp>
        <p:nvSpPr>
          <p:cNvPr id="1029" name="Rectangle 5"/>
          <p:cNvSpPr>
            <a:spLocks noChangeArrowheads="1"/>
          </p:cNvSpPr>
          <p:nvPr/>
        </p:nvSpPr>
        <p:spPr bwMode="auto">
          <a:xfrm>
            <a:off x="6000760" y="142852"/>
            <a:ext cx="3000396"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20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Customer complaint posted on the Waitrose </a:t>
            </a:r>
            <a:r>
              <a:rPr kumimoji="0" lang="en-GB" sz="2000" b="1" i="1" u="none" strike="noStrike" cap="none" normalizeH="0" baseline="0" dirty="0" smtClean="0">
                <a:ln>
                  <a:noFill/>
                </a:ln>
                <a:solidFill>
                  <a:srgbClr val="000000"/>
                </a:solidFill>
                <a:effectLst/>
                <a:latin typeface="Arial" pitchFamily="34" charset="0"/>
                <a:ea typeface="Calibri" pitchFamily="34" charset="0"/>
                <a:cs typeface="Calibri" pitchFamily="34" charset="0"/>
              </a:rPr>
              <a:t>Twitter page</a:t>
            </a:r>
            <a:r>
              <a:rPr kumimoji="0" lang="en-GB" sz="20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 regarding a number of empty shelves around their local store and its poor, overall appearance.</a:t>
            </a:r>
          </a:p>
          <a:p>
            <a:pPr marL="0" marR="0" lvl="0" indent="0" algn="l" defTabSz="914400" rtl="0" eaLnBrk="1" fontAlgn="base" latinLnBrk="0" hangingPunct="1">
              <a:lnSpc>
                <a:spcPct val="100000"/>
              </a:lnSpc>
              <a:spcBef>
                <a:spcPct val="0"/>
              </a:spcBef>
              <a:spcAft>
                <a:spcPct val="0"/>
              </a:spcAft>
              <a:buClrTx/>
              <a:buSzTx/>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1" u="none" strike="noStrike" cap="none" normalizeH="0" baseline="0" dirty="0" smtClean="0">
                <a:ln>
                  <a:noFill/>
                </a:ln>
                <a:solidFill>
                  <a:srgbClr val="000000"/>
                </a:solidFill>
                <a:effectLst/>
                <a:latin typeface="Arial" pitchFamily="34" charset="0"/>
                <a:ea typeface="Calibri" pitchFamily="34" charset="0"/>
                <a:cs typeface="Calibri" pitchFamily="34" charset="0"/>
              </a:rPr>
              <a:t>You will need to read the complaint on Twitter and prepare an appropriate written response.</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214282" y="142852"/>
            <a:ext cx="8786874" cy="1461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1400" b="1" i="1" u="none" strike="noStrike" cap="none" normalizeH="0" baseline="0" dirty="0" smtClean="0">
                <a:ln>
                  <a:noFill/>
                </a:ln>
                <a:solidFill>
                  <a:srgbClr val="000000"/>
                </a:solidFill>
                <a:effectLst/>
                <a:latin typeface="Arial" pitchFamily="34" charset="0"/>
                <a:ea typeface="Calibri" pitchFamily="34" charset="0"/>
                <a:cs typeface="Calibri" pitchFamily="34" charset="0"/>
              </a:rPr>
              <a:t>Phone Call </a:t>
            </a:r>
            <a:r>
              <a:rPr kumimoji="0" lang="en-GB" sz="1400" b="0" i="0" u="none" strike="noStrike" cap="none" normalizeH="0" baseline="0" dirty="0" smtClean="0">
                <a:ln>
                  <a:noFill/>
                </a:ln>
                <a:solidFill>
                  <a:srgbClr val="000000"/>
                </a:solidFill>
                <a:effectLst/>
                <a:latin typeface="Arial" pitchFamily="34" charset="0"/>
                <a:ea typeface="Calibri" pitchFamily="34" charset="0"/>
                <a:cs typeface="Calibri" pitchFamily="34" charset="0"/>
              </a:rPr>
              <a:t>received by Waitrose from a disgruntled customer complaining about how poorly they were treated by a member of staff when they visited their local store recently.  They had asked for some help finding a specific product for a young child allergic to dairy and received very little help.</a:t>
            </a:r>
          </a:p>
          <a:p>
            <a:pPr lvl="0" fontAlgn="base">
              <a:spcBef>
                <a:spcPct val="0"/>
              </a:spcBef>
              <a:spcAft>
                <a:spcPct val="0"/>
              </a:spcAft>
            </a:pPr>
            <a:endParaRPr kumimoji="0" lang="en-GB" sz="5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en-GB" sz="1400" b="1" i="1" u="none" strike="noStrike" cap="none" normalizeH="0" baseline="0" dirty="0" smtClean="0">
                <a:ln>
                  <a:noFill/>
                </a:ln>
                <a:solidFill>
                  <a:srgbClr val="000000"/>
                </a:solidFill>
                <a:effectLst/>
                <a:latin typeface="Arial" pitchFamily="34" charset="0"/>
                <a:ea typeface="Calibri" pitchFamily="34" charset="0"/>
                <a:cs typeface="Calibri" pitchFamily="34" charset="0"/>
              </a:rPr>
              <a:t>You will need to prepare a role-play script as to how you think the conversation might go and how you would respond to this customer complaint over the phone.  Be prepared that the customer might add in an unexpected question.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14282" y="142852"/>
            <a:ext cx="878687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GB" sz="1400" b="1" i="1" dirty="0"/>
              <a:t>Face to Face conversation</a:t>
            </a:r>
            <a:r>
              <a:rPr lang="en-GB" sz="1400" dirty="0"/>
              <a:t> between an unhappy customer and a member of staff at the Customer Service Desk at a local Waitrose store concerning a faulty electrical toaster</a:t>
            </a:r>
            <a:r>
              <a:rPr lang="en-GB" sz="1400" dirty="0" smtClean="0"/>
              <a:t>.</a:t>
            </a:r>
          </a:p>
          <a:p>
            <a:pPr lvl="0"/>
            <a:endParaRPr lang="en-GB" sz="600" dirty="0"/>
          </a:p>
          <a:p>
            <a:r>
              <a:rPr lang="en-GB" sz="1400" b="1" i="1" dirty="0"/>
              <a:t>You will need to prepare a role-play script as to how you think the confrontation might go between you and the complaining customer.  Be prepared that the customer might add in an unexpected question.</a:t>
            </a:r>
            <a:endParaRPr lang="en-GB"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236</Words>
  <Application>Microsoft Office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cp:revision>
  <dcterms:created xsi:type="dcterms:W3CDTF">2019-03-23T13:03:06Z</dcterms:created>
  <dcterms:modified xsi:type="dcterms:W3CDTF">2019-03-23T13:28:48Z</dcterms:modified>
</cp:coreProperties>
</file>