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360" r:id="rId3"/>
    <p:sldId id="329" r:id="rId4"/>
    <p:sldId id="351" r:id="rId5"/>
    <p:sldId id="353" r:id="rId6"/>
    <p:sldId id="355" r:id="rId7"/>
    <p:sldId id="357" r:id="rId8"/>
    <p:sldId id="359" r:id="rId9"/>
    <p:sldId id="327" r:id="rId10"/>
  </p:sldIdLst>
  <p:sldSz cx="9144000" cy="6858000" type="screen4x3"/>
  <p:notesSz cx="6797675" cy="9928225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07" autoAdjust="0"/>
  </p:normalViewPr>
  <p:slideViewPr>
    <p:cSldViewPr snapToGrid="0" snapToObjects="1">
      <p:cViewPr varScale="1">
        <p:scale>
          <a:sx n="101" d="100"/>
          <a:sy n="101" d="100"/>
        </p:scale>
        <p:origin x="848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29/11/2019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69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8813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2.2 Making marketing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2.2.5 Using the marketing mix to make business decisions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zeen.com/2016/03/01/foster-partners-nissan-technologies-future-cities-vehicles-wireless-charging-autonomous-driving-driverless-car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ichest.com/business/companies-business/six-companies-that-changed-direction-and-found-success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sinesspundit.com/10-businesses-that-failed-to-adapt/2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tps://www.bloomberg.com/news/articles/2013-06-07/subway-imagines-a-future-with-100-000-sandwich-shop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mix and business decisions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mix and business decisions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6073509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How each element of the marketing mix can influence other elements</a:t>
            </a:r>
          </a:p>
          <a:p>
            <a:pPr lvl="0"/>
            <a:r>
              <a:rPr lang="en-GB" dirty="0"/>
              <a:t>How the marketing mix informs business decisions</a:t>
            </a:r>
          </a:p>
          <a:p>
            <a:r>
              <a:rPr lang="en-GB" dirty="0"/>
              <a:t>How the marketing mix can be used to implement business decisions</a:t>
            </a:r>
          </a:p>
        </p:txBody>
      </p:sp>
    </p:spTree>
    <p:extLst>
      <p:ext uri="{BB962C8B-B14F-4D97-AF65-F5344CB8AC3E}">
        <p14:creationId xmlns:p14="http://schemas.microsoft.com/office/powerpoint/2010/main" val="2185300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640382" cy="48399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Budget</a:t>
            </a:r>
          </a:p>
          <a:p>
            <a:pPr lvl="0"/>
            <a:r>
              <a:rPr lang="en-GB" dirty="0"/>
              <a:t>A ceiling on the amount of money that can be spent.</a:t>
            </a:r>
            <a:br>
              <a:rPr lang="en-GB" dirty="0"/>
            </a:br>
            <a:r>
              <a:rPr lang="en-GB" dirty="0"/>
              <a:t>A marketing budget of £1 million means the marketing manager can spend up to that figure, but no more.</a:t>
            </a:r>
            <a:endParaRPr lang="en-GB" b="1" dirty="0"/>
          </a:p>
          <a:p>
            <a:pPr marL="0" lvl="0" indent="0">
              <a:buNone/>
            </a:pPr>
            <a:r>
              <a:rPr lang="en-GB" b="1" dirty="0">
                <a:solidFill>
                  <a:srgbClr val="C0504D"/>
                </a:solidFill>
              </a:rPr>
              <a:t>‘Inform’ decisions</a:t>
            </a:r>
          </a:p>
          <a:p>
            <a:pPr lvl="0"/>
            <a:r>
              <a:rPr lang="en-GB" dirty="0"/>
              <a:t>Evidence that can be used to make a better decision.</a:t>
            </a:r>
            <a:br>
              <a:rPr lang="en-GB" dirty="0"/>
            </a:br>
            <a:r>
              <a:rPr lang="en-GB" dirty="0"/>
              <a:t>A company can gain a better understanding of its customers through the 4Ps, which helps in decision making.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Elements of the marketing mix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200" dirty="0"/>
              <a:t>Business decisions are about the future direction of the business.</a:t>
            </a:r>
          </a:p>
          <a:p>
            <a:pPr lvl="0"/>
            <a:r>
              <a:rPr lang="en-GB" sz="2200" dirty="0"/>
              <a:t>The marketing mix will therefore be a forecast of what will influence customers to purchase a product from the business. Let’s take Nissan as an example.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Product: </a:t>
            </a:r>
            <a:r>
              <a:rPr lang="en-GB" sz="2200" dirty="0"/>
              <a:t>Nissan are looking at making a mid-range </a:t>
            </a:r>
            <a:r>
              <a:rPr lang="en-GB" sz="2200" b="1" dirty="0">
                <a:solidFill>
                  <a:srgbClr val="C0504D"/>
                </a:solidFill>
              </a:rPr>
              <a:t>electric</a:t>
            </a:r>
            <a:br>
              <a:rPr lang="en-GB" sz="2200" b="1" dirty="0">
                <a:solidFill>
                  <a:srgbClr val="C0504D"/>
                </a:solidFill>
              </a:rPr>
            </a:br>
            <a:r>
              <a:rPr lang="en-GB" sz="2200" b="1" dirty="0">
                <a:solidFill>
                  <a:srgbClr val="C0504D"/>
                </a:solidFill>
              </a:rPr>
              <a:t>vehicle </a:t>
            </a:r>
            <a:r>
              <a:rPr lang="en-GB" sz="2200" dirty="0"/>
              <a:t>that can charge itself.</a:t>
            </a:r>
            <a:endParaRPr lang="en-GB" sz="2200" b="1" dirty="0">
              <a:solidFill>
                <a:srgbClr val="C0504D"/>
              </a:solidFill>
            </a:endParaRP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Promotion: </a:t>
            </a:r>
            <a:r>
              <a:rPr lang="en-GB" sz="2200" dirty="0"/>
              <a:t>A video and website showing the convenience</a:t>
            </a:r>
            <a:br>
              <a:rPr lang="en-GB" sz="2200" dirty="0"/>
            </a:br>
            <a:r>
              <a:rPr lang="en-GB" sz="2200" dirty="0"/>
              <a:t>of self-charging and electric cars together with an</a:t>
            </a:r>
            <a:br>
              <a:rPr lang="en-GB" sz="2200" dirty="0"/>
            </a:br>
            <a:r>
              <a:rPr lang="en-GB" sz="2200" dirty="0"/>
              <a:t>environmentally friendly vehicle that make customers feel good about themselves.</a:t>
            </a:r>
          </a:p>
          <a:p>
            <a:pPr lvl="0"/>
            <a:r>
              <a:rPr lang="en-GB" sz="2200" b="1" dirty="0">
                <a:solidFill>
                  <a:srgbClr val="C0504D"/>
                </a:solidFill>
              </a:rPr>
              <a:t>Place: </a:t>
            </a:r>
            <a:r>
              <a:rPr lang="en-GB" sz="2200" dirty="0"/>
              <a:t>Launch at Nissan dealerships or via Nissan website.</a:t>
            </a:r>
          </a:p>
          <a:p>
            <a:r>
              <a:rPr lang="en-GB" sz="2200" b="1" dirty="0">
                <a:solidFill>
                  <a:srgbClr val="C0504D"/>
                </a:solidFill>
              </a:rPr>
              <a:t>Price: </a:t>
            </a:r>
            <a:r>
              <a:rPr lang="en-GB" sz="2200" dirty="0"/>
              <a:t>£20,790 which is similar to the average priced saloon to ensure the car is adopted by customer who previously bought petrol cars.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428411" y="2908395"/>
            <a:ext cx="1492650" cy="707886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bg1"/>
                </a:solidFill>
              </a:rPr>
              <a:t>Nissan Electric Car</a:t>
            </a:r>
          </a:p>
        </p:txBody>
      </p:sp>
    </p:spTree>
    <p:extLst>
      <p:ext uri="{BB962C8B-B14F-4D97-AF65-F5344CB8AC3E}">
        <p14:creationId xmlns:p14="http://schemas.microsoft.com/office/powerpoint/2010/main" val="3314378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Good marketing decision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7090257" cy="4695976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PayPal started off as a limited digital payment system in 1998 allowing for a limited, number of users to send a receive money electronically.</a:t>
            </a:r>
          </a:p>
          <a:p>
            <a:pPr lvl="0"/>
            <a:r>
              <a:rPr lang="en-GB" dirty="0"/>
              <a:t>In 2000 PayPal decided to market its payment method for EBay.</a:t>
            </a:r>
          </a:p>
          <a:p>
            <a:r>
              <a:rPr lang="en-GB" dirty="0"/>
              <a:t>Users reached over 1 million in a year, and was so successful it was bought by EBay in 2002 for $1.5bn.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428411" y="3224331"/>
            <a:ext cx="1492650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PayPal example</a:t>
            </a:r>
          </a:p>
        </p:txBody>
      </p:sp>
    </p:spTree>
    <p:extLst>
      <p:ext uri="{BB962C8B-B14F-4D97-AF65-F5344CB8AC3E}">
        <p14:creationId xmlns:p14="http://schemas.microsoft.com/office/powerpoint/2010/main" val="350242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Bad marketing decision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Blockbuster video was the biggest video rental</a:t>
            </a:r>
            <a:br>
              <a:rPr lang="en-GB" sz="2400" dirty="0"/>
            </a:br>
            <a:r>
              <a:rPr lang="en-GB" sz="2400" dirty="0"/>
              <a:t>business in the US and the UK, and was worth</a:t>
            </a:r>
            <a:br>
              <a:rPr lang="en-GB" sz="2400" dirty="0"/>
            </a:br>
            <a:r>
              <a:rPr lang="en-GB" sz="2400" dirty="0"/>
              <a:t>$8.4bn when it became PLC in 1999.</a:t>
            </a:r>
          </a:p>
          <a:p>
            <a:pPr lvl="0"/>
            <a:r>
              <a:rPr lang="en-GB" sz="2400" dirty="0"/>
              <a:t>Blockbuster failed to see the movement away from renting films to downloading them.</a:t>
            </a:r>
          </a:p>
          <a:p>
            <a:pPr lvl="0"/>
            <a:r>
              <a:rPr lang="en-GB" sz="2400" dirty="0"/>
              <a:t>Blockbuster had the chance buy Netflix in 2000 for $50m.</a:t>
            </a:r>
          </a:p>
          <a:p>
            <a:pPr lvl="0"/>
            <a:r>
              <a:rPr lang="en-GB" sz="2400" dirty="0"/>
              <a:t>Blockbuster finally decided to start moving into video downloads in 2005, but this was too late as Netflix was the dominant competitor.</a:t>
            </a:r>
          </a:p>
          <a:p>
            <a:r>
              <a:rPr lang="en-GB" sz="2400" dirty="0"/>
              <a:t>Blockbuster collapsed in 2010 with yearly losses of $1.1bn.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193280" y="1500026"/>
            <a:ext cx="1727781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Blockbuster example</a:t>
            </a:r>
          </a:p>
        </p:txBody>
      </p:sp>
    </p:spTree>
    <p:extLst>
      <p:ext uri="{BB962C8B-B14F-4D97-AF65-F5344CB8AC3E}">
        <p14:creationId xmlns:p14="http://schemas.microsoft.com/office/powerpoint/2010/main" val="20969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mix informing decisions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300" dirty="0"/>
              <a:t>Successful businesses know and anticipate future customer needs for products. They do ongoing market research and get customer feedback.</a:t>
            </a:r>
          </a:p>
          <a:p>
            <a:pPr lvl="0"/>
            <a:r>
              <a:rPr lang="en-GB" sz="2300" dirty="0"/>
              <a:t>Once new products have been formulated factories, warehouses, shops and staff need to be set up.</a:t>
            </a:r>
          </a:p>
          <a:p>
            <a:pPr lvl="0"/>
            <a:r>
              <a:rPr lang="en-GB" sz="2300" dirty="0"/>
              <a:t>The marketing mix ensures that all this investment results in enough sales to recover costs and make a profit.</a:t>
            </a:r>
          </a:p>
          <a:p>
            <a:pPr lvl="0"/>
            <a:r>
              <a:rPr lang="en-GB" sz="2300" dirty="0"/>
              <a:t>The marketing mix helps ‘inform’ decisions, which means evidence that can be used to make a better decision.</a:t>
            </a:r>
          </a:p>
          <a:p>
            <a:r>
              <a:rPr lang="en-GB" sz="2300" dirty="0"/>
              <a:t>This can include understanding the impact of price changes, evidence of a strong brand image that encourages the launch of a new product, and anticipating when customers purchasing habits change.</a:t>
            </a:r>
          </a:p>
        </p:txBody>
      </p:sp>
    </p:spTree>
    <p:extLst>
      <p:ext uri="{BB962C8B-B14F-4D97-AF65-F5344CB8AC3E}">
        <p14:creationId xmlns:p14="http://schemas.microsoft.com/office/powerpoint/2010/main" val="1007863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Marketing mix implementing decisions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4" y="1430187"/>
            <a:ext cx="8765787" cy="4695976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Once a business decision has been made the marketing mix is used to help make it a successful one.</a:t>
            </a:r>
          </a:p>
          <a:p>
            <a:pPr lvl="0"/>
            <a:r>
              <a:rPr lang="en-GB" sz="2400" dirty="0"/>
              <a:t>It is a three-part approach.</a:t>
            </a:r>
          </a:p>
          <a:p>
            <a:pPr lvl="1"/>
            <a:r>
              <a:rPr lang="en-GB" sz="2400" dirty="0"/>
              <a:t>What are the objectives of the decision?</a:t>
            </a:r>
            <a:br>
              <a:rPr lang="en-GB" sz="2400" dirty="0"/>
            </a:br>
            <a:r>
              <a:rPr lang="en-GB" sz="2400" dirty="0"/>
              <a:t>Subway’s objective is to open </a:t>
            </a:r>
            <a:r>
              <a:rPr lang="en-GB" sz="2400" b="1" dirty="0">
                <a:solidFill>
                  <a:srgbClr val="C0504D"/>
                </a:solidFill>
              </a:rPr>
              <a:t>100,000 stores</a:t>
            </a:r>
            <a:br>
              <a:rPr lang="en-GB" sz="2400" dirty="0"/>
            </a:br>
            <a:r>
              <a:rPr lang="en-GB" sz="2400" dirty="0"/>
              <a:t>globally by 2030.</a:t>
            </a:r>
          </a:p>
          <a:p>
            <a:pPr lvl="1"/>
            <a:r>
              <a:rPr lang="en-GB" sz="2400" dirty="0"/>
              <a:t>Agree how the 4Ps will help achieve this, such as setting a budget for marketing. Subway spent $500m on advertising</a:t>
            </a:r>
            <a:br>
              <a:rPr lang="en-GB" sz="2400" dirty="0"/>
            </a:br>
            <a:r>
              <a:rPr lang="en-GB" sz="2400" dirty="0"/>
              <a:t>in 2016.</a:t>
            </a:r>
          </a:p>
          <a:p>
            <a:pPr lvl="1"/>
            <a:r>
              <a:rPr lang="en-GB" sz="2400" dirty="0"/>
              <a:t>Carry out the plan. In 2016 Subway, started a two-year process of setting up a team of 150 staff to develop online technology.</a:t>
            </a:r>
          </a:p>
        </p:txBody>
      </p:sp>
      <p:sp>
        <p:nvSpPr>
          <p:cNvPr id="4" name="TextBox 3">
            <a:hlinkClick r:id="rId3"/>
          </p:cNvPr>
          <p:cNvSpPr txBox="1"/>
          <p:nvPr/>
        </p:nvSpPr>
        <p:spPr>
          <a:xfrm>
            <a:off x="7193279" y="2736605"/>
            <a:ext cx="1727781" cy="830997"/>
          </a:xfrm>
          <a:prstGeom prst="rect">
            <a:avLst/>
          </a:prstGeom>
          <a:solidFill>
            <a:schemeClr val="accent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</a:rPr>
              <a:t>Subway example</a:t>
            </a:r>
          </a:p>
        </p:txBody>
      </p:sp>
    </p:spTree>
    <p:extLst>
      <p:ext uri="{BB962C8B-B14F-4D97-AF65-F5344CB8AC3E}">
        <p14:creationId xmlns:p14="http://schemas.microsoft.com/office/powerpoint/2010/main" val="3108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400250" cy="4979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are the 4Ps?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Name one way the marketing mix informs business decisions.</a:t>
            </a:r>
          </a:p>
          <a:p>
            <a:pPr lvl="0">
              <a:lnSpc>
                <a:spcPct val="90000"/>
              </a:lnSpc>
            </a:pPr>
            <a:r>
              <a:rPr lang="en-GB" dirty="0"/>
              <a:t>What is a business objective?</a:t>
            </a:r>
          </a:p>
          <a:p>
            <a:pPr>
              <a:lnSpc>
                <a:spcPct val="90000"/>
              </a:lnSpc>
            </a:pPr>
            <a:r>
              <a:rPr lang="en-GB" dirty="0"/>
              <a:t>Give an example of a type of budget that is needed to ensure the marketing mix plan is successful.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9c4bb985e29d1336d652add93572fb046a6515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419</Words>
  <Application>Microsoft Office PowerPoint</Application>
  <PresentationFormat>On-screen Show (4:3)</PresentationFormat>
  <Paragraphs>59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Marketing mix and business decisions</vt:lpstr>
      <vt:lpstr>Marketing mix and business decisions</vt:lpstr>
      <vt:lpstr>Key words</vt:lpstr>
      <vt:lpstr>Elements of the marketing mix</vt:lpstr>
      <vt:lpstr>Good marketing decision example</vt:lpstr>
      <vt:lpstr>Bad marketing decision example</vt:lpstr>
      <vt:lpstr>Marketing mix informing decisions</vt:lpstr>
      <vt:lpstr>Marketing mix implementing decisions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597</cp:revision>
  <dcterms:created xsi:type="dcterms:W3CDTF">2012-02-07T12:53:50Z</dcterms:created>
  <dcterms:modified xsi:type="dcterms:W3CDTF">2019-11-29T09:23:54Z</dcterms:modified>
</cp:coreProperties>
</file>