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46F71-761F-4A53-AD30-431C11B65D66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16F8C-EB67-4172-A797-D34079221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71F8-FD19-4B20-9E84-B03FC9AF9F76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4873-0E51-4A32-9889-359D1A4E9601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9836-06C1-4353-8EC8-76650F02021A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7E5F-84AF-4BB3-847F-173CA052F326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93B6-A97C-4299-AEA6-D429D2BA14E5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0FFB-7423-471E-BB5D-7B522E89A072}" type="datetime1">
              <a:rPr lang="en-US" smtClean="0"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306D-E986-47DA-8FC1-3A8A7CEE055E}" type="datetime1">
              <a:rPr lang="en-US" smtClean="0"/>
              <a:t>9/7/2016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C099-A25E-482E-8FBE-C4E99545984D}" type="datetime1">
              <a:rPr lang="en-US" smtClean="0"/>
              <a:t>9/7/2016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6D10-EF20-47DD-A37E-2EF6EB84B9F1}" type="datetime1">
              <a:rPr lang="en-US" smtClean="0"/>
              <a:t>9/7/2016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CCA5-9BA0-40C5-8457-DD971B656C0E}" type="datetime1">
              <a:rPr lang="en-US" smtClean="0"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FAEC-2843-4809-B3D0-ACB34E824DC7}" type="datetime1">
              <a:rPr lang="en-US" smtClean="0"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31BE-68ED-48F3-BFCD-F32827E16EB2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B04F-B256-4991-9524-8D768DF2E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43608" y="2060848"/>
            <a:ext cx="7416824" cy="3001888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GB" sz="4400" dirty="0" smtClean="0"/>
              <a:t>Why businesses </a:t>
            </a:r>
            <a:r>
              <a:rPr lang="en-GB" sz="4400" dirty="0"/>
              <a:t>exist and common business objectives</a:t>
            </a:r>
            <a:endParaRPr lang="en-GB" sz="44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694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Common business objectives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 smtClean="0">
                <a:solidFill>
                  <a:schemeClr val="tx1"/>
                </a:solidFill>
              </a:rPr>
              <a:t>Improving </a:t>
            </a:r>
            <a:r>
              <a:rPr lang="en-GB" sz="1800" b="1" dirty="0">
                <a:solidFill>
                  <a:schemeClr val="tx1"/>
                </a:solidFill>
              </a:rPr>
              <a:t>cash flow and liquidity </a:t>
            </a:r>
            <a:r>
              <a:rPr lang="en-GB" sz="1800" dirty="0">
                <a:solidFill>
                  <a:schemeClr val="tx1"/>
                </a:solidFill>
              </a:rPr>
              <a:t>– Ensuring cash inflows exceed outflows so </a:t>
            </a:r>
            <a:r>
              <a:rPr lang="en-GB" sz="1800" dirty="0" smtClean="0">
                <a:solidFill>
                  <a:schemeClr val="tx1"/>
                </a:solidFill>
              </a:rPr>
              <a:t>short-terms </a:t>
            </a:r>
            <a:r>
              <a:rPr lang="en-GB" sz="1800" dirty="0">
                <a:solidFill>
                  <a:schemeClr val="tx1"/>
                </a:solidFill>
              </a:rPr>
              <a:t>bills can be paid </a:t>
            </a:r>
            <a:r>
              <a:rPr lang="en-GB" sz="1800" dirty="0" smtClean="0">
                <a:solidFill>
                  <a:schemeClr val="tx1"/>
                </a:solidFill>
              </a:rPr>
              <a:t>(</a:t>
            </a:r>
            <a:r>
              <a:rPr lang="en-GB" sz="1800" b="1" dirty="0" smtClean="0">
                <a:solidFill>
                  <a:schemeClr val="tx1"/>
                </a:solidFill>
              </a:rPr>
              <a:t>Liquidity</a:t>
            </a:r>
            <a:r>
              <a:rPr lang="en-GB" sz="1800" dirty="0" smtClean="0">
                <a:solidFill>
                  <a:schemeClr val="tx1"/>
                </a:solidFill>
              </a:rPr>
              <a:t>: the </a:t>
            </a:r>
            <a:r>
              <a:rPr lang="en-GB" sz="1800" dirty="0">
                <a:solidFill>
                  <a:schemeClr val="tx1"/>
                </a:solidFill>
              </a:rPr>
              <a:t>ability to pay short-term debts)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 smtClean="0">
                <a:solidFill>
                  <a:schemeClr val="tx1"/>
                </a:solidFill>
              </a:rPr>
              <a:t>Increasing </a:t>
            </a:r>
            <a:r>
              <a:rPr lang="en-GB" sz="1800" b="1" dirty="0">
                <a:solidFill>
                  <a:schemeClr val="tx1"/>
                </a:solidFill>
              </a:rPr>
              <a:t>market share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Increasing shareholder value </a:t>
            </a:r>
            <a:r>
              <a:rPr lang="en-GB" sz="1800" dirty="0">
                <a:solidFill>
                  <a:schemeClr val="tx1"/>
                </a:solidFill>
              </a:rPr>
              <a:t>– Better return on investment.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Maximising customer satisfaction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Social and ethical objectives</a:t>
            </a:r>
            <a:r>
              <a:rPr lang="en-GB" sz="1800" dirty="0">
                <a:solidFill>
                  <a:schemeClr val="tx1"/>
                </a:solidFill>
              </a:rPr>
              <a:t> – Better ethics, environmental considerations, contributing positively to society.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Staff retention, engagement, motivation and morale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25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Learning outcomes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Understanding the nature and purpose of business:</a:t>
            </a:r>
          </a:p>
          <a:p>
            <a:endParaRPr lang="en-GB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What you need to know: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Why businesses exist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Common business objectives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656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Why do businesses exist?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6531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1"/>
                </a:solidFill>
              </a:rPr>
              <a:t>Businesses create employment − </a:t>
            </a:r>
            <a:r>
              <a:rPr lang="en-GB" sz="2000" dirty="0" smtClean="0">
                <a:solidFill>
                  <a:schemeClr val="tx1"/>
                </a:solidFill>
              </a:rPr>
              <a:t>30.61 </a:t>
            </a:r>
            <a:r>
              <a:rPr lang="en-GB" sz="2000" dirty="0">
                <a:solidFill>
                  <a:schemeClr val="tx1"/>
                </a:solidFill>
              </a:rPr>
              <a:t>million people were in employment in September </a:t>
            </a:r>
            <a:r>
              <a:rPr lang="en-GB" sz="2000" dirty="0" smtClean="0">
                <a:solidFill>
                  <a:schemeClr val="tx1"/>
                </a:solidFill>
              </a:rPr>
              <a:t>2014, </a:t>
            </a:r>
            <a:r>
              <a:rPr lang="en-GB" sz="2000" dirty="0">
                <a:solidFill>
                  <a:schemeClr val="tx1"/>
                </a:solidFill>
              </a:rPr>
              <a:t>the highest rate since </a:t>
            </a:r>
            <a:r>
              <a:rPr lang="en-GB" sz="2000" dirty="0" smtClean="0">
                <a:solidFill>
                  <a:schemeClr val="tx1"/>
                </a:solidFill>
              </a:rPr>
              <a:t>2008. </a:t>
            </a:r>
            <a:r>
              <a:rPr lang="en-GB" sz="2000" dirty="0">
                <a:solidFill>
                  <a:schemeClr val="tx1"/>
                </a:solidFill>
              </a:rPr>
              <a:t>U</a:t>
            </a:r>
            <a:r>
              <a:rPr lang="en-GB" sz="2000" dirty="0" smtClean="0">
                <a:solidFill>
                  <a:schemeClr val="tx1"/>
                </a:solidFill>
              </a:rPr>
              <a:t>nemployment </a:t>
            </a:r>
            <a:r>
              <a:rPr lang="en-GB" sz="2000" dirty="0">
                <a:solidFill>
                  <a:schemeClr val="tx1"/>
                </a:solidFill>
              </a:rPr>
              <a:t>was at 2.02 million. Employed workers pay income tax, claim </a:t>
            </a:r>
            <a:r>
              <a:rPr lang="en-GB" sz="2000" dirty="0" smtClean="0">
                <a:solidFill>
                  <a:schemeClr val="tx1"/>
                </a:solidFill>
              </a:rPr>
              <a:t>less </a:t>
            </a:r>
            <a:r>
              <a:rPr lang="en-GB" sz="2000" dirty="0">
                <a:solidFill>
                  <a:schemeClr val="tx1"/>
                </a:solidFill>
              </a:rPr>
              <a:t>benefits and are able to purchase more goods and services to stimulate economic </a:t>
            </a:r>
            <a:r>
              <a:rPr lang="en-GB" sz="2000" dirty="0" smtClean="0">
                <a:solidFill>
                  <a:schemeClr val="tx1"/>
                </a:solidFill>
              </a:rPr>
              <a:t>growth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1"/>
                </a:solidFill>
              </a:rPr>
              <a:t>Businesses </a:t>
            </a:r>
            <a:r>
              <a:rPr lang="en-GB" sz="2000" b="1" dirty="0">
                <a:solidFill>
                  <a:schemeClr val="tx1"/>
                </a:solidFill>
              </a:rPr>
              <a:t>create </a:t>
            </a:r>
            <a:r>
              <a:rPr lang="en-GB" sz="2000" b="1" dirty="0" smtClean="0">
                <a:solidFill>
                  <a:schemeClr val="tx1"/>
                </a:solidFill>
              </a:rPr>
              <a:t>wealth </a:t>
            </a:r>
            <a:r>
              <a:rPr lang="en-GB" sz="2000" dirty="0">
                <a:solidFill>
                  <a:schemeClr val="tx1"/>
                </a:solidFill>
              </a:rPr>
              <a:t>– not only do businesses pay </a:t>
            </a:r>
            <a:r>
              <a:rPr lang="en-GB" sz="2000" dirty="0" smtClean="0">
                <a:solidFill>
                  <a:schemeClr val="tx1"/>
                </a:solidFill>
              </a:rPr>
              <a:t>workers, </a:t>
            </a:r>
            <a:r>
              <a:rPr lang="en-GB" sz="2000" dirty="0">
                <a:solidFill>
                  <a:schemeClr val="tx1"/>
                </a:solidFill>
              </a:rPr>
              <a:t>they also pay corporation tax which can be used by the government </a:t>
            </a:r>
            <a:r>
              <a:rPr lang="en-GB" sz="2000" dirty="0" smtClean="0">
                <a:solidFill>
                  <a:schemeClr val="tx1"/>
                </a:solidFill>
              </a:rPr>
              <a:t>to pay </a:t>
            </a:r>
            <a:r>
              <a:rPr lang="en-GB" sz="2000" dirty="0">
                <a:solidFill>
                  <a:schemeClr val="tx1"/>
                </a:solidFill>
              </a:rPr>
              <a:t>for public services such as hospitals and schools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</a:rPr>
              <a:t>Businesses create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b="1" dirty="0" smtClean="0">
                <a:solidFill>
                  <a:schemeClr val="tx1"/>
                </a:solidFill>
              </a:rPr>
              <a:t>new </a:t>
            </a:r>
            <a:r>
              <a:rPr lang="en-GB" sz="2000" b="1" dirty="0">
                <a:solidFill>
                  <a:schemeClr val="tx1"/>
                </a:solidFill>
              </a:rPr>
              <a:t>products and services </a:t>
            </a:r>
            <a:r>
              <a:rPr lang="en-GB" sz="2000" dirty="0">
                <a:solidFill>
                  <a:schemeClr val="tx1"/>
                </a:solidFill>
              </a:rPr>
              <a:t>e.g. pharmaceuticals to cure illnesses or green technology to solve environmental issues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</a:rPr>
              <a:t>Businesses </a:t>
            </a:r>
            <a:r>
              <a:rPr lang="en-GB" sz="2000" b="1" dirty="0" smtClean="0">
                <a:solidFill>
                  <a:schemeClr val="tx1"/>
                </a:solidFill>
              </a:rPr>
              <a:t>can </a:t>
            </a:r>
            <a:r>
              <a:rPr lang="en-GB" sz="2000" b="1" dirty="0">
                <a:solidFill>
                  <a:schemeClr val="tx1"/>
                </a:solidFill>
              </a:rPr>
              <a:t>enhance a country's reputation</a:t>
            </a:r>
            <a:r>
              <a:rPr lang="en-GB" sz="2000" dirty="0">
                <a:solidFill>
                  <a:schemeClr val="tx1"/>
                </a:solidFill>
              </a:rPr>
              <a:t> e.g. the UK’s music and film industry or the French wine </a:t>
            </a:r>
            <a:r>
              <a:rPr lang="en-GB" sz="2000" dirty="0" smtClean="0">
                <a:solidFill>
                  <a:schemeClr val="tx1"/>
                </a:solidFill>
              </a:rPr>
              <a:t>industry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254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What does a business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altLang="en-US" sz="3500" b="1" dirty="0" smtClean="0">
                <a:solidFill>
                  <a:schemeClr val="tx1"/>
                </a:solidFill>
              </a:rPr>
              <a:t>Production</a:t>
            </a:r>
            <a:r>
              <a:rPr lang="en-US" altLang="en-US" sz="3500" b="1" dirty="0">
                <a:solidFill>
                  <a:schemeClr val="tx1"/>
                </a:solidFill>
              </a:rPr>
              <a:t>:</a:t>
            </a:r>
            <a:r>
              <a:rPr lang="en-US" altLang="en-US" sz="3500" dirty="0">
                <a:solidFill>
                  <a:schemeClr val="tx1"/>
                </a:solidFill>
              </a:rPr>
              <a:t> </a:t>
            </a:r>
            <a:r>
              <a:rPr lang="en-US" altLang="en-US" sz="3500" dirty="0" smtClean="0">
                <a:solidFill>
                  <a:schemeClr val="tx1"/>
                </a:solidFill>
              </a:rPr>
              <a:t>The </a:t>
            </a:r>
            <a:r>
              <a:rPr lang="en-US" altLang="en-US" sz="3500" dirty="0">
                <a:solidFill>
                  <a:schemeClr val="tx1"/>
                </a:solidFill>
              </a:rPr>
              <a:t>process whereby resources (</a:t>
            </a:r>
            <a:r>
              <a:rPr lang="en-US" altLang="en-US" sz="3500" b="1" dirty="0">
                <a:solidFill>
                  <a:schemeClr val="tx1"/>
                </a:solidFill>
              </a:rPr>
              <a:t>factors of production</a:t>
            </a:r>
            <a:r>
              <a:rPr lang="en-US" altLang="en-US" sz="3500" dirty="0">
                <a:solidFill>
                  <a:schemeClr val="tx1"/>
                </a:solidFill>
              </a:rPr>
              <a:t>) are converted into product that is intended to satisfy the requirements of potential customers. The output of the production process may be a service (e.g. a haircut) or a finished good (e.g. a toy</a:t>
            </a:r>
            <a:r>
              <a:rPr lang="en-US" altLang="en-US" sz="35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US" altLang="en-US" dirty="0"/>
          </a:p>
          <a:p>
            <a:pPr algn="just"/>
            <a:endParaRPr lang="en-US" altLang="en-US" dirty="0" smtClean="0"/>
          </a:p>
          <a:p>
            <a:pPr algn="just"/>
            <a:endParaRPr lang="en-US" altLang="en-US" dirty="0" smtClean="0"/>
          </a:p>
          <a:p>
            <a:pPr algn="just"/>
            <a:endParaRPr lang="en-US" altLang="en-US" dirty="0"/>
          </a:p>
          <a:p>
            <a:pPr algn="just"/>
            <a:endParaRPr lang="en-US" altLang="en-US" dirty="0" smtClean="0"/>
          </a:p>
          <a:p>
            <a:pPr algn="just"/>
            <a:endParaRPr lang="en-US" altLang="en-US" dirty="0"/>
          </a:p>
          <a:p>
            <a:pPr marL="0" lvl="1" indent="0" algn="just">
              <a:buNone/>
            </a:pPr>
            <a:r>
              <a:rPr lang="en-US" altLang="en-US" sz="3500" b="1" dirty="0" smtClean="0">
                <a:solidFill>
                  <a:srgbClr val="000000"/>
                </a:solidFill>
              </a:rPr>
              <a:t>Transformation </a:t>
            </a:r>
            <a:r>
              <a:rPr lang="en-US" altLang="en-US" sz="3500" b="1" dirty="0">
                <a:solidFill>
                  <a:srgbClr val="000000"/>
                </a:solidFill>
              </a:rPr>
              <a:t>process: </a:t>
            </a:r>
            <a:r>
              <a:rPr lang="en-US" altLang="en-US" sz="3500" dirty="0">
                <a:solidFill>
                  <a:srgbClr val="000000"/>
                </a:solidFill>
              </a:rPr>
              <a:t>T</a:t>
            </a:r>
            <a:r>
              <a:rPr lang="en-US" altLang="en-US" sz="3500" dirty="0" smtClean="0">
                <a:solidFill>
                  <a:srgbClr val="000000"/>
                </a:solidFill>
              </a:rPr>
              <a:t>he </a:t>
            </a:r>
            <a:r>
              <a:rPr lang="en-US" altLang="en-US" sz="3500" dirty="0">
                <a:solidFill>
                  <a:srgbClr val="000000"/>
                </a:solidFill>
              </a:rPr>
              <a:t>conversion of a firm’s inputs into outputs that reach the </a:t>
            </a:r>
            <a:r>
              <a:rPr lang="en-US" altLang="en-US" sz="3500" dirty="0" smtClean="0">
                <a:solidFill>
                  <a:srgbClr val="000000"/>
                </a:solidFill>
              </a:rPr>
              <a:t>customer and </a:t>
            </a:r>
            <a:r>
              <a:rPr lang="en-US" altLang="en-US" sz="3500" b="1" dirty="0" smtClean="0">
                <a:solidFill>
                  <a:srgbClr val="000000"/>
                </a:solidFill>
              </a:rPr>
              <a:t>adds value.</a:t>
            </a:r>
            <a:endParaRPr lang="en-US" altLang="en-US" sz="3500" b="1" dirty="0">
              <a:solidFill>
                <a:srgbClr val="000000"/>
              </a:solidFill>
            </a:endParaRPr>
          </a:p>
          <a:p>
            <a:endParaRPr lang="en-US" altLang="en-US" dirty="0"/>
          </a:p>
          <a:p>
            <a:endParaRPr lang="en-GB" dirty="0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295400" y="3380438"/>
            <a:ext cx="6324600" cy="1344706"/>
            <a:chOff x="864" y="3120"/>
            <a:chExt cx="3744" cy="576"/>
          </a:xfrm>
          <a:solidFill>
            <a:srgbClr val="0070C0"/>
          </a:solidFill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864" y="3120"/>
              <a:ext cx="1008" cy="576"/>
              <a:chOff x="864" y="3120"/>
              <a:chExt cx="1008" cy="576"/>
            </a:xfrm>
            <a:grpFill/>
          </p:grpSpPr>
          <p:sp>
            <p:nvSpPr>
              <p:cNvPr id="14" name="AutoShape 7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1008" cy="576"/>
              </a:xfrm>
              <a:prstGeom prst="rightArrow">
                <a:avLst>
                  <a:gd name="adj1" fmla="val 50000"/>
                  <a:gd name="adj2" fmla="val 43750"/>
                </a:avLst>
              </a:prstGeom>
              <a:grpFill/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1pPr>
                <a:lvl2pPr marL="742950" indent="-28575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2pPr>
                <a:lvl3pPr marL="11430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3pPr>
                <a:lvl4pPr marL="16002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4pPr>
                <a:lvl5pPr marL="20574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b="0" u="none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1056" y="3292"/>
                <a:ext cx="576" cy="1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1pPr>
                <a:lvl2pPr marL="742950" indent="-28575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2pPr>
                <a:lvl3pPr marL="11430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3pPr>
                <a:lvl4pPr marL="16002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4pPr>
                <a:lvl5pPr marL="20574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600" u="none">
                    <a:solidFill>
                      <a:schemeClr val="bg1"/>
                    </a:solidFill>
                    <a:latin typeface="Arial" charset="0"/>
                  </a:rPr>
                  <a:t>Inputs</a:t>
                </a:r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3600" y="3120"/>
              <a:ext cx="1008" cy="576"/>
              <a:chOff x="864" y="3120"/>
              <a:chExt cx="1008" cy="576"/>
            </a:xfrm>
            <a:grpFill/>
          </p:grpSpPr>
          <p:sp>
            <p:nvSpPr>
              <p:cNvPr id="12" name="AutoShape 11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1008" cy="576"/>
              </a:xfrm>
              <a:prstGeom prst="rightArrow">
                <a:avLst>
                  <a:gd name="adj1" fmla="val 50000"/>
                  <a:gd name="adj2" fmla="val 43750"/>
                </a:avLst>
              </a:prstGeom>
              <a:grpFill/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1pPr>
                <a:lvl2pPr marL="742950" indent="-28575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2pPr>
                <a:lvl3pPr marL="11430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3pPr>
                <a:lvl4pPr marL="16002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4pPr>
                <a:lvl5pPr marL="20574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b="0" u="none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055" y="3292"/>
                <a:ext cx="577" cy="1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1pPr>
                <a:lvl2pPr marL="742950" indent="-28575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2pPr>
                <a:lvl3pPr marL="11430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3pPr>
                <a:lvl4pPr marL="16002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4pPr>
                <a:lvl5pPr marL="2057400" indent="-228600" eaLnBrk="0" hangingPunct="0"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1"/>
                  </a:buClr>
                  <a:buSzPct val="68000"/>
                  <a:buFont typeface="Wingdings 3" pitchFamily="18" charset="2"/>
                  <a:defRPr b="1" u="sng">
                    <a:solidFill>
                      <a:schemeClr val="tx1"/>
                    </a:solidFill>
                    <a:latin typeface="Arial Unicode MS" pitchFamily="34" charset="-128"/>
                    <a:cs typeface="Arial" charset="0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600" u="none">
                    <a:solidFill>
                      <a:schemeClr val="bg1"/>
                    </a:solidFill>
                    <a:latin typeface="Arial" charset="0"/>
                  </a:rPr>
                  <a:t>Outputs</a:t>
                </a:r>
              </a:p>
            </p:txBody>
          </p:sp>
        </p:grp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2160" y="3274"/>
              <a:ext cx="1008" cy="3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 u="sng">
                  <a:solidFill>
                    <a:schemeClr val="tx1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b="1" u="sng">
                  <a:solidFill>
                    <a:schemeClr val="tx1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b="1" u="sng">
                  <a:solidFill>
                    <a:schemeClr val="tx1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b="1" u="sng">
                  <a:solidFill>
                    <a:schemeClr val="tx1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b="1" u="sng">
                  <a:solidFill>
                    <a:schemeClr val="tx1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accent1"/>
                </a:buClr>
                <a:buSzPct val="68000"/>
                <a:buFont typeface="Wingdings 3" pitchFamily="18" charset="2"/>
                <a:defRPr b="1" u="sng">
                  <a:solidFill>
                    <a:schemeClr val="tx1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accent1"/>
                </a:buClr>
                <a:buSzPct val="68000"/>
                <a:buFont typeface="Wingdings 3" pitchFamily="18" charset="2"/>
                <a:defRPr b="1" u="sng">
                  <a:solidFill>
                    <a:schemeClr val="tx1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accent1"/>
                </a:buClr>
                <a:buSzPct val="68000"/>
                <a:buFont typeface="Wingdings 3" pitchFamily="18" charset="2"/>
                <a:defRPr b="1" u="sng">
                  <a:solidFill>
                    <a:schemeClr val="tx1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accent1"/>
                </a:buClr>
                <a:buSzPct val="68000"/>
                <a:buFont typeface="Wingdings 3" pitchFamily="18" charset="2"/>
                <a:defRPr b="1" u="sng">
                  <a:solidFill>
                    <a:schemeClr val="tx1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buClrTx/>
                <a:buSzTx/>
                <a:buFontTx/>
                <a:buNone/>
              </a:pPr>
              <a:r>
                <a:rPr lang="en-GB" altLang="en-US" sz="1400" u="none" dirty="0">
                  <a:solidFill>
                    <a:schemeClr val="bg1"/>
                  </a:solidFill>
                  <a:latin typeface="Arial" charset="0"/>
                </a:rPr>
                <a:t>Transformation </a:t>
              </a:r>
              <a:r>
                <a:rPr lang="en-GB" altLang="en-US" sz="1400" u="none" dirty="0" smtClean="0">
                  <a:solidFill>
                    <a:schemeClr val="bg1"/>
                  </a:solidFill>
                  <a:latin typeface="Arial" charset="0"/>
                </a:rPr>
                <a:t>process which adds value</a:t>
              </a:r>
              <a:endParaRPr lang="en-GB" altLang="en-US" sz="1400" u="none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B04F-B256-4991-9524-8D768DF2E92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2991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Adding value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6531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  <a:tabLst>
                <a:tab pos="952500" algn="l"/>
              </a:tabLst>
            </a:pPr>
            <a:r>
              <a:rPr lang="en-US" altLang="en-US" sz="2000" dirty="0" smtClean="0">
                <a:solidFill>
                  <a:schemeClr val="tx1"/>
                </a:solidFill>
              </a:rPr>
              <a:t>The </a:t>
            </a:r>
            <a:r>
              <a:rPr lang="en-US" altLang="en-US" sz="2000" dirty="0">
                <a:solidFill>
                  <a:schemeClr val="tx1"/>
                </a:solidFill>
              </a:rPr>
              <a:t>process of increasing the worth of resources by modifying them.</a:t>
            </a:r>
          </a:p>
          <a:p>
            <a:pPr>
              <a:spcBef>
                <a:spcPts val="600"/>
              </a:spcBef>
              <a:buClr>
                <a:srgbClr val="C00000"/>
              </a:buClr>
              <a:tabLst>
                <a:tab pos="952500" algn="l"/>
              </a:tabLst>
            </a:pPr>
            <a:r>
              <a:rPr lang="en-US" altLang="en-US" sz="2000" dirty="0">
                <a:solidFill>
                  <a:schemeClr val="tx1"/>
                </a:solidFill>
              </a:rPr>
              <a:t>I</a:t>
            </a:r>
            <a:r>
              <a:rPr lang="en-US" altLang="en-US" sz="2000" dirty="0" smtClean="0">
                <a:solidFill>
                  <a:schemeClr val="tx1"/>
                </a:solidFill>
              </a:rPr>
              <a:t>t </a:t>
            </a:r>
            <a:r>
              <a:rPr lang="en-US" altLang="en-US" sz="2000" dirty="0">
                <a:solidFill>
                  <a:schemeClr val="tx1"/>
                </a:solidFill>
              </a:rPr>
              <a:t>can be calculated by the following </a:t>
            </a:r>
            <a:r>
              <a:rPr lang="en-US" altLang="en-US" sz="2000" dirty="0" smtClean="0">
                <a:solidFill>
                  <a:schemeClr val="tx1"/>
                </a:solidFill>
              </a:rPr>
              <a:t>formula:</a:t>
            </a:r>
          </a:p>
          <a:p>
            <a:pPr marL="400050" lvl="1" indent="0">
              <a:spcBef>
                <a:spcPts val="600"/>
              </a:spcBef>
              <a:buClr>
                <a:srgbClr val="C00000"/>
              </a:buClr>
              <a:buNone/>
            </a:pPr>
            <a:r>
              <a:rPr lang="en-US" altLang="en-US" sz="2000" b="1" dirty="0" smtClean="0">
                <a:solidFill>
                  <a:schemeClr val="tx1"/>
                </a:solidFill>
              </a:rPr>
              <a:t>	Added value = selling price – the cost of bought in materials, 	components and services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US" altLang="en-US" sz="2000" dirty="0" smtClean="0">
                <a:solidFill>
                  <a:schemeClr val="tx1"/>
                </a:solidFill>
              </a:rPr>
              <a:t>Firms </a:t>
            </a:r>
            <a:r>
              <a:rPr lang="en-US" altLang="en-US" sz="2000" dirty="0">
                <a:solidFill>
                  <a:schemeClr val="tx1"/>
                </a:solidFill>
              </a:rPr>
              <a:t>add value through manufacturing the goods or providing the service but also through all of the other activities they undertake such as customer service, </a:t>
            </a:r>
            <a:r>
              <a:rPr lang="en-US" altLang="en-US" sz="2000" dirty="0" smtClean="0">
                <a:solidFill>
                  <a:schemeClr val="tx1"/>
                </a:solidFill>
              </a:rPr>
              <a:t>after-sale </a:t>
            </a:r>
            <a:r>
              <a:rPr lang="en-US" altLang="en-US" sz="2000" dirty="0">
                <a:solidFill>
                  <a:schemeClr val="tx1"/>
                </a:solidFill>
              </a:rPr>
              <a:t>service, their branding which can be established over many years and by having a unique selling point (USP</a:t>
            </a:r>
            <a:r>
              <a:rPr lang="en-US" altLang="en-US" sz="2000" dirty="0" smtClean="0">
                <a:solidFill>
                  <a:schemeClr val="tx1"/>
                </a:solidFill>
              </a:rPr>
              <a:t>).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Clr>
                <a:srgbClr val="7030A0"/>
              </a:buClr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Clr>
                <a:srgbClr val="7030A0"/>
              </a:buCl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USP</a:t>
            </a:r>
            <a:r>
              <a:rPr lang="en-GB" sz="2000" dirty="0">
                <a:solidFill>
                  <a:schemeClr val="tx1"/>
                </a:solidFill>
              </a:rPr>
              <a:t>: A feature of a product or service that allows it to be differentiated from other </a:t>
            </a:r>
            <a:r>
              <a:rPr lang="en-GB" sz="2000" dirty="0" smtClean="0">
                <a:solidFill>
                  <a:schemeClr val="tx1"/>
                </a:solidFill>
              </a:rPr>
              <a:t>products.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79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The factors of production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The </a:t>
            </a:r>
            <a:r>
              <a:rPr lang="en-GB" sz="1800" dirty="0">
                <a:solidFill>
                  <a:schemeClr val="tx1"/>
                </a:solidFill>
              </a:rPr>
              <a:t>resources which are needed in the process of turning inputs into outputs and adding value: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b="1" dirty="0" smtClean="0">
                <a:solidFill>
                  <a:schemeClr val="tx1"/>
                </a:solidFill>
              </a:rPr>
              <a:t>Capital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- Goods that are made in order to produce other goods and services, e.g. </a:t>
            </a:r>
            <a:r>
              <a:rPr lang="en-GB" sz="1800" dirty="0" smtClean="0">
                <a:solidFill>
                  <a:schemeClr val="tx1"/>
                </a:solidFill>
              </a:rPr>
              <a:t>machinery</a:t>
            </a:r>
            <a:r>
              <a:rPr lang="en-GB" sz="1800" dirty="0">
                <a:solidFill>
                  <a:schemeClr val="tx1"/>
                </a:solidFill>
              </a:rPr>
              <a:t>, lorries, computer systems, shops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Enterprise</a:t>
            </a:r>
            <a:r>
              <a:rPr lang="en-GB" sz="1800" dirty="0">
                <a:solidFill>
                  <a:schemeClr val="tx1"/>
                </a:solidFill>
              </a:rPr>
              <a:t> - The act of bringing the other factors of production together to create goods and </a:t>
            </a:r>
            <a:r>
              <a:rPr lang="en-GB" sz="1800" dirty="0" smtClean="0">
                <a:solidFill>
                  <a:schemeClr val="tx1"/>
                </a:solidFill>
              </a:rPr>
              <a:t>services; making </a:t>
            </a:r>
            <a:r>
              <a:rPr lang="en-GB" sz="1800" dirty="0">
                <a:solidFill>
                  <a:schemeClr val="tx1"/>
                </a:solidFill>
              </a:rPr>
              <a:t>decisions and </a:t>
            </a:r>
            <a:r>
              <a:rPr lang="en-GB" sz="1800" dirty="0" smtClean="0">
                <a:solidFill>
                  <a:schemeClr val="tx1"/>
                </a:solidFill>
              </a:rPr>
              <a:t>providing </a:t>
            </a:r>
            <a:r>
              <a:rPr lang="en-GB" sz="1800" dirty="0">
                <a:solidFill>
                  <a:schemeClr val="tx1"/>
                </a:solidFill>
              </a:rPr>
              <a:t>the finance.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Land</a:t>
            </a:r>
            <a:r>
              <a:rPr lang="en-GB" sz="1800" dirty="0">
                <a:solidFill>
                  <a:schemeClr val="tx1"/>
                </a:solidFill>
              </a:rPr>
              <a:t> - All the natural resources that can be used for production, e.g. </a:t>
            </a:r>
            <a:r>
              <a:rPr lang="en-GB" sz="1800" dirty="0" smtClean="0">
                <a:solidFill>
                  <a:schemeClr val="tx1"/>
                </a:solidFill>
              </a:rPr>
              <a:t>coal</a:t>
            </a:r>
            <a:r>
              <a:rPr lang="en-GB" sz="1800" dirty="0">
                <a:solidFill>
                  <a:schemeClr val="tx1"/>
                </a:solidFill>
              </a:rPr>
              <a:t>, oil, livestock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Labour</a:t>
            </a:r>
            <a:r>
              <a:rPr lang="en-GB" sz="1800" dirty="0">
                <a:solidFill>
                  <a:schemeClr val="tx1"/>
                </a:solidFill>
              </a:rPr>
              <a:t> - Describes the physical and mental effort involved in production, e.g. </a:t>
            </a:r>
            <a:r>
              <a:rPr lang="en-GB" sz="1800" dirty="0" smtClean="0">
                <a:solidFill>
                  <a:schemeClr val="tx1"/>
                </a:solidFill>
              </a:rPr>
              <a:t>manual </a:t>
            </a:r>
            <a:r>
              <a:rPr lang="en-GB" sz="1800" dirty="0">
                <a:solidFill>
                  <a:schemeClr val="tx1"/>
                </a:solidFill>
              </a:rPr>
              <a:t>effort in producing finished goods or individuals providing a service i.e. </a:t>
            </a:r>
            <a:r>
              <a:rPr lang="en-GB" sz="1800" dirty="0" smtClean="0">
                <a:solidFill>
                  <a:schemeClr val="tx1"/>
                </a:solidFill>
              </a:rPr>
              <a:t>accountant</a:t>
            </a:r>
            <a:endParaRPr lang="en-GB" sz="18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They </a:t>
            </a:r>
            <a:r>
              <a:rPr lang="en-GB" sz="1800" dirty="0">
                <a:solidFill>
                  <a:schemeClr val="tx1"/>
                </a:solidFill>
              </a:rPr>
              <a:t>can be remembered using the acronym </a:t>
            </a:r>
            <a:r>
              <a:rPr lang="en-GB" sz="1800" b="1" dirty="0">
                <a:solidFill>
                  <a:schemeClr val="tx1"/>
                </a:solidFill>
              </a:rPr>
              <a:t>CELL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876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Types of business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There </a:t>
            </a:r>
            <a:r>
              <a:rPr lang="en-GB" sz="1800" dirty="0">
                <a:solidFill>
                  <a:schemeClr val="tx1"/>
                </a:solidFill>
              </a:rPr>
              <a:t>were an estimated 4.9 million private sector businesses in the UK at the start of 2013. </a:t>
            </a:r>
            <a:r>
              <a:rPr lang="en-GB" sz="1800" dirty="0" smtClean="0">
                <a:solidFill>
                  <a:schemeClr val="tx1"/>
                </a:solidFill>
              </a:rPr>
              <a:t>Of these businesses, 99.9 per cent are </a:t>
            </a:r>
            <a:r>
              <a:rPr lang="en-GB" sz="1800" dirty="0">
                <a:solidFill>
                  <a:schemeClr val="tx1"/>
                </a:solidFill>
              </a:rPr>
              <a:t>SMEs employing an estimated </a:t>
            </a:r>
            <a:r>
              <a:rPr lang="en-GB" sz="1800" dirty="0" smtClean="0">
                <a:solidFill>
                  <a:schemeClr val="tx1"/>
                </a:solidFill>
              </a:rPr>
              <a:t>total of 14.4 </a:t>
            </a:r>
            <a:r>
              <a:rPr lang="en-GB" sz="1800" dirty="0">
                <a:solidFill>
                  <a:schemeClr val="tx1"/>
                </a:solidFill>
              </a:rPr>
              <a:t>million people. </a:t>
            </a:r>
            <a:r>
              <a:rPr lang="en-GB" sz="1800" dirty="0" smtClean="0">
                <a:solidFill>
                  <a:schemeClr val="tx1"/>
                </a:solidFill>
              </a:rPr>
              <a:t>Business </a:t>
            </a:r>
            <a:r>
              <a:rPr lang="en-GB" sz="1800" dirty="0">
                <a:solidFill>
                  <a:schemeClr val="tx1"/>
                </a:solidFill>
              </a:rPr>
              <a:t>can be categorised into the sectors of the economy they are in based on their main form of operation. The three sectors are: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Primary</a:t>
            </a:r>
            <a:r>
              <a:rPr lang="en-GB" sz="1800" dirty="0">
                <a:solidFill>
                  <a:schemeClr val="tx1"/>
                </a:solidFill>
              </a:rPr>
              <a:t> – the extraction of raw materials from the </a:t>
            </a:r>
            <a:r>
              <a:rPr lang="en-GB" sz="1800" dirty="0" smtClean="0">
                <a:solidFill>
                  <a:schemeClr val="tx1"/>
                </a:solidFill>
              </a:rPr>
              <a:t>earth, </a:t>
            </a:r>
            <a:r>
              <a:rPr lang="en-GB" sz="1800" dirty="0">
                <a:solidFill>
                  <a:schemeClr val="tx1"/>
                </a:solidFill>
              </a:rPr>
              <a:t>e.g. farming, fishing, mining, oil extraction, forestry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Secondary</a:t>
            </a:r>
            <a:r>
              <a:rPr lang="en-GB" sz="1800" dirty="0">
                <a:solidFill>
                  <a:schemeClr val="tx1"/>
                </a:solidFill>
              </a:rPr>
              <a:t> – transforming or refining the raw </a:t>
            </a:r>
            <a:r>
              <a:rPr lang="en-GB" sz="1800" dirty="0" smtClean="0">
                <a:solidFill>
                  <a:schemeClr val="tx1"/>
                </a:solidFill>
              </a:rPr>
              <a:t>materials, </a:t>
            </a:r>
            <a:r>
              <a:rPr lang="en-GB" sz="1800" dirty="0">
                <a:solidFill>
                  <a:schemeClr val="tx1"/>
                </a:solidFill>
              </a:rPr>
              <a:t>e.g. manufacturing, construction, oil refining, energy firms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Tertiary</a:t>
            </a:r>
            <a:r>
              <a:rPr lang="en-GB" sz="1800" dirty="0">
                <a:solidFill>
                  <a:schemeClr val="tx1"/>
                </a:solidFill>
              </a:rPr>
              <a:t> – the service </a:t>
            </a:r>
            <a:r>
              <a:rPr lang="en-GB" sz="1800" dirty="0" smtClean="0">
                <a:solidFill>
                  <a:schemeClr val="tx1"/>
                </a:solidFill>
              </a:rPr>
              <a:t>industry, </a:t>
            </a:r>
            <a:r>
              <a:rPr lang="en-GB" sz="1800" dirty="0">
                <a:solidFill>
                  <a:schemeClr val="tx1"/>
                </a:solidFill>
              </a:rPr>
              <a:t>e.g. retail, restaurants, hotels, transportation, financial services, health industry and </a:t>
            </a:r>
            <a:r>
              <a:rPr lang="en-GB" sz="1800" dirty="0" smtClean="0">
                <a:solidFill>
                  <a:schemeClr val="tx1"/>
                </a:solidFill>
              </a:rPr>
              <a:t>education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07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Types of business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Some </a:t>
            </a:r>
            <a:r>
              <a:rPr lang="en-GB" sz="2000" dirty="0">
                <a:solidFill>
                  <a:schemeClr val="tx1"/>
                </a:solidFill>
              </a:rPr>
              <a:t>of these businesses will sell directly to consumers (business to </a:t>
            </a:r>
            <a:r>
              <a:rPr lang="en-GB" sz="2000" dirty="0" smtClean="0">
                <a:solidFill>
                  <a:schemeClr val="tx1"/>
                </a:solidFill>
              </a:rPr>
              <a:t>consumer − B2C) </a:t>
            </a:r>
            <a:r>
              <a:rPr lang="en-GB" sz="2000" dirty="0">
                <a:solidFill>
                  <a:schemeClr val="tx1"/>
                </a:solidFill>
              </a:rPr>
              <a:t>and some will sell to business (business to business </a:t>
            </a:r>
            <a:r>
              <a:rPr lang="en-GB" sz="2000" dirty="0" smtClean="0">
                <a:solidFill>
                  <a:schemeClr val="tx1"/>
                </a:solidFill>
              </a:rPr>
              <a:t>− B2B</a:t>
            </a:r>
            <a:r>
              <a:rPr lang="en-GB" sz="2000" dirty="0">
                <a:solidFill>
                  <a:schemeClr val="tx1"/>
                </a:solidFill>
              </a:rPr>
              <a:t>). The type of business will influence all </a:t>
            </a:r>
            <a:r>
              <a:rPr lang="en-GB" sz="2000" dirty="0" smtClean="0">
                <a:solidFill>
                  <a:schemeClr val="tx1"/>
                </a:solidFill>
              </a:rPr>
              <a:t>actions, </a:t>
            </a:r>
            <a:r>
              <a:rPr lang="en-GB" sz="2000" dirty="0">
                <a:solidFill>
                  <a:schemeClr val="tx1"/>
                </a:solidFill>
              </a:rPr>
              <a:t>from how it manages its staff to how it promotes and deals with its customers.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  <a:buNone/>
              <a:defRPr/>
            </a:pPr>
            <a:r>
              <a:rPr lang="en-GB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Task:</a:t>
            </a:r>
            <a:r>
              <a:rPr lang="en-GB" sz="4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Give two examples of businesses in the primary sector, secondary sector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dirty="0">
                <a:solidFill>
                  <a:schemeClr val="tx1"/>
                </a:solidFill>
              </a:rPr>
              <a:t>tertiary sector.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917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Common business objectives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 smtClean="0">
                <a:solidFill>
                  <a:schemeClr val="tx1"/>
                </a:solidFill>
              </a:rPr>
              <a:t>Survival </a:t>
            </a:r>
            <a:r>
              <a:rPr lang="en-GB" sz="1800" dirty="0">
                <a:solidFill>
                  <a:schemeClr val="tx1"/>
                </a:solidFill>
              </a:rPr>
              <a:t>– During the early years of trading or during difficult economic or market conditions.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Break even </a:t>
            </a:r>
            <a:r>
              <a:rPr lang="en-GB" sz="1800" dirty="0">
                <a:solidFill>
                  <a:schemeClr val="tx1"/>
                </a:solidFill>
              </a:rPr>
              <a:t>– Ensuring all costs are covered by the firm’s revenue.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Sales growth and maximisation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Profit growth and/or maximisation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Growth and expansion </a:t>
            </a:r>
            <a:r>
              <a:rPr lang="en-GB" sz="1800" dirty="0">
                <a:solidFill>
                  <a:schemeClr val="tx1"/>
                </a:solidFill>
              </a:rPr>
              <a:t>– Nationally through increases in store numbers, product lines, </a:t>
            </a:r>
            <a:r>
              <a:rPr lang="en-GB" sz="1800" dirty="0" smtClean="0">
                <a:solidFill>
                  <a:schemeClr val="tx1"/>
                </a:solidFill>
              </a:rPr>
              <a:t>workforce, </a:t>
            </a:r>
            <a:r>
              <a:rPr lang="en-GB" sz="1800" dirty="0">
                <a:solidFill>
                  <a:schemeClr val="tx1"/>
                </a:solidFill>
              </a:rPr>
              <a:t>etc. or internationally by operating in more countries.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Reducing risk </a:t>
            </a:r>
            <a:r>
              <a:rPr lang="en-GB" sz="1800" dirty="0">
                <a:solidFill>
                  <a:schemeClr val="tx1"/>
                </a:solidFill>
              </a:rPr>
              <a:t>– By releasing more products or operating in more countries.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Diversification</a:t>
            </a:r>
            <a:r>
              <a:rPr lang="en-GB" sz="1800" dirty="0">
                <a:solidFill>
                  <a:schemeClr val="tx1"/>
                </a:solidFill>
              </a:rPr>
              <a:t> – Establishing a USP, launching new products in new markets</a:t>
            </a:r>
            <a:r>
              <a:rPr lang="en-GB" sz="1800" dirty="0"/>
              <a:t>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46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Learning outcomes</vt:lpstr>
      <vt:lpstr>Why do businesses exist?</vt:lpstr>
      <vt:lpstr>What does a business do?</vt:lpstr>
      <vt:lpstr>Adding value</vt:lpstr>
      <vt:lpstr>The factors of production</vt:lpstr>
      <vt:lpstr>Types of business</vt:lpstr>
      <vt:lpstr>Types of business</vt:lpstr>
      <vt:lpstr>Common business objectives</vt:lpstr>
      <vt:lpstr>Common business objectives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2016-09-07T21:41:51Z</dcterms:created>
  <dcterms:modified xsi:type="dcterms:W3CDTF">2016-09-07T21:51:23Z</dcterms:modified>
</cp:coreProperties>
</file>