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0" r:id="rId2"/>
    <p:sldId id="313" r:id="rId3"/>
    <p:sldId id="310" r:id="rId4"/>
    <p:sldId id="315" r:id="rId5"/>
    <p:sldId id="329" r:id="rId6"/>
    <p:sldId id="331" r:id="rId7"/>
    <p:sldId id="333" r:id="rId8"/>
    <p:sldId id="335" r:id="rId9"/>
    <p:sldId id="337" r:id="rId10"/>
    <p:sldId id="339" r:id="rId11"/>
    <p:sldId id="327" r:id="rId12"/>
  </p:sldIdLst>
  <p:sldSz cx="9144000" cy="6858000" type="screen4x3"/>
  <p:notesSz cx="6797675" cy="9928225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84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081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92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088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286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314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598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747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1.1 Enterprise and entrepreneurship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1.1.1 The dynamic nature of business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9XzfI-Ohc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new business ideas come about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success depends 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7639759" cy="4695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Whether a new business idea is successful depends on the following:</a:t>
            </a:r>
          </a:p>
          <a:p>
            <a:pPr lvl="0"/>
            <a:r>
              <a:rPr lang="en-GB" sz="2600" dirty="0"/>
              <a:t>How original and relevant the idea is</a:t>
            </a:r>
          </a:p>
          <a:p>
            <a:pPr lvl="0"/>
            <a:r>
              <a:rPr lang="en-GB" sz="2600" dirty="0"/>
              <a:t>How many other businesses have the same idea at the same time</a:t>
            </a:r>
          </a:p>
          <a:p>
            <a:pPr lvl="0"/>
            <a:r>
              <a:rPr lang="en-GB" sz="2600" dirty="0"/>
              <a:t>Whether the business has loyal enough customers who are willing to buy the new product or service</a:t>
            </a:r>
          </a:p>
          <a:p>
            <a:r>
              <a:rPr lang="en-GB" sz="2600" dirty="0"/>
              <a:t>The bigger the risk the bigger the reward to the business, e.g. Dyson created a revolutionary vacuum cleaner which was so innovative the company has become a huge success.</a:t>
            </a:r>
          </a:p>
        </p:txBody>
      </p:sp>
    </p:spTree>
    <p:extLst>
      <p:ext uri="{BB962C8B-B14F-4D97-AF65-F5344CB8AC3E}">
        <p14:creationId xmlns:p14="http://schemas.microsoft.com/office/powerpoint/2010/main" xmlns="" val="30407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Write down </a:t>
            </a:r>
            <a:r>
              <a:rPr lang="en-GB" dirty="0" smtClean="0"/>
              <a:t>the </a:t>
            </a:r>
            <a:r>
              <a:rPr lang="en-GB" dirty="0"/>
              <a:t>answers to these </a:t>
            </a:r>
            <a:r>
              <a:rPr lang="en-GB" dirty="0" smtClean="0"/>
              <a:t>questions on lined paper.</a:t>
            </a:r>
            <a:endParaRPr lang="en-GB" dirty="0"/>
          </a:p>
          <a:p>
            <a:pPr lvl="0"/>
            <a:r>
              <a:rPr lang="en-GB" b="1" dirty="0"/>
              <a:t>What is a consumer?</a:t>
            </a:r>
          </a:p>
          <a:p>
            <a:pPr lvl="0"/>
            <a:r>
              <a:rPr lang="en-GB" b="1" dirty="0"/>
              <a:t>What is meant by a product?</a:t>
            </a:r>
          </a:p>
          <a:p>
            <a:pPr lvl="0"/>
            <a:r>
              <a:rPr lang="en-GB" b="1" dirty="0"/>
              <a:t>What is meant by a service?</a:t>
            </a:r>
          </a:p>
          <a:p>
            <a:pPr lvl="0"/>
            <a:r>
              <a:rPr lang="en-GB" b="1" dirty="0"/>
              <a:t>Name one way consumer wants can change?</a:t>
            </a:r>
          </a:p>
          <a:p>
            <a:pPr lvl="0"/>
            <a:r>
              <a:rPr lang="en-GB" b="1" dirty="0"/>
              <a:t>Give one example of what happens when products and services become obsolete</a:t>
            </a:r>
          </a:p>
          <a:p>
            <a:r>
              <a:rPr lang="en-GB" b="1" dirty="0"/>
              <a:t>Give one example of what happens when there are changes in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new business ideas come about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5141002" cy="4702804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/>
              <a:t>This section covers the following:</a:t>
            </a:r>
          </a:p>
          <a:p>
            <a:pPr lvl="0"/>
            <a:r>
              <a:rPr lang="en-GB" sz="2400" dirty="0"/>
              <a:t>What a </a:t>
            </a:r>
            <a:r>
              <a:rPr lang="en-GB" sz="2400" b="1" dirty="0">
                <a:solidFill>
                  <a:srgbClr val="C0504D"/>
                </a:solidFill>
              </a:rPr>
              <a:t>consumer</a:t>
            </a:r>
            <a:r>
              <a:rPr lang="en-GB" sz="2400" dirty="0"/>
              <a:t> is</a:t>
            </a:r>
          </a:p>
          <a:p>
            <a:pPr lvl="0"/>
            <a:r>
              <a:rPr lang="en-GB" sz="2400" dirty="0"/>
              <a:t>What is meant by a </a:t>
            </a:r>
            <a:r>
              <a:rPr lang="en-GB" sz="2400" b="1" dirty="0">
                <a:solidFill>
                  <a:srgbClr val="C0504D"/>
                </a:solidFill>
              </a:rPr>
              <a:t>product</a:t>
            </a:r>
          </a:p>
          <a:p>
            <a:pPr lvl="0"/>
            <a:r>
              <a:rPr lang="en-GB" sz="2400" dirty="0"/>
              <a:t>What is meant by a </a:t>
            </a:r>
            <a:r>
              <a:rPr lang="en-GB" sz="2400" b="1" dirty="0">
                <a:solidFill>
                  <a:srgbClr val="C0504D"/>
                </a:solidFill>
              </a:rPr>
              <a:t>service</a:t>
            </a:r>
          </a:p>
          <a:p>
            <a:pPr lvl="0"/>
            <a:r>
              <a:rPr lang="en-GB" sz="2400" dirty="0"/>
              <a:t>Changes in what consumers </a:t>
            </a:r>
            <a:r>
              <a:rPr lang="en-GB" sz="2400" b="1" dirty="0">
                <a:solidFill>
                  <a:srgbClr val="C0504D"/>
                </a:solidFill>
              </a:rPr>
              <a:t>want</a:t>
            </a:r>
          </a:p>
          <a:p>
            <a:pPr lvl="0"/>
            <a:r>
              <a:rPr lang="en-GB" sz="2400" dirty="0"/>
              <a:t>What happens when products and services become </a:t>
            </a:r>
            <a:r>
              <a:rPr lang="en-GB" sz="2400" b="1" dirty="0">
                <a:solidFill>
                  <a:srgbClr val="C0504D"/>
                </a:solidFill>
              </a:rPr>
              <a:t>obsolete</a:t>
            </a:r>
          </a:p>
          <a:p>
            <a:r>
              <a:rPr lang="en-GB" sz="2400" dirty="0"/>
              <a:t>What happens when there are changes in </a:t>
            </a:r>
            <a:r>
              <a:rPr lang="en-GB" sz="2400" b="1" dirty="0">
                <a:solidFill>
                  <a:srgbClr val="C0504D"/>
                </a:solidFill>
              </a:rPr>
              <a:t>technology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8019" y="1574512"/>
            <a:ext cx="3127248" cy="3909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0614" y="5450060"/>
            <a:ext cx="203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Richard Branson</a:t>
            </a:r>
          </a:p>
        </p:txBody>
      </p:sp>
    </p:spTree>
    <p:extLst>
      <p:ext uri="{BB962C8B-B14F-4D97-AF65-F5344CB8AC3E}">
        <p14:creationId xmlns:p14="http://schemas.microsoft.com/office/powerpoint/2010/main" xmlns="" val="2577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670222" cy="470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Consumer</a:t>
            </a:r>
          </a:p>
          <a:p>
            <a:r>
              <a:rPr lang="en-GB" sz="2400" dirty="0"/>
              <a:t>The ultimate user of the product or service provided by a business and may have paid for it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Adapting existing products</a:t>
            </a:r>
          </a:p>
          <a:p>
            <a:r>
              <a:rPr lang="en-GB" sz="2400" dirty="0"/>
              <a:t>Finding new products based on the original one, such as Wall’s White Chocolate Magnum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Competitive advantage </a:t>
            </a:r>
          </a:p>
          <a:p>
            <a:r>
              <a:rPr lang="en-GB" sz="2400" dirty="0"/>
              <a:t>A feature of a business that helps it to succeed against rivals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69113" y="1423359"/>
            <a:ext cx="3730028" cy="4702804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Original ideas </a:t>
            </a:r>
          </a:p>
          <a:p>
            <a:r>
              <a:rPr lang="en-GB" sz="2400" dirty="0"/>
              <a:t>Ideas that have not been done before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Demand</a:t>
            </a:r>
            <a:r>
              <a:rPr lang="en-GB" sz="2400" dirty="0"/>
              <a:t> </a:t>
            </a:r>
          </a:p>
          <a:p>
            <a:r>
              <a:rPr lang="en-GB" sz="2400" dirty="0"/>
              <a:t>The amount of a product consumers are prepared to buy at different prices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Obsolete</a:t>
            </a:r>
          </a:p>
          <a:p>
            <a:r>
              <a:rPr lang="en-GB" sz="2400" dirty="0"/>
              <a:t>Where a product/service is getting fewer sales over time</a:t>
            </a:r>
          </a:p>
        </p:txBody>
      </p:sp>
    </p:spTree>
    <p:extLst>
      <p:ext uri="{BB962C8B-B14F-4D97-AF65-F5344CB8AC3E}">
        <p14:creationId xmlns:p14="http://schemas.microsoft.com/office/powerpoint/2010/main" xmlns="" val="13876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what consumers want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6263631" cy="4702804"/>
          </a:xfrm>
        </p:spPr>
        <p:txBody>
          <a:bodyPr/>
          <a:lstStyle/>
          <a:p>
            <a:pPr lvl="0"/>
            <a:r>
              <a:rPr lang="en-GB" sz="2200" b="1" dirty="0">
                <a:solidFill>
                  <a:srgbClr val="C0504D"/>
                </a:solidFill>
              </a:rPr>
              <a:t>Consumer tastes </a:t>
            </a:r>
            <a:r>
              <a:rPr lang="en-GB" sz="2200" dirty="0"/>
              <a:t>changes over time, e.g. skimmed milk instead of full fat milk.</a:t>
            </a:r>
          </a:p>
          <a:p>
            <a:pPr lvl="0"/>
            <a:r>
              <a:rPr lang="en-GB" sz="2200" dirty="0"/>
              <a:t>The </a:t>
            </a:r>
            <a:r>
              <a:rPr lang="en-GB" sz="2200" b="1" dirty="0">
                <a:solidFill>
                  <a:srgbClr val="C0504D"/>
                </a:solidFill>
              </a:rPr>
              <a:t>media</a:t>
            </a:r>
            <a:r>
              <a:rPr lang="en-GB" sz="2200" dirty="0"/>
              <a:t> or </a:t>
            </a:r>
            <a:r>
              <a:rPr lang="en-GB" sz="2200" b="1" dirty="0">
                <a:solidFill>
                  <a:srgbClr val="C0504D"/>
                </a:solidFill>
              </a:rPr>
              <a:t>social media</a:t>
            </a:r>
            <a:r>
              <a:rPr lang="en-GB" sz="2200" dirty="0"/>
              <a:t> can affect tastes, e.g. a health scare causing consumers to drink less full fat milk.</a:t>
            </a:r>
          </a:p>
          <a:p>
            <a:pPr lvl="0"/>
            <a:r>
              <a:rPr lang="en-GB" sz="2200" b="1" dirty="0">
                <a:solidFill>
                  <a:srgbClr val="C0504D"/>
                </a:solidFill>
              </a:rPr>
              <a:t>Household income </a:t>
            </a:r>
            <a:r>
              <a:rPr lang="en-GB" sz="2200" dirty="0"/>
              <a:t>may go up or down, e.g. incomes going down make consumers switch to cheaper brands, e.g. Asda own milk instead of </a:t>
            </a:r>
            <a:r>
              <a:rPr lang="en-GB" sz="2200" dirty="0" err="1"/>
              <a:t>Cravendale</a:t>
            </a:r>
            <a:r>
              <a:rPr lang="en-GB" sz="2200" dirty="0"/>
              <a:t> milk.</a:t>
            </a:r>
          </a:p>
          <a:p>
            <a:r>
              <a:rPr lang="en-GB" sz="2200" b="1" dirty="0">
                <a:solidFill>
                  <a:srgbClr val="C0504D"/>
                </a:solidFill>
              </a:rPr>
              <a:t>Price</a:t>
            </a:r>
            <a:r>
              <a:rPr lang="en-GB" sz="2200" dirty="0"/>
              <a:t> can affect how many </a:t>
            </a:r>
            <a:br>
              <a:rPr lang="en-GB" sz="2200" dirty="0"/>
            </a:br>
            <a:r>
              <a:rPr lang="en-GB" sz="2200" dirty="0"/>
              <a:t>consumers want to buy a product. </a:t>
            </a:r>
            <a:br>
              <a:rPr lang="en-GB" sz="2200" dirty="0"/>
            </a:br>
            <a:r>
              <a:rPr lang="en-GB" sz="2200" dirty="0"/>
              <a:t>This is known as…</a:t>
            </a:r>
          </a:p>
          <a:p>
            <a:pPr lvl="1"/>
            <a:r>
              <a:rPr lang="en-GB" sz="2200" b="1" dirty="0">
                <a:solidFill>
                  <a:srgbClr val="C0504D"/>
                </a:solidFill>
              </a:rPr>
              <a:t>demand</a:t>
            </a:r>
            <a:r>
              <a:rPr lang="en-GB" sz="2200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0929" y="1423359"/>
            <a:ext cx="2309185" cy="3465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9406" y="4954472"/>
            <a:ext cx="4065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Theodore Levitt, economist and business thinker – ‘An industry begins with customer needs, not with a patent, a raw material or a selling skill.’</a:t>
            </a:r>
          </a:p>
        </p:txBody>
      </p:sp>
    </p:spTree>
    <p:extLst>
      <p:ext uri="{BB962C8B-B14F-4D97-AF65-F5344CB8AC3E}">
        <p14:creationId xmlns:p14="http://schemas.microsoft.com/office/powerpoint/2010/main" xmlns="" val="3036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price on consumer wants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300" dirty="0"/>
              <a:t>The </a:t>
            </a:r>
            <a:r>
              <a:rPr lang="en-GB" sz="2300" b="1" dirty="0">
                <a:solidFill>
                  <a:srgbClr val="C0504D"/>
                </a:solidFill>
              </a:rPr>
              <a:t>price</a:t>
            </a:r>
            <a:r>
              <a:rPr lang="en-GB" sz="2300" dirty="0"/>
              <a:t> of a product or service will influence the demand for a product.</a:t>
            </a:r>
          </a:p>
          <a:p>
            <a:pPr lvl="0"/>
            <a:r>
              <a:rPr lang="en-GB" sz="2300" dirty="0"/>
              <a:t>Normally the </a:t>
            </a:r>
            <a:r>
              <a:rPr lang="en-GB" sz="2300" b="1" dirty="0">
                <a:solidFill>
                  <a:srgbClr val="C0504D"/>
                </a:solidFill>
              </a:rPr>
              <a:t>higher the price </a:t>
            </a:r>
            <a:r>
              <a:rPr lang="en-GB" sz="2300" dirty="0"/>
              <a:t>of the product or service the more it </a:t>
            </a:r>
            <a:r>
              <a:rPr lang="en-GB" sz="2300" b="1" dirty="0">
                <a:solidFill>
                  <a:srgbClr val="C0504D"/>
                </a:solidFill>
              </a:rPr>
              <a:t>reduces demand</a:t>
            </a:r>
            <a:r>
              <a:rPr lang="en-GB" sz="2300" dirty="0"/>
              <a:t>, e.g. Coca cola doubling in price would reduce demand.</a:t>
            </a:r>
          </a:p>
          <a:p>
            <a:pPr lvl="0"/>
            <a:r>
              <a:rPr lang="en-GB" sz="2300" dirty="0"/>
              <a:t>The </a:t>
            </a:r>
            <a:r>
              <a:rPr lang="en-GB" sz="2300" b="1" dirty="0">
                <a:solidFill>
                  <a:srgbClr val="C0504D"/>
                </a:solidFill>
              </a:rPr>
              <a:t>lower the price </a:t>
            </a:r>
            <a:r>
              <a:rPr lang="en-GB" sz="2300" dirty="0"/>
              <a:t>of the product or service the more it </a:t>
            </a:r>
            <a:r>
              <a:rPr lang="en-GB" sz="2300" b="1" dirty="0">
                <a:solidFill>
                  <a:srgbClr val="C0504D"/>
                </a:solidFill>
              </a:rPr>
              <a:t>increases demand</a:t>
            </a:r>
            <a:r>
              <a:rPr lang="en-GB" sz="2300" dirty="0"/>
              <a:t>, e.g. Coca Cola halving its price would increase demand.</a:t>
            </a:r>
          </a:p>
          <a:p>
            <a:pPr lvl="0"/>
            <a:r>
              <a:rPr lang="en-GB" sz="2300" dirty="0"/>
              <a:t>Occasionally consumers have less demand for a product if the price seems too good to be true, e.g. an iPhone for a very low price.</a:t>
            </a:r>
          </a:p>
          <a:p>
            <a:r>
              <a:rPr lang="en-GB" sz="2300" dirty="0"/>
              <a:t>This may be because </a:t>
            </a:r>
            <a:r>
              <a:rPr lang="en-GB" sz="2300" b="1" dirty="0">
                <a:solidFill>
                  <a:srgbClr val="C0504D"/>
                </a:solidFill>
              </a:rPr>
              <a:t>price</a:t>
            </a:r>
            <a:r>
              <a:rPr lang="en-GB" sz="2300" dirty="0"/>
              <a:t> sometimes </a:t>
            </a:r>
            <a:r>
              <a:rPr lang="en-GB" sz="2300" b="1" dirty="0">
                <a:solidFill>
                  <a:srgbClr val="C0504D"/>
                </a:solidFill>
              </a:rPr>
              <a:t>reflects</a:t>
            </a:r>
            <a:r>
              <a:rPr lang="en-GB" sz="2300" dirty="0"/>
              <a:t> the </a:t>
            </a:r>
            <a:r>
              <a:rPr lang="en-GB" sz="2300" b="1" dirty="0">
                <a:solidFill>
                  <a:srgbClr val="C0504D"/>
                </a:solidFill>
              </a:rPr>
              <a:t>quality</a:t>
            </a:r>
            <a:r>
              <a:rPr lang="en-GB" sz="2300" dirty="0"/>
              <a:t> of the product.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Becoming obsolete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Products and services become </a:t>
            </a:r>
            <a:r>
              <a:rPr lang="en-GB" b="1" dirty="0">
                <a:solidFill>
                  <a:srgbClr val="C0504D"/>
                </a:solidFill>
              </a:rPr>
              <a:t>obsolete</a:t>
            </a:r>
            <a:r>
              <a:rPr lang="en-GB" dirty="0"/>
              <a:t> for some of the following reasons:</a:t>
            </a:r>
          </a:p>
          <a:p>
            <a:r>
              <a:rPr lang="en-GB" dirty="0"/>
              <a:t>The demand has fallen due to </a:t>
            </a:r>
            <a:r>
              <a:rPr lang="en-GB" b="1" dirty="0">
                <a:solidFill>
                  <a:srgbClr val="C0504D"/>
                </a:solidFill>
              </a:rPr>
              <a:t>changes in tastes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e.g. less demand for butchers shops as consumers eat less meat</a:t>
            </a:r>
          </a:p>
          <a:p>
            <a:r>
              <a:rPr lang="en-GB" dirty="0"/>
              <a:t>Demand falls due to </a:t>
            </a:r>
            <a:r>
              <a:rPr lang="en-GB" b="1" dirty="0">
                <a:solidFill>
                  <a:srgbClr val="C0504D"/>
                </a:solidFill>
              </a:rPr>
              <a:t>changes in behaviour</a:t>
            </a:r>
            <a:r>
              <a:rPr lang="en-GB" dirty="0"/>
              <a:t>.</a:t>
            </a:r>
            <a:endParaRPr lang="en-GB" b="1" dirty="0">
              <a:solidFill>
                <a:srgbClr val="C0504D"/>
              </a:solidFill>
            </a:endParaRPr>
          </a:p>
          <a:p>
            <a:pPr lvl="1"/>
            <a:r>
              <a:rPr lang="en-GB" dirty="0"/>
              <a:t>e.g. app-based taxi services replacing black cab taxis</a:t>
            </a:r>
          </a:p>
        </p:txBody>
      </p:sp>
      <p:pic>
        <p:nvPicPr>
          <p:cNvPr id="21506" name="Picture 2" descr="Image result for ube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1416" y="5046121"/>
            <a:ext cx="2156558" cy="1203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32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Combating obsolescence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8765785" cy="4702804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When products look like </a:t>
            </a:r>
            <a:br>
              <a:rPr lang="en-GB" sz="2000" dirty="0"/>
            </a:br>
            <a:r>
              <a:rPr lang="en-GB" sz="2000" dirty="0"/>
              <a:t>becoming obsolete, </a:t>
            </a:r>
            <a:br>
              <a:rPr lang="en-GB" sz="2000" dirty="0"/>
            </a:br>
            <a:r>
              <a:rPr lang="en-GB" sz="2000" dirty="0"/>
              <a:t>businesses can do the </a:t>
            </a:r>
            <a:br>
              <a:rPr lang="en-GB" sz="2000" dirty="0"/>
            </a:br>
            <a:r>
              <a:rPr lang="en-GB" sz="2000" dirty="0"/>
              <a:t>following:</a:t>
            </a:r>
          </a:p>
          <a:p>
            <a:pPr lvl="0"/>
            <a:r>
              <a:rPr lang="en-GB" sz="2000" dirty="0"/>
              <a:t>Do research to improve </a:t>
            </a:r>
            <a:br>
              <a:rPr lang="en-GB" sz="2000" dirty="0"/>
            </a:br>
            <a:r>
              <a:rPr lang="en-GB" sz="2000" dirty="0"/>
              <a:t>or create new products.</a:t>
            </a:r>
          </a:p>
          <a:p>
            <a:pPr lvl="0"/>
            <a:r>
              <a:rPr lang="en-GB" sz="2000" dirty="0"/>
              <a:t>Ask customers what they </a:t>
            </a:r>
            <a:br>
              <a:rPr lang="en-GB" sz="2000" dirty="0"/>
            </a:br>
            <a:r>
              <a:rPr lang="en-GB" sz="2000" dirty="0"/>
              <a:t>want in products to help </a:t>
            </a:r>
            <a:br>
              <a:rPr lang="en-GB" sz="2000" dirty="0"/>
            </a:br>
            <a:r>
              <a:rPr lang="en-GB" sz="2000" dirty="0"/>
              <a:t>predict and prepare for </a:t>
            </a:r>
            <a:br>
              <a:rPr lang="en-GB" sz="2000" dirty="0"/>
            </a:br>
            <a:r>
              <a:rPr lang="en-GB" sz="2000" dirty="0"/>
              <a:t>obsolete products being phased out.</a:t>
            </a:r>
          </a:p>
          <a:p>
            <a:r>
              <a:rPr lang="en-GB" sz="2000" dirty="0"/>
              <a:t>For example, Apple iPod sales drifted down </a:t>
            </a:r>
            <a:br>
              <a:rPr lang="en-GB" sz="2000" dirty="0"/>
            </a:br>
            <a:r>
              <a:rPr lang="en-GB" sz="2000" dirty="0"/>
              <a:t>from 2009 to 2014 showing the product </a:t>
            </a:r>
            <a:br>
              <a:rPr lang="en-GB" sz="2000" dirty="0"/>
            </a:br>
            <a:r>
              <a:rPr lang="en-GB" sz="2000" dirty="0"/>
              <a:t>becoming obsolete.</a:t>
            </a:r>
          </a:p>
          <a:p>
            <a:r>
              <a:rPr lang="en-GB" sz="2000" dirty="0"/>
              <a:t>After 2015 Apple stopped selling the iPod as </a:t>
            </a:r>
            <a:br>
              <a:rPr lang="en-GB" sz="2000" dirty="0"/>
            </a:br>
            <a:r>
              <a:rPr lang="en-GB" sz="2000" dirty="0"/>
              <a:t>the iPhone was the replacement product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95461" y="1423359"/>
            <a:ext cx="5758004" cy="2674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2036" y="4052342"/>
            <a:ext cx="2951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Global quarterly sales of the Apple iPod, 2002–14 (Source: Apple Inc accounts)</a:t>
            </a:r>
          </a:p>
        </p:txBody>
      </p:sp>
    </p:spTree>
    <p:extLst>
      <p:ext uri="{BB962C8B-B14F-4D97-AF65-F5344CB8AC3E}">
        <p14:creationId xmlns:p14="http://schemas.microsoft.com/office/powerpoint/2010/main" xmlns="" val="24684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As </a:t>
            </a:r>
            <a:r>
              <a:rPr lang="en-GB" b="1" dirty="0">
                <a:solidFill>
                  <a:srgbClr val="C0504D"/>
                </a:solidFill>
              </a:rPr>
              <a:t>new technology </a:t>
            </a:r>
            <a:r>
              <a:rPr lang="en-GB" dirty="0"/>
              <a:t>is introduced businesses must create new products to match new consumer wants.</a:t>
            </a:r>
          </a:p>
          <a:p>
            <a:pPr lvl="0"/>
            <a:r>
              <a:rPr lang="en-GB" dirty="0"/>
              <a:t>Current technology becomes </a:t>
            </a:r>
            <a:r>
              <a:rPr lang="en-GB" b="1" dirty="0">
                <a:solidFill>
                  <a:srgbClr val="C0504D"/>
                </a:solidFill>
              </a:rPr>
              <a:t>obsolete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Failing to </a:t>
            </a:r>
            <a:r>
              <a:rPr lang="en-GB" b="1" dirty="0">
                <a:solidFill>
                  <a:srgbClr val="C0504D"/>
                </a:solidFill>
              </a:rPr>
              <a:t>adapt</a:t>
            </a:r>
            <a:r>
              <a:rPr lang="en-GB" dirty="0"/>
              <a:t> risks the business losing money and going out of business.</a:t>
            </a:r>
          </a:p>
          <a:p>
            <a:pPr lvl="0"/>
            <a:r>
              <a:rPr lang="en-GB" dirty="0"/>
              <a:t>Businesses that can provide new technology products before other businesses tend to be more </a:t>
            </a:r>
            <a:r>
              <a:rPr lang="en-GB" b="1" dirty="0">
                <a:solidFill>
                  <a:srgbClr val="C0504D"/>
                </a:solidFill>
              </a:rPr>
              <a:t>successful</a:t>
            </a:r>
            <a:r>
              <a:rPr lang="en-GB" dirty="0"/>
              <a:t>.</a:t>
            </a:r>
          </a:p>
          <a:p>
            <a:r>
              <a:rPr lang="en-GB" dirty="0"/>
              <a:t>This requires business to </a:t>
            </a:r>
            <a:r>
              <a:rPr lang="en-GB" b="1" dirty="0">
                <a:solidFill>
                  <a:srgbClr val="C0504D"/>
                </a:solidFill>
              </a:rPr>
              <a:t>take risks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127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new 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Look at the examples of new technology. </a:t>
            </a:r>
          </a:p>
          <a:p>
            <a:pPr marL="0" lvl="0" indent="0">
              <a:buNone/>
            </a:pPr>
            <a:r>
              <a:rPr lang="en-GB" dirty="0"/>
              <a:t>What products could a business create that uses them?</a:t>
            </a:r>
          </a:p>
          <a:p>
            <a:pPr lvl="0"/>
            <a:r>
              <a:rPr lang="en-GB" dirty="0"/>
              <a:t>Global positioning satellites to accurately locate where you are at any time</a:t>
            </a:r>
          </a:p>
          <a:p>
            <a:r>
              <a:rPr lang="en-GB" dirty="0"/>
              <a:t>3 D </a:t>
            </a:r>
            <a:r>
              <a:rPr lang="en-GB" dirty="0" smtClean="0"/>
              <a:t>printing</a:t>
            </a:r>
          </a:p>
          <a:p>
            <a:r>
              <a:rPr lang="en-GB" dirty="0" smtClean="0">
                <a:hlinkClick r:id="rId3"/>
              </a:rPr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83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5342</TotalTime>
  <Words>698</Words>
  <Application>Microsoft Office PowerPoint</Application>
  <PresentationFormat>On-screen Show (4:3)</PresentationFormat>
  <Paragraphs>85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Why new business ideas come about</vt:lpstr>
      <vt:lpstr>Why new business ideas come about</vt:lpstr>
      <vt:lpstr>Key words</vt:lpstr>
      <vt:lpstr>Changes in what consumers want</vt:lpstr>
      <vt:lpstr>Effect of price on consumer wants</vt:lpstr>
      <vt:lpstr>Becoming obsolete</vt:lpstr>
      <vt:lpstr>Combating obsolescence</vt:lpstr>
      <vt:lpstr>Changes in technology</vt:lpstr>
      <vt:lpstr>Examples of new technology</vt:lpstr>
      <vt:lpstr>Business success depends on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350</cp:revision>
  <dcterms:created xsi:type="dcterms:W3CDTF">2012-02-07T12:53:50Z</dcterms:created>
  <dcterms:modified xsi:type="dcterms:W3CDTF">2018-08-31T14:49:48Z</dcterms:modified>
</cp:coreProperties>
</file>