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49" r:id="rId2"/>
    <p:sldId id="566" r:id="rId3"/>
    <p:sldId id="568" r:id="rId4"/>
    <p:sldId id="539" r:id="rId5"/>
    <p:sldId id="569" r:id="rId6"/>
    <p:sldId id="565" r:id="rId7"/>
    <p:sldId id="567" r:id="rId8"/>
    <p:sldId id="451" r:id="rId9"/>
    <p:sldId id="327" r:id="rId10"/>
  </p:sldIdLst>
  <p:sldSz cx="9144000" cy="6858000" type="screen4x3"/>
  <p:notesSz cx="6797675" cy="9928225"/>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Clark" initials="CSC" lastIdx="15" clrIdx="0"/>
  <p:cmAuthor id="1" name="Elina.Helenius" initials="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07" autoAdjust="0"/>
  </p:normalViewPr>
  <p:slideViewPr>
    <p:cSldViewPr snapToGrid="0" snapToObjects="1">
      <p:cViewPr varScale="1">
        <p:scale>
          <a:sx n="97" d="100"/>
          <a:sy n="97" d="100"/>
        </p:scale>
        <p:origin x="80" y="1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8" d="100"/>
          <a:sy n="78"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01C9C46-485F-48D4-884A-6935935B50DF}" type="datetimeFigureOut">
              <a:rPr lang="en-GB" smtClean="0"/>
              <a:t>02/02/2020</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051DB65-C790-47C5-A04B-8FE3FF093ACE}" type="slidenum">
              <a:rPr lang="en-GB" smtClean="0"/>
              <a:t>‹#›</a:t>
            </a:fld>
            <a:endParaRPr lang="en-GB"/>
          </a:p>
        </p:txBody>
      </p:sp>
    </p:spTree>
    <p:extLst>
      <p:ext uri="{BB962C8B-B14F-4D97-AF65-F5344CB8AC3E}">
        <p14:creationId xmlns:p14="http://schemas.microsoft.com/office/powerpoint/2010/main" val="41787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84BEF9-010B-4CF3-9EDE-DFD4CEB0BC04}" type="datetimeFigureOut">
              <a:rPr lang="en-GB" smtClean="0"/>
              <a:t>02/02/2020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5495942-4EED-43F3-BE5D-D2DBA6DECCC1}" type="slidenum">
              <a:rPr lang="en-GB" smtClean="0"/>
              <a:t>‹#›</a:t>
            </a:fld>
            <a:endParaRPr lang="en-GB"/>
          </a:p>
        </p:txBody>
      </p:sp>
    </p:spTree>
    <p:extLst>
      <p:ext uri="{BB962C8B-B14F-4D97-AF65-F5344CB8AC3E}">
        <p14:creationId xmlns:p14="http://schemas.microsoft.com/office/powerpoint/2010/main" val="25207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a:t>
            </a:fld>
            <a:endParaRPr lang="en-GB"/>
          </a:p>
        </p:txBody>
      </p:sp>
    </p:spTree>
    <p:extLst>
      <p:ext uri="{BB962C8B-B14F-4D97-AF65-F5344CB8AC3E}">
        <p14:creationId xmlns:p14="http://schemas.microsoft.com/office/powerpoint/2010/main" val="191560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2</a:t>
            </a:fld>
            <a:endParaRPr lang="en-GB"/>
          </a:p>
        </p:txBody>
      </p:sp>
    </p:spTree>
    <p:extLst>
      <p:ext uri="{BB962C8B-B14F-4D97-AF65-F5344CB8AC3E}">
        <p14:creationId xmlns:p14="http://schemas.microsoft.com/office/powerpoint/2010/main" val="349909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3</a:t>
            </a:fld>
            <a:endParaRPr lang="en-GB"/>
          </a:p>
        </p:txBody>
      </p:sp>
    </p:spTree>
    <p:extLst>
      <p:ext uri="{BB962C8B-B14F-4D97-AF65-F5344CB8AC3E}">
        <p14:creationId xmlns:p14="http://schemas.microsoft.com/office/powerpoint/2010/main" val="212727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4</a:t>
            </a:fld>
            <a:endParaRPr lang="en-GB"/>
          </a:p>
        </p:txBody>
      </p:sp>
    </p:spTree>
    <p:extLst>
      <p:ext uri="{BB962C8B-B14F-4D97-AF65-F5344CB8AC3E}">
        <p14:creationId xmlns:p14="http://schemas.microsoft.com/office/powerpoint/2010/main" val="282629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5</a:t>
            </a:fld>
            <a:endParaRPr lang="en-GB"/>
          </a:p>
        </p:txBody>
      </p:sp>
    </p:spTree>
    <p:extLst>
      <p:ext uri="{BB962C8B-B14F-4D97-AF65-F5344CB8AC3E}">
        <p14:creationId xmlns:p14="http://schemas.microsoft.com/office/powerpoint/2010/main" val="211174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6</a:t>
            </a:fld>
            <a:endParaRPr lang="en-GB"/>
          </a:p>
        </p:txBody>
      </p:sp>
    </p:spTree>
    <p:extLst>
      <p:ext uri="{BB962C8B-B14F-4D97-AF65-F5344CB8AC3E}">
        <p14:creationId xmlns:p14="http://schemas.microsoft.com/office/powerpoint/2010/main" val="415041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7</a:t>
            </a:fld>
            <a:endParaRPr lang="en-GB"/>
          </a:p>
        </p:txBody>
      </p:sp>
    </p:spTree>
    <p:extLst>
      <p:ext uri="{BB962C8B-B14F-4D97-AF65-F5344CB8AC3E}">
        <p14:creationId xmlns:p14="http://schemas.microsoft.com/office/powerpoint/2010/main" val="157036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8</a:t>
            </a:fld>
            <a:endParaRPr lang="en-GB"/>
          </a:p>
        </p:txBody>
      </p:sp>
    </p:spTree>
    <p:extLst>
      <p:ext uri="{BB962C8B-B14F-4D97-AF65-F5344CB8AC3E}">
        <p14:creationId xmlns:p14="http://schemas.microsoft.com/office/powerpoint/2010/main" val="390436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9</a:t>
            </a:fld>
            <a:endParaRPr lang="en-GB"/>
          </a:p>
        </p:txBody>
      </p:sp>
    </p:spTree>
    <p:extLst>
      <p:ext uri="{BB962C8B-B14F-4D97-AF65-F5344CB8AC3E}">
        <p14:creationId xmlns:p14="http://schemas.microsoft.com/office/powerpoint/2010/main" val="41344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825" y="1043797"/>
            <a:ext cx="8195095" cy="2556654"/>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465825" y="3886200"/>
            <a:ext cx="8195095" cy="1752600"/>
          </a:xfrm>
        </p:spPr>
        <p:txBody>
          <a:bodyPr>
            <a:normAutofit/>
          </a:bodyPr>
          <a:lstStyle>
            <a:lvl1pPr marL="0" indent="0" algn="ctr">
              <a:buNone/>
              <a:defRPr sz="4000" b="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5275" y="1423359"/>
            <a:ext cx="4340525"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199" y="1423359"/>
            <a:ext cx="4272861"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155275" y="1442072"/>
            <a:ext cx="4342113"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55275" y="2028230"/>
            <a:ext cx="4342113"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645025" y="1442072"/>
            <a:ext cx="4276036"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028230"/>
            <a:ext cx="4276036"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126163"/>
            <a:ext cx="8258141" cy="73183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Footer Placeholder 4"/>
          <p:cNvSpPr txBox="1">
            <a:spLocks/>
          </p:cNvSpPr>
          <p:nvPr userDrawn="1"/>
        </p:nvSpPr>
        <p:spPr>
          <a:xfrm>
            <a:off x="172167" y="6440068"/>
            <a:ext cx="3617502" cy="358950"/>
          </a:xfrm>
          <a:prstGeom prst="rect">
            <a:avLst/>
          </a:prstGeom>
        </p:spPr>
        <p:txBody>
          <a:bodyPr anchor="b"/>
          <a:lstStyle>
            <a:defPPr>
              <a:defRPr lang="en-US"/>
            </a:defPPr>
            <a:lvl1pPr marL="0" algn="l" defTabSz="457200" rtl="0" eaLnBrk="1" latinLnBrk="0" hangingPunct="1">
              <a:defRPr sz="900" kern="1200">
                <a:solidFill>
                  <a:schemeClr val="tx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kern="1200" dirty="0">
                <a:solidFill>
                  <a:schemeClr val="tx1"/>
                </a:solidFill>
                <a:effectLst/>
                <a:latin typeface="+mj-lt"/>
                <a:ea typeface="+mn-ea"/>
                <a:cs typeface="Arial"/>
              </a:rPr>
              <a:t>Edexcel GCSE (9-1) Business</a:t>
            </a:r>
            <a:br>
              <a:rPr lang="en-GB" sz="900" kern="1200" dirty="0">
                <a:solidFill>
                  <a:schemeClr val="tx1"/>
                </a:solidFill>
                <a:effectLst/>
                <a:latin typeface="+mj-lt"/>
                <a:ea typeface="+mn-ea"/>
                <a:cs typeface="Arial"/>
              </a:rPr>
            </a:br>
            <a:r>
              <a:rPr lang="en-US" dirty="0"/>
              <a:t>Dynamic Learning © Hodder &amp; Stoughton </a:t>
            </a:r>
          </a:p>
        </p:txBody>
      </p:sp>
      <p:sp>
        <p:nvSpPr>
          <p:cNvPr id="11" name="Rectangle 10"/>
          <p:cNvSpPr/>
          <p:nvPr userDrawn="1"/>
        </p:nvSpPr>
        <p:spPr>
          <a:xfrm>
            <a:off x="0" y="0"/>
            <a:ext cx="9144000" cy="731837"/>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275" y="738665"/>
            <a:ext cx="8765786" cy="684694"/>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55275" y="1430187"/>
            <a:ext cx="8765785" cy="46959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p:cNvSpPr txBox="1"/>
          <p:nvPr userDrawn="1"/>
        </p:nvSpPr>
        <p:spPr>
          <a:xfrm>
            <a:off x="155275" y="29393"/>
            <a:ext cx="7068981" cy="677108"/>
          </a:xfrm>
          <a:prstGeom prst="rect">
            <a:avLst/>
          </a:prstGeom>
          <a:noFill/>
        </p:spPr>
        <p:txBody>
          <a:bodyPr wrap="square" rtlCol="0">
            <a:spAutoFit/>
          </a:bodyPr>
          <a:lstStyle/>
          <a:p>
            <a:pPr marL="0" algn="l" defTabSz="457200" rtl="0" eaLnBrk="1" latinLnBrk="0" hangingPunct="1"/>
            <a:r>
              <a:rPr lang="en-GB" sz="2000" b="1" kern="1200" dirty="0">
                <a:solidFill>
                  <a:schemeClr val="bg1"/>
                </a:solidFill>
                <a:latin typeface="Calibri" panose="020F0502020204030204" pitchFamily="34" charset="0"/>
                <a:ea typeface="+mn-ea"/>
                <a:cs typeface="Arial"/>
              </a:rPr>
              <a:t>Topic 2.3 Making operational decisions</a:t>
            </a:r>
          </a:p>
          <a:p>
            <a:pPr marL="0" algn="l" defTabSz="457200" rtl="0" eaLnBrk="1" latinLnBrk="0" hangingPunct="1"/>
            <a:r>
              <a:rPr lang="en-GB" sz="1800" b="0" kern="1200" dirty="0">
                <a:solidFill>
                  <a:schemeClr val="bg1"/>
                </a:solidFill>
                <a:latin typeface="Calibri" panose="020F0502020204030204" pitchFamily="34" charset="0"/>
                <a:ea typeface="+mn-ea"/>
                <a:cs typeface="Arial"/>
              </a:rPr>
              <a:t>2.3.2 Working with suppliers</a:t>
            </a:r>
          </a:p>
        </p:txBody>
      </p:sp>
      <p:pic>
        <p:nvPicPr>
          <p:cNvPr id="4" name="Picture 3" descr="EDU_RGB_Land.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79107" y="6267545"/>
            <a:ext cx="1041953" cy="449071"/>
          </a:xfrm>
          <a:prstGeom prst="rect">
            <a:avLst/>
          </a:prstGeom>
        </p:spPr>
      </p:pic>
      <p:pic>
        <p:nvPicPr>
          <p:cNvPr id="9" name="Picture 8" descr="Dynamic_Learning_v2.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15700" y="6481251"/>
            <a:ext cx="1000975" cy="244094"/>
          </a:xfrm>
          <a:prstGeom prst="rect">
            <a:avLst/>
          </a:prstGeom>
        </p:spPr>
      </p:pic>
      <p:sp>
        <p:nvSpPr>
          <p:cNvPr id="16" name="Rounded Rectangle 15"/>
          <p:cNvSpPr/>
          <p:nvPr userDrawn="1"/>
        </p:nvSpPr>
        <p:spPr>
          <a:xfrm>
            <a:off x="6966209" y="145510"/>
            <a:ext cx="1954851" cy="460500"/>
          </a:xfrm>
          <a:prstGeom prst="roundRect">
            <a:avLst>
              <a:gd name="adj" fmla="val 28648"/>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mj-lt"/>
                <a:cs typeface="Helvetica"/>
              </a:rPr>
              <a:t>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000" b="1" kern="1200">
          <a:solidFill>
            <a:schemeClr val="accent2"/>
          </a:solidFill>
          <a:latin typeface="+mj-lt"/>
          <a:ea typeface="+mj-ea"/>
          <a:cs typeface="+mj-cs"/>
        </a:defRPr>
      </a:lvl1pPr>
    </p:titleStyle>
    <p:bodyStyle>
      <a:lvl1pPr marL="361950" indent="-361950" algn="l" defTabSz="457200" rtl="0" eaLnBrk="1" latinLnBrk="0" hangingPunct="1">
        <a:spcBef>
          <a:spcPct val="20000"/>
        </a:spcBef>
        <a:buFont typeface="Arial"/>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Font typeface="Arial" panose="020B0604020202020204" pitchFamily="34" charset="0"/>
        <a:buChar char="•"/>
        <a:tabLst/>
        <a:defRPr lang="en-US" sz="28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55274" y="738665"/>
            <a:ext cx="8988725" cy="684694"/>
          </a:xfrm>
        </p:spPr>
        <p:txBody>
          <a:bodyPr/>
          <a:lstStyle/>
          <a:p>
            <a:r>
              <a:rPr lang="en-GB" sz="3800" dirty="0"/>
              <a:t>Working with suppliers</a:t>
            </a:r>
          </a:p>
        </p:txBody>
      </p:sp>
    </p:spTree>
    <p:extLst>
      <p:ext uri="{BB962C8B-B14F-4D97-AF65-F5344CB8AC3E}">
        <p14:creationId xmlns:p14="http://schemas.microsoft.com/office/powerpoint/2010/main" val="96404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55274" y="738665"/>
            <a:ext cx="8988725" cy="684694"/>
          </a:xfrm>
        </p:spPr>
        <p:txBody>
          <a:bodyPr/>
          <a:lstStyle/>
          <a:p>
            <a:r>
              <a:rPr lang="en-GB" sz="3800" dirty="0"/>
              <a:t>Working with suppliers</a:t>
            </a:r>
          </a:p>
        </p:txBody>
      </p:sp>
      <p:sp>
        <p:nvSpPr>
          <p:cNvPr id="5" name="Content Placeholder 4"/>
          <p:cNvSpPr>
            <a:spLocks noGrp="1"/>
          </p:cNvSpPr>
          <p:nvPr>
            <p:ph idx="1"/>
          </p:nvPr>
        </p:nvSpPr>
        <p:spPr>
          <a:xfrm>
            <a:off x="155275" y="1430187"/>
            <a:ext cx="8765785" cy="4695976"/>
          </a:xfrm>
        </p:spPr>
        <p:txBody>
          <a:bodyPr>
            <a:noAutofit/>
          </a:bodyPr>
          <a:lstStyle/>
          <a:p>
            <a:pPr marL="0" lvl="0" indent="0">
              <a:buNone/>
            </a:pPr>
            <a:r>
              <a:rPr lang="en-GB" dirty="0"/>
              <a:t>This section covers the following: </a:t>
            </a:r>
          </a:p>
          <a:p>
            <a:pPr lvl="0"/>
            <a:r>
              <a:rPr lang="en-GB" dirty="0"/>
              <a:t>What procurement is</a:t>
            </a:r>
          </a:p>
          <a:p>
            <a:pPr lvl="0"/>
            <a:r>
              <a:rPr lang="en-GB" dirty="0"/>
              <a:t>Building relationships with suppliers</a:t>
            </a:r>
          </a:p>
          <a:p>
            <a:r>
              <a:rPr lang="en-GB" dirty="0"/>
              <a:t>The impact of logistics and supply decisions</a:t>
            </a:r>
          </a:p>
        </p:txBody>
      </p:sp>
    </p:spTree>
    <p:extLst>
      <p:ext uri="{BB962C8B-B14F-4D97-AF65-F5344CB8AC3E}">
        <p14:creationId xmlns:p14="http://schemas.microsoft.com/office/powerpoint/2010/main" val="186469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words</a:t>
            </a:r>
          </a:p>
        </p:txBody>
      </p:sp>
      <p:sp>
        <p:nvSpPr>
          <p:cNvPr id="5" name="Content Placeholder 4"/>
          <p:cNvSpPr>
            <a:spLocks noGrp="1"/>
          </p:cNvSpPr>
          <p:nvPr>
            <p:ph idx="1"/>
          </p:nvPr>
        </p:nvSpPr>
        <p:spPr>
          <a:xfrm>
            <a:off x="155275" y="1430187"/>
            <a:ext cx="7766507" cy="4695976"/>
          </a:xfrm>
        </p:spPr>
        <p:txBody>
          <a:bodyPr>
            <a:noAutofit/>
          </a:bodyPr>
          <a:lstStyle/>
          <a:p>
            <a:pPr marL="0" indent="0">
              <a:buNone/>
            </a:pPr>
            <a:r>
              <a:rPr lang="en-GB" sz="5400" b="1" dirty="0">
                <a:solidFill>
                  <a:srgbClr val="C0504D"/>
                </a:solidFill>
              </a:rPr>
              <a:t>Procurement</a:t>
            </a:r>
          </a:p>
          <a:p>
            <a:pPr lvl="0"/>
            <a:r>
              <a:rPr lang="en-GB" sz="5400" dirty="0"/>
              <a:t>Obtaining the right supplies from the right supplier</a:t>
            </a:r>
          </a:p>
        </p:txBody>
      </p:sp>
    </p:spTree>
    <p:extLst>
      <p:ext uri="{BB962C8B-B14F-4D97-AF65-F5344CB8AC3E}">
        <p14:creationId xmlns:p14="http://schemas.microsoft.com/office/powerpoint/2010/main" val="196375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What is procurement?</a:t>
            </a:r>
          </a:p>
        </p:txBody>
      </p:sp>
      <p:sp>
        <p:nvSpPr>
          <p:cNvPr id="5" name="Content Placeholder 4"/>
          <p:cNvSpPr>
            <a:spLocks noGrp="1"/>
          </p:cNvSpPr>
          <p:nvPr>
            <p:ph idx="1"/>
          </p:nvPr>
        </p:nvSpPr>
        <p:spPr>
          <a:xfrm>
            <a:off x="155275" y="1430187"/>
            <a:ext cx="8010951" cy="4695976"/>
          </a:xfrm>
        </p:spPr>
        <p:txBody>
          <a:bodyPr>
            <a:noAutofit/>
          </a:bodyPr>
          <a:lstStyle/>
          <a:p>
            <a:pPr lvl="0"/>
            <a:r>
              <a:rPr lang="en-GB" dirty="0"/>
              <a:t>Procurement is obtaining the right supplies from the right supplier.</a:t>
            </a:r>
          </a:p>
          <a:p>
            <a:pPr lvl="0"/>
            <a:r>
              <a:rPr lang="en-GB" dirty="0"/>
              <a:t>Procurement is important to the success of a business as customers will expect products to be available when they want them.</a:t>
            </a:r>
          </a:p>
          <a:p>
            <a:pPr lvl="0"/>
            <a:r>
              <a:rPr lang="en-GB" dirty="0"/>
              <a:t>Suppliers must be chosen that deliver goods on time, to the right quality and at the right price.</a:t>
            </a:r>
          </a:p>
          <a:p>
            <a:r>
              <a:rPr lang="en-GB" dirty="0"/>
              <a:t>It is all about building strong relationships.</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03102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words</a:t>
            </a:r>
          </a:p>
        </p:txBody>
      </p:sp>
      <p:sp>
        <p:nvSpPr>
          <p:cNvPr id="5" name="Content Placeholder 4"/>
          <p:cNvSpPr>
            <a:spLocks noGrp="1"/>
          </p:cNvSpPr>
          <p:nvPr>
            <p:ph idx="1"/>
          </p:nvPr>
        </p:nvSpPr>
        <p:spPr>
          <a:xfrm>
            <a:off x="155275" y="1430187"/>
            <a:ext cx="7766507" cy="4695976"/>
          </a:xfrm>
        </p:spPr>
        <p:txBody>
          <a:bodyPr>
            <a:noAutofit/>
          </a:bodyPr>
          <a:lstStyle/>
          <a:p>
            <a:pPr marL="0" lvl="0" indent="0">
              <a:buNone/>
            </a:pPr>
            <a:r>
              <a:rPr lang="en-GB" sz="3600" b="1" dirty="0">
                <a:solidFill>
                  <a:srgbClr val="C0504D"/>
                </a:solidFill>
              </a:rPr>
              <a:t>Availability</a:t>
            </a:r>
          </a:p>
          <a:p>
            <a:pPr lvl="0"/>
            <a:r>
              <a:rPr lang="en-GB" sz="3600" dirty="0"/>
              <a:t>Knowing how to get the right supplies quickly – just when you need them</a:t>
            </a:r>
          </a:p>
          <a:p>
            <a:pPr marL="0" indent="0">
              <a:buNone/>
            </a:pPr>
            <a:r>
              <a:rPr lang="en-GB" sz="3600" b="1" dirty="0">
                <a:solidFill>
                  <a:srgbClr val="C0504D"/>
                </a:solidFill>
              </a:rPr>
              <a:t>Trust</a:t>
            </a:r>
          </a:p>
          <a:p>
            <a:r>
              <a:rPr lang="en-GB" sz="3600" dirty="0"/>
              <a:t>Building a business relationship in which both sides know that the other won’t let them down</a:t>
            </a:r>
          </a:p>
        </p:txBody>
      </p:sp>
    </p:spTree>
    <p:extLst>
      <p:ext uri="{BB962C8B-B14F-4D97-AF65-F5344CB8AC3E}">
        <p14:creationId xmlns:p14="http://schemas.microsoft.com/office/powerpoint/2010/main" val="50829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Building relationships with suppliers</a:t>
            </a:r>
          </a:p>
        </p:txBody>
      </p:sp>
      <p:sp>
        <p:nvSpPr>
          <p:cNvPr id="5" name="Content Placeholder 4"/>
          <p:cNvSpPr>
            <a:spLocks noGrp="1"/>
          </p:cNvSpPr>
          <p:nvPr>
            <p:ph idx="1"/>
          </p:nvPr>
        </p:nvSpPr>
        <p:spPr>
          <a:xfrm>
            <a:off x="155274" y="1430187"/>
            <a:ext cx="8880083" cy="4695976"/>
          </a:xfrm>
        </p:spPr>
        <p:txBody>
          <a:bodyPr>
            <a:noAutofit/>
          </a:bodyPr>
          <a:lstStyle/>
          <a:p>
            <a:pPr lvl="0"/>
            <a:r>
              <a:rPr lang="en-GB" sz="2200" b="1" dirty="0">
                <a:solidFill>
                  <a:srgbClr val="C0504D"/>
                </a:solidFill>
              </a:rPr>
              <a:t>Quality</a:t>
            </a:r>
            <a:r>
              <a:rPr lang="en-GB" sz="2200" dirty="0"/>
              <a:t> needs to be high in order to produce low priced goods as faulty items cost more money to replace.</a:t>
            </a:r>
          </a:p>
          <a:p>
            <a:r>
              <a:rPr lang="en-GB" sz="2200" b="1" dirty="0">
                <a:solidFill>
                  <a:srgbClr val="C0504D"/>
                </a:solidFill>
              </a:rPr>
              <a:t>Delivery</a:t>
            </a:r>
            <a:r>
              <a:rPr lang="en-GB" sz="2200" dirty="0"/>
              <a:t>, where the supplies need to be brought to the business on time, is all about reliability. </a:t>
            </a:r>
          </a:p>
          <a:p>
            <a:pPr lvl="0"/>
            <a:r>
              <a:rPr lang="en-GB" sz="2200" b="1" dirty="0">
                <a:solidFill>
                  <a:srgbClr val="C0504D"/>
                </a:solidFill>
              </a:rPr>
              <a:t>Availability</a:t>
            </a:r>
            <a:r>
              <a:rPr lang="en-GB" sz="2200" dirty="0"/>
              <a:t> means a supplier is needed who can cope with small orders to very large orders at different times. Deliveries may need to be flexible.</a:t>
            </a:r>
          </a:p>
          <a:p>
            <a:pPr lvl="0"/>
            <a:r>
              <a:rPr lang="en-GB" sz="2200" b="1" dirty="0">
                <a:solidFill>
                  <a:srgbClr val="C0504D"/>
                </a:solidFill>
              </a:rPr>
              <a:t>Cost</a:t>
            </a:r>
            <a:r>
              <a:rPr lang="en-GB" sz="2200" dirty="0"/>
              <a:t> means finding the cheaper supplier giving the business lower variable costs and higher profit margins. For large businesses they can buy in bulk so will be able to drive costs down, whereas a small business may not have such buying power.</a:t>
            </a:r>
          </a:p>
          <a:p>
            <a:pPr lvl="0"/>
            <a:r>
              <a:rPr lang="en-GB" sz="2200" b="1" dirty="0">
                <a:solidFill>
                  <a:srgbClr val="C0504D"/>
                </a:solidFill>
              </a:rPr>
              <a:t>Trust</a:t>
            </a:r>
            <a:r>
              <a:rPr lang="en-GB" sz="2200" dirty="0"/>
              <a:t> covers areas such as obtaining credit, where the supplier allows payment up to 60 days after delivery. Small businesses may not get credit easily so this can dictate the supplier.</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21726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words</a:t>
            </a:r>
          </a:p>
        </p:txBody>
      </p:sp>
      <p:sp>
        <p:nvSpPr>
          <p:cNvPr id="5" name="Content Placeholder 4"/>
          <p:cNvSpPr>
            <a:spLocks noGrp="1"/>
          </p:cNvSpPr>
          <p:nvPr>
            <p:ph idx="1"/>
          </p:nvPr>
        </p:nvSpPr>
        <p:spPr>
          <a:xfrm>
            <a:off x="155275" y="1430187"/>
            <a:ext cx="7766507" cy="4695976"/>
          </a:xfrm>
        </p:spPr>
        <p:txBody>
          <a:bodyPr>
            <a:noAutofit/>
          </a:bodyPr>
          <a:lstStyle/>
          <a:p>
            <a:pPr marL="0" indent="0">
              <a:buNone/>
            </a:pPr>
            <a:r>
              <a:rPr lang="en-GB" sz="4800" b="1" dirty="0">
                <a:solidFill>
                  <a:srgbClr val="C0504D"/>
                </a:solidFill>
              </a:rPr>
              <a:t>Logistics</a:t>
            </a:r>
          </a:p>
          <a:p>
            <a:pPr lvl="0"/>
            <a:r>
              <a:rPr lang="en-GB" sz="4800" dirty="0"/>
              <a:t>Ensuring that the right supplies will be ordered and delivered on time</a:t>
            </a:r>
          </a:p>
        </p:txBody>
      </p:sp>
    </p:spTree>
    <p:extLst>
      <p:ext uri="{BB962C8B-B14F-4D97-AF65-F5344CB8AC3E}">
        <p14:creationId xmlns:p14="http://schemas.microsoft.com/office/powerpoint/2010/main" val="266147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Grp="1" noChangeAspect="1"/>
          </p:cNvPicPr>
          <p:nvPr>
            <p:ph sz="half" idx="2"/>
          </p:nvPr>
        </p:nvPicPr>
        <p:blipFill>
          <a:blip r:embed="rId3"/>
          <a:stretch>
            <a:fillRect/>
          </a:stretch>
        </p:blipFill>
        <p:spPr>
          <a:xfrm>
            <a:off x="5124261" y="3648311"/>
            <a:ext cx="3805853" cy="2532171"/>
          </a:xfrm>
          <a:prstGeom prst="rect">
            <a:avLst/>
          </a:prstGeom>
        </p:spPr>
      </p:pic>
      <p:sp>
        <p:nvSpPr>
          <p:cNvPr id="20" name="Title 1"/>
          <p:cNvSpPr>
            <a:spLocks noGrp="1"/>
          </p:cNvSpPr>
          <p:nvPr>
            <p:ph type="title"/>
          </p:nvPr>
        </p:nvSpPr>
        <p:spPr/>
        <p:txBody>
          <a:bodyPr/>
          <a:lstStyle/>
          <a:p>
            <a:r>
              <a:rPr lang="en-GB" sz="3800" dirty="0"/>
              <a:t>Logistics</a:t>
            </a:r>
          </a:p>
        </p:txBody>
      </p:sp>
      <p:sp>
        <p:nvSpPr>
          <p:cNvPr id="5" name="Content Placeholder 4"/>
          <p:cNvSpPr>
            <a:spLocks noGrp="1"/>
          </p:cNvSpPr>
          <p:nvPr>
            <p:ph sz="half" idx="1"/>
          </p:nvPr>
        </p:nvSpPr>
        <p:spPr>
          <a:xfrm>
            <a:off x="155275" y="1423359"/>
            <a:ext cx="7540171" cy="4702804"/>
          </a:xfrm>
        </p:spPr>
        <p:txBody>
          <a:bodyPr>
            <a:noAutofit/>
          </a:bodyPr>
          <a:lstStyle/>
          <a:p>
            <a:pPr marL="0" lvl="0" indent="0">
              <a:buNone/>
            </a:pPr>
            <a:r>
              <a:rPr lang="en-GB" sz="2000" dirty="0"/>
              <a:t>Logistics means ensuring the right supplies will be ordered and delivered on time. Well managed logistics means:</a:t>
            </a:r>
          </a:p>
          <a:p>
            <a:pPr lvl="0"/>
            <a:r>
              <a:rPr lang="en-GB" sz="2000" dirty="0"/>
              <a:t>better reputation for the business</a:t>
            </a:r>
          </a:p>
          <a:p>
            <a:pPr lvl="0"/>
            <a:r>
              <a:rPr lang="en-GB" sz="2000" dirty="0"/>
              <a:t>lower costs of production, as the product can be completed quicker and sold quicker</a:t>
            </a:r>
          </a:p>
          <a:p>
            <a:pPr lvl="0"/>
            <a:r>
              <a:rPr lang="en-GB" sz="2000" dirty="0"/>
              <a:t>high customer satisfaction, as the product is the right quality, the right price and delivered at the right time. </a:t>
            </a:r>
          </a:p>
          <a:p>
            <a:pPr marL="0" lvl="0" indent="0">
              <a:buNone/>
            </a:pPr>
            <a:r>
              <a:rPr lang="en-GB" sz="2000" b="1" dirty="0">
                <a:solidFill>
                  <a:srgbClr val="C0504D"/>
                </a:solidFill>
              </a:rPr>
              <a:t>Example: </a:t>
            </a:r>
          </a:p>
          <a:p>
            <a:r>
              <a:rPr lang="en-GB" sz="2000" dirty="0"/>
              <a:t>In 2016 Airbus, the plane maker, had 20 </a:t>
            </a:r>
            <a:br>
              <a:rPr lang="en-GB" sz="2000" dirty="0"/>
            </a:br>
            <a:r>
              <a:rPr lang="en-GB" sz="2000" dirty="0"/>
              <a:t>planes that could not be completed as </a:t>
            </a:r>
            <a:br>
              <a:rPr lang="en-GB" sz="2000" dirty="0"/>
            </a:br>
            <a:r>
              <a:rPr lang="en-GB" sz="2000" dirty="0"/>
              <a:t>their US engines were not ready.</a:t>
            </a:r>
          </a:p>
          <a:p>
            <a:r>
              <a:rPr lang="en-GB" sz="2000" dirty="0"/>
              <a:t>An estimated 1bn euros was delayed </a:t>
            </a:r>
            <a:br>
              <a:rPr lang="en-GB" sz="2000" dirty="0"/>
            </a:br>
            <a:r>
              <a:rPr lang="en-GB" sz="2000" dirty="0"/>
              <a:t>being paid to Airbus as the planes could </a:t>
            </a:r>
            <a:br>
              <a:rPr lang="en-GB" sz="2000" dirty="0"/>
            </a:br>
            <a:r>
              <a:rPr lang="en-GB" sz="2000" dirty="0"/>
              <a:t>not be sold until finished.</a:t>
            </a:r>
          </a:p>
        </p:txBody>
      </p:sp>
    </p:spTree>
    <p:extLst>
      <p:ext uri="{BB962C8B-B14F-4D97-AF65-F5344CB8AC3E}">
        <p14:creationId xmlns:p14="http://schemas.microsoft.com/office/powerpoint/2010/main" val="292602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Summary questions</a:t>
            </a:r>
          </a:p>
        </p:txBody>
      </p:sp>
      <p:sp>
        <p:nvSpPr>
          <p:cNvPr id="5" name="Content Placeholder 4"/>
          <p:cNvSpPr>
            <a:spLocks noGrp="1"/>
          </p:cNvSpPr>
          <p:nvPr>
            <p:ph idx="1"/>
          </p:nvPr>
        </p:nvSpPr>
        <p:spPr>
          <a:xfrm>
            <a:off x="155275" y="1430187"/>
            <a:ext cx="8753335" cy="4979666"/>
          </a:xfrm>
        </p:spPr>
        <p:txBody>
          <a:bodyPr>
            <a:noAutofit/>
          </a:bodyPr>
          <a:lstStyle/>
          <a:p>
            <a:pPr marL="0" indent="0">
              <a:buNone/>
            </a:pPr>
            <a:r>
              <a:rPr lang="en-GB" sz="2600" dirty="0"/>
              <a:t>Write down or discuss the answers to these questions.</a:t>
            </a:r>
          </a:p>
          <a:p>
            <a:pPr lvl="0"/>
            <a:r>
              <a:rPr lang="en-GB" sz="2600" dirty="0"/>
              <a:t>What is procurement?</a:t>
            </a:r>
          </a:p>
          <a:p>
            <a:pPr lvl="0"/>
            <a:r>
              <a:rPr lang="en-GB" sz="2600" dirty="0"/>
              <a:t>Out of the five ways of building a relationship with suppliers, which one do you think is the most important? Explain.</a:t>
            </a:r>
          </a:p>
          <a:p>
            <a:pPr lvl="0"/>
            <a:r>
              <a:rPr lang="en-GB" sz="2600" dirty="0"/>
              <a:t>Why is it easier for Tesco to dictate supplier costs than a small corner shop?</a:t>
            </a:r>
          </a:p>
          <a:p>
            <a:pPr lvl="0"/>
            <a:r>
              <a:rPr lang="en-GB" sz="2600" dirty="0"/>
              <a:t>What is meant by logistics?</a:t>
            </a:r>
          </a:p>
          <a:p>
            <a:pPr lvl="0"/>
            <a:r>
              <a:rPr lang="en-GB" sz="2600" dirty="0"/>
              <a:t>Give one impact of well managed logistics.</a:t>
            </a:r>
          </a:p>
          <a:p>
            <a:r>
              <a:rPr lang="en-GB" sz="2600" dirty="0"/>
              <a:t>Give one risk associated with poorly managed logistics.</a:t>
            </a:r>
          </a:p>
        </p:txBody>
      </p:sp>
    </p:spTree>
    <p:extLst>
      <p:ext uri="{BB962C8B-B14F-4D97-AF65-F5344CB8AC3E}">
        <p14:creationId xmlns:p14="http://schemas.microsoft.com/office/powerpoint/2010/main" val="908834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D82D75F-ABBE-45DD-BF1B-8E84A3A92A23"/>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Hx0M0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8dDNIw6oVif4CAABlCgAAJwAAAHVuaXZlcnNhbC9mbGFzaF9wdWJsaXNoaW5nX3NldHRpbmdzLnhtbNVW3U7bMBS+71NYnrikAQYbq9IiRFutAtqKdtq4Qm582lg4dhY7LeVqT7MH25PsOKYlFQwFGNKmXjQ5Puc73/nJJ4dHN4kkc8iM0KpJd+s7lICKNBdq1qRfxt3tQ0qMZYozqRU0qdKUHLVqYZpPpDDxCKxFV0MQRplGaps0tjZtBMFisagLk2buVMvcIr6pRzoJ0gwMKAtZkEq2xD+7TMHQVq1GSOhN55rnEojgSEEJx47JrmQmpoF3m7DoepbpXPETLXVGstmkSd8dHrvfysdDtUUCyhVnWmh0ZttgnAvHh8mRuAUSg5jFSHxvn5KF4DYuHgPnHwYPUQpsXwNzKCcai1H2Dj4ByzizzL/6fBZurFkZvIkvFUtENMYT4upv0vb46vPlsHNx1uufXo0Hg7Nxb+hJFDHBJk4YbCYKkZDOswjWeUJmLYti5I0xUyYNhEHZtHKbarVBzr2TiZbY+yIK9yGZAO+zBErTGF0L1UXPXUqmWIhcNulxJpikRFgmRbQONvnEWGGL+XfLngSxcM+AnI/ofXrfnShmmYEyrdWJcT2PWl91LjlZ6pxIcQ3EaoL15wk+xUDKwyHTTCeFFdfHEiMFZpwLWAA/Knp6B/inRJeYIskxEjc3lWB9hu+5uCUTmOoMcYHNccfRLozHrz8LOGXG3IOyFcet0Vmv3bnq9dudb1uuQMbnTEXPBMeBQ5Lat8BnWLvSmEJKjd0sQWBnIpYbKObDBS/cqpRZOXfM5sXQ3SALUBy3QD4eEw8iXE2hcqgKGDFFtJJLwiL8hIxbobnQuUGLXxYPbV5E0IcSoQqqM/yCMFnGIauCtrO7937/4MPHw0+NevDrx8/tJ4PuZGUomcvmdeXkSWFZi8vDby4MnBY8Lg02y/9NZbjsjKq0tT+o4jU4reJ14aVnWJKdShRQN2ZepFA5pEiEBf43V+IFY32V4vudeJuxvmHNr1nl/6Zk/7a+PGzcFsLg0euMO0mEEgk2winY+g7UOtjfwfvHo0e1GqJtXg1btd9QSwMEFAACAAgAfHQzSE9Ble2qAgAAXgoAACEAAAB1bml2ZXJzYWwvZmxhc2hfc2tpbl9zZXR0aW5ncy54bWyVVttu2zAMfd9XBNl73V3TAUqANM2AAt1arEXfZZuxhciSIcnp8vcTZTmWE7v2QhSIyHMkijxiSvSeidWH2Ywkkkv1DMYwkWn0NL4ZS5fzuDJGiqtECgPCXAmpCsrnq48/3YdEDjnGkgdQUzk7mkB7zMJ9plD8Gd8WaEOERBYlFccHmcmrmCb7TMlKpKOp5ccSFGdib5HXPxab7eABnGlzb6Do5LS9QZtGKRVoDZjS9y3aKIvTGHhz0rX7TOS0R71/+zPagWlmHG39CW2IVtIMukW+WaMN44XdvduVBdr7BAN/jYV++Yw2COX0CKq7+d1XtEGGLKvyfzRSKplhQbuc95t44nBJU/v8MKtrtFECXggPGu2CL4+7610A8l/Dd0/wuSrJn7CuZwMBmx5zWO0o10CiZlkHdS7fHitjH8gJELpa0JPN+olWugNrnS3wD7wxkYYo72khr5JXBWzqlENkN9ASNptbNy5C7MkX5KjgcAkMvC30t63tJTTwttBnzlJ4FPx4iT8P1aSm07fU93SkCTYMgtplujKqstFm1UTxqAd8wNoDAkeDKWQKK435vLACsHkkcr46p+giKSLogWXUMCl+IS4+uttoEp0FvOL69UUMMxz6ZOdytMM6rJdbT1Bl/ePQXq5ez4yd5cs5NYYmeWF/nPR85nnLudtnHvVTcFxaPKh7sZNTSQVVe1AvUvLJ5whpYDJY1m9sCE6ioAok6q8z8Zv0NUBURQxqa/vGoBFO11fjcpbl3P6ZVwZvkHYJA8GaaXK7naDspMvA4UUAVCV5o9p6UUeKihvG4QDcRwOHu/DQzYi2Kh0S3No8wM6EkvOeSZr006KVytkYCQI9hFebVz+jjkzQvaGxdlfrPP2x+dyMNBRfZ5o5hxdTZ2sbvyyideL/lf8AUEsDBBQAAgAIAHx0M0grL9OQ0wIAAHYJAAAmAAAAdW5pdmVyc2FsL2h0bWxfcHVibGlzaGluZ19zZXR0aW5ncy54bWzNVsFOGzEQvecrLFccyQKlLY02QYgEEUFJRFK1nJCznmQtvPbW9iaEU7+mH9Yv6XhNQiJotCCoqhyyHs+8eW/Gnt348DaTZArGCq2adLe+QwmoRHOhJk36dXiyfUCJdUxxJrWCJlWaksNWLc6LkRQ2HYBz6GoJwijbyF2Tps7ljSiazWZ1YXPjd7UsHOLbeqKzKDdgQTkwUS7ZHP/cPAdLW7UaIXEwfdG8kEAERwpKeHZMnrpM0ih4jVhyMzG6UPxYS22ImYya9N3Bkf8tfAJSW2SgvDbbQqM3uwbjXHg6TA7EHZAUxCRF3nv7lMwEd2n5GHn/OHqMUmIHCcyjHGvUotw9fAaOceZYWIZ8Dm6dXRiCic8Vy0QyxB3i5Tdpe3h9etXvXJ53L86uh73e+bDbDyTKmGgdJ47WE8VISBcmgWWemDnHkhR5Y8yYSQtxtGpauI21WiPn12SkJZa+jKJkjEzlvEmPjGCSEuGYFMly1zEzAXciJGrwsbv1sXL0ATDoTVJmLKwmWuxYX8Wk9U0XkpO5LogUN0CcJqioyPApBbJabjI2OiutkllHrBQcyFTADPhhWaV7wL8lusIUWYGReBRzCS5k+FGIOzKCsTaIC2yKhxbtwgb8+rOAc2btAyhbcNwanHfbnevuRbvzfcsLZHzKVPJMcGwhZLl7C3yG2pXGFFJqrOYKBFYmYYWFsj9c8NKtiszKuVM2LZvuG1mCYrsF8gmYuJHg0RKqgKqACVNEKzknLMFLYf0RmgpdWLSEwxKg7YsIhlAiVEl1ggMKkxkOpgrazu7e+/0PHz8dfG7Uo98/f21vDLofFH3JfLYwKY43jorluHh85+LI39CnL7szxb+661edQZVCXfSqePXOqnhdhmHSXxkklSjgJJiEsYOzQIpMOOCv2eQXNGrzVA5tfKVGvaGKjcft/xURVsuX8NpbN46e/CyooX39W6lV+wNQSwMEFAACAAgAfHQzSEflG4WDAQAACQYAAB8AAAB1bml2ZXJzYWwvaHRtbF9za2luX3NldHRpbmdzLmpzjZTLbsIwEEX3fEWUbitEn6HdoUKlSiwqtbuqCxOGEOHYlu2kpIh/L+PwiB8peDbxzdEdz1ieTS/arTiNo+doY77N/t3eGw1Q07KEa1unHXqBeqxoPofPvACaM4gdpEJkQaiCo749IY2z+d0SmbGd1R9orFqOMQ/hIiTKkKhCYhUSf0LiOiT+2gXui2sKa7V7VmrNWT/lTAPTfcZlQQwTX72a1S7TgXkF8gy6IClYpolZXeTJ8SHBaHMpLwRh9ZRnvD8j6SqTvGTzrvzLWoDcXfyqAQZPycvEsqO50m8aCjfxZIjRTQoJSsE+7+MEIwhTMgPa8h2Y9Q9qGfsFOXSVq1wf6NENRpsWJAOvS8MRho2xnZfXzQTD5zSsdUPc3WJYBCU1SM9qfI9hgVyU4oILFJJn2BEP9Xt+RCkn85xl+9QDjCCHh0Xbru6dCjXHH8fWE+LOE1r6U6iZQI7GApoKaPqgWVmVk3UaevTdY8sVL59YVXiQaHeQ4P4r+j53Gteut/0DUEsDBBQAAgAIAHx0M0iWUXBaugAAAKMBAAAaAAAAdW5pdmVyc2FsL2kxOG5fcHJlc2V0cy54bWydkLEKwjAQhvc+Rbjdxm6lJHET3Bx0lpqmGmkvJZdYH9+UinSRgkMg//F9P8mJ3avv2NN4sg4lFPkWmEHtGos3CefTflMCo1BjU3cOjQR0wHYqE7Yo8egNmUAsVSBJuIcwVJyP45hbGnxqINfFkIop167n6fQO+WTyYVZhdiv7l/2ZgcoyxsQ12i4cUKV7SjPCyGsJk3PRmFtsHfBfgFkDWr8CPIYVwMcFIPj3xVPSkUL6ZgqCL5arsjdQSwMEFAACAAgAfHQzSGAwPB5rAAAAdQAAABwAAAB1bml2ZXJzYWwvbG9jYWxfc2V0dGluZ3MueG1sNYwxDoMwDAB3XmF5p9CtA4GNDYZCH2ARt4rk2CiJqvb3zdLtpDvdMH2iwJtTDqYOr5cegfUwH/Tl8LHP7Q0hF1JPYsoO1RCmsRnEDpKNS6lhhlPoy2nnWKHwSrGW2x3y37ew1OUzsMdubH5QSwMEFAACAAgA6AIhR4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B8dDNIaLyeISEJAADUOgAAKQAAAHVuaXZlcnNhbC9za2luX2N1c3RvbWl6YXRpb25fc2V0dGluZ3MueG1s7VvrbtvKEf5/nmKh4gAtUFiUqGuhqOBlZRORKR2RtpMWhUCJa4swxVXJpR0f6Eef5jzYeZLOLkmLlGWZzKVNWplJEM7ONzM7OzO73EkG0b0XaHHE6Nr71WEeDSzCmBfcRcOfEBosqU/DaUgiwqL6jnLjBS59NIJbymlAjZgTuE7oanw0GkpoJH5Qr6v09B68tdRWE3VbuIl7SMdtDcb6st6XNRjTmw1tUN8TkcgNyZIE7LDUQb0w+hJgBBEJmRG45NNQLnLnh4ozOA8d1wO+aNhp8Webad3qLf6gVqPdbeNtU5FluYO0tt7QpW232+8qDYSlVluSt2qvKTdl1Gi3G/3OttFttmV4G/U7IKWF+x3U6rZaTX3bxE1AI0VR9aa27cr9RkMBbbjX17ajkdqVJNRoNOSWvm135JEqIeCWQYYi97gDZV1W5c5WUZVGT0YjbaSOWlus447WRr0m7kjStqWqsiTtnLubXd5dO2rp6WTufEPgwSU4OMpjq34guAbLOAyB2Sbrje8wghZORExnTd7VrBmK0mCtpcEpAjljzWwqUhMikAMQMry0Jhfo0WMrGjPkxK5HF044qIuxjFFYlU+LPB157rvaImaMBmdLGjAw9Syg4drxa8M/JJGTzqsMkj6QsAru1lmSnbqu+CkLS3VBNMNzDLSk640TPI3pHT1bOMv7u5DGgVvKzNXThoS+F9wDt9TvavioIt+LmMHIumAf7vGnPGwD1Soi3LwO5k8ppO8siJ9plMRPBdxO5dse2YM+eJHHBFRp8OcYdOPckeIC9BT+HMcEoKW4al3+vA1i5BMDdpknf/Mou+88kbCoJCmWR1F0E2+qxtMmpHfc2UXc2wv9jPMp1J7gjlso8acUiE+QKyy1SqnbxPz1Pcb0db+WDNagBRY3X1xSkhA5Vefa5HKqmB/n48n5ZK4a57WhlmQl4mn5x2an96nR7vxpUE9xJSVZl8p4XJSFhLC2VE6Wac8m4zkIxOO5iT/YtSH/szJ0cmWPDRPXhulfKguYzvB1bcj/LAO9ms2wac+tsaHjuWHNzYkt/DLGNtZrw480RivngSBG0YNHHhFbEQTl2QsJinzPFQO8ZHtBTEro0yeXimHOZ9iyZ4ZmGxOzNrRoGD79WUh2Yth+QtAYIdeLnIVPXKEWQkSM8/IC2sXpDMEvtvKAk64dLzgro32m3Bjm+dyeTMbWHJt6RqkNceAiPXS4puqCZoqFZyAjhA05/Dz4XESfkIAU368s5MI4vxjDb5sbcuHdrXz4zT7DmimGJZmSoAQQAgfPIOos62Yy07kPQSFy0MaJokcauoWgyS9dCdmGqU0gNDU7J9/mYjLZsPBesITQIUtWQt4ltizlHM/VyQeIccjNSUXQ5D2k5PuKoI/YghzCVgmYqVwb5wrPCJ6GWYJkObh0eLz7T8hZLgHHvfng0TgCCvcwpInIxqiyIgv/cgXraCjjA8meyAQ/ixW88x4IWBG6paIKCpCGdR5Xv1wZf5uPFGOM9TkEmj65mduiPnJ9DhSSgMKB0/cpnwaodtwHJ1jC8ZYsnRjS4QnYXM8VbHz5hTH/jL1fkcPSIvRzWr9MHX/4+ay6dYWq99LINRybQRmcVTbsLe25GXymITzgX7WijAOqm2AlqawakBmqRyuBMFR0XrqgCPuVgIY5AnXTpC5A4eDfOZUEmJNUhknRF4i5Bs8VDLkGj1YTcYNVy7Bh074hC36KLQEWy52s2uGV5t8aPoHPvOfVXpBbCuniE+ch2RChBorlL7PKuS23UKJswx6D4SbIvEv2VZDqe2t+Fi8n9uoSZ65IykphPjc09l2Rw753L0oL+Dlek5f7+W1I14LqO1EW10lx++sXGpJMcZbonVbbiCyszLSLuaaYGubnQ55VfnkcxCi3bGxb87GicgkQrGuHLVdQWG/5qb28rOR8p+ORAvJS91rECZer3//1W3kxe/YkVJRS/1JVDqQgr1r4Wd7fTcpI9I8ScmxFLULFS0lgejzOoOVPy7YBYfJVDqBOshms6ZpfWJRSDYGYLqNi24p2cQmxaonQpHG4LLV/54VcKrP3UH7Eya02vHTCeyhfNqV+VUHC8zw2WWUbdh8sMfO9gFSEf/F+wCdvG9O5ouviSw5y1PeW98km6MJxNL20QT580lWQp10oJtTIPZHE9Vh1mWKLycoRlITkfVcQHg7uOM+E3ecxfH7TmBW+tgMWUn/K7yleXswBA79WgTAe3jp+BGuTveZZohV9TBcvY8uT9lmnYMSUn8yGLIxT3h1tn3vGk8fNy00p+4zX1IfyrCXzyYku0vdRmqaKi7y8gmfaC8vh1PySPUfdB5jkE3sJyFH3ARbftSZwUH+J2h/KQ7P7FdUJ8/Tc8iX+OLB6wEMCUahSnuytyMMtGPN7tijn2pRQ5FxTlwzF7mt7a5JmNKflDa6/YvEgeD5HXHLM4slKv0v2BnYRXD8ewgPmMZ+8Ht9iHpCFeVeL95+qeHGQXAfv+yKhIva0Ie9q8AHgLFe81kc1lMp4VxNqk0v314CbrKTxilYNuhYlXVT0HJBP4zgu4IW8miqapPtRNYP6Cz8N6scWaJBKfX39gni9ICGGEPBIFptFWp57ld1sXIuDYRH2ymAez1YgOoAvlQyTIxSiShyrslRJXvLj69hnnk8eSFapcoSca47PfhBBahyPbIWNyS3Lx3ZKqZwCaaXbBeJeCcwNvAoTH0b5ql8cqLjtMGcRidkfKFXltqOsSvNgz5mVvBfC9oAu4H3N/YN6fp+FCnWgbXa0l5brx/2oHbSm1FfldsUOWrOtdmX8H+igKSP+VO6gqfpopLQ+p4Mm93vtVr96B+1g8+Obd9B6DbXX61TroEmSKrWlqh20t/tU+Q5at8mfqh003MQqbn7PHbS34+pQB62p6FJDOXXQTh20Uwft1EE7ddBOHbQft4O2Z11y437jhEG5cvA99+NeGvIVZvdfaPK9YcJnTOrUNvyfbxse0Fc1UE6dx1Pn8dR5PHUeT53H/8/O4+tNl/y17u769qv2HXespdqOufvmb9N3LFyel2g75m61y3cdd6BT0/HUdPyxmo4HQKeu46nreBD3PbQd8/8u5Nv3HfdpAAV5r/7H1X8DUEsDBBQAAgAIAH10M0hk2ucKoAEAAN4XAAAXAAAAdW5pdmVyc2FsL3VuaXZlcnNhbC5wbmfrDPBz5+WS4mJgYOD19HAJYmBgmcDAwFzEwQYUsf1tqAekGIuD3J0Y1p2TeQnksKQ7+joyMGzs5/6TyArkcxZ4RBYzMPAdBmHG4/krUhgYxIs9XRxDKuLe3jbseuwg4hr4tr7Wb4qGEJM6mzqT+yzN5morjXdMx54f7KzLZBbfErO/bN7zre9/b829ffttGTPQ0AfcNVUXMpwXC/695+9g1Zf8yxAoyHA/fcui8/cYX36s8JFnAvI/7HUzrmJfcv21aS1ImmGxrO7j/dtuCoLYbtZR10rnyjECmQlbFqeWgcQa+Bk5QZSKAkh4AosKSHBSAwuQdBCaAOJ4MAmBKE8HkPEKnB4gjsqoplFNo5pGNY1qGtU0qmlU06imUU2jmkY1jWoa1TSqaVTTqKZRTaOaRjWNahrVhE/T6V3rLoMGtxl6yra8+W1nC9J8IMP9dOW8y8pQ4Zj6cpnjXxjBg93ZJos3ljtI7b7//nI7SKBm/sUuu9+cHsnnn3++tS33F3iY+//+i21uyr+2v/7FrKwkX/ZGq4kN7DJXP5d1TglNAFBLAwQUAAIACAB9dDNI2KHfu0oAAABrAAAAGwAAAHVuaXZlcnNhbC91bml2ZXJzYWwucG5nLnhtbLOxr8jNUShLLSrOzM+zVTLUM1Cyt+PlsikoSi3LTC1XqACKAQUhQEmhEsg1QnDLM1NKMkAqTEwQghmpmekZJbZKFqYWcEF9oJkAUEsBAgAAFAACAAgAfHQzSFp/uZk6BAAA4Q4AAB0AAAAAAAAAAQAAAAAAAAAAAHVuaXZlcnNhbC9jb21tb25fbWVzc2FnZXMubG5nUEsBAgAAFAACAAgAfHQzSMOqFYn+AgAAZQoAACcAAAAAAAAAAQAAAAAAdQQAAHVuaXZlcnNhbC9mbGFzaF9wdWJsaXNoaW5nX3NldHRpbmdzLnhtbFBLAQIAABQAAgAIAHx0M0hPQZXtqgIAAF4KAAAhAAAAAAAAAAEAAAAAALgHAAB1bml2ZXJzYWwvZmxhc2hfc2tpbl9zZXR0aW5ncy54bWxQSwECAAAUAAIACAB8dDNIKy/TkNMCAAB2CQAAJgAAAAAAAAABAAAAAAChCgAAdW5pdmVyc2FsL2h0bWxfcHVibGlzaGluZ19zZXR0aW5ncy54bWxQSwECAAAUAAIACAB8dDNIR+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
  <p:tag name="ISPRING_PRESENTATION_TITLE" val="PPT01_Nature_of_God"/>
  <p:tag name="ISPRING_RESOURCE_PATHS_HASH_PRESENTER" val="bcae6a3e3aecdee6b725ca2ddaf9178106048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0</TotalTime>
  <Words>466</Words>
  <Application>Microsoft Office PowerPoint</Application>
  <PresentationFormat>On-screen Show (4:3)</PresentationFormat>
  <Paragraphs>55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Theme</vt:lpstr>
      <vt:lpstr>Working with suppliers</vt:lpstr>
      <vt:lpstr>Working with suppliers</vt:lpstr>
      <vt:lpstr>Key words</vt:lpstr>
      <vt:lpstr>What is procurement?</vt:lpstr>
      <vt:lpstr>Key words</vt:lpstr>
      <vt:lpstr>Building relationships with suppliers</vt:lpstr>
      <vt:lpstr>Key words</vt:lpstr>
      <vt:lpstr>Logistics</vt:lpstr>
      <vt:lpstr>Summary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PPT01_Nature_of_God</dc:title>
  <dc:creator>Liz Matthews</dc:creator>
  <cp:lastModifiedBy>Morgan Crump</cp:lastModifiedBy>
  <cp:revision>790</cp:revision>
  <dcterms:created xsi:type="dcterms:W3CDTF">2012-02-07T12:53:50Z</dcterms:created>
  <dcterms:modified xsi:type="dcterms:W3CDTF">2020-02-02T10:17:39Z</dcterms:modified>
</cp:coreProperties>
</file>